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71" r:id="rId1"/>
  </p:sldMasterIdLst>
  <p:notesMasterIdLst>
    <p:notesMasterId r:id="rId59"/>
  </p:notesMasterIdLst>
  <p:sldIdLst>
    <p:sldId id="276" r:id="rId2"/>
    <p:sldId id="782" r:id="rId3"/>
    <p:sldId id="783" r:id="rId4"/>
    <p:sldId id="784" r:id="rId5"/>
    <p:sldId id="857" r:id="rId6"/>
    <p:sldId id="850" r:id="rId7"/>
    <p:sldId id="785" r:id="rId8"/>
    <p:sldId id="851" r:id="rId9"/>
    <p:sldId id="852" r:id="rId10"/>
    <p:sldId id="858" r:id="rId11"/>
    <p:sldId id="792" r:id="rId12"/>
    <p:sldId id="989" r:id="rId13"/>
    <p:sldId id="988" r:id="rId14"/>
    <p:sldId id="854" r:id="rId15"/>
    <p:sldId id="794" r:id="rId16"/>
    <p:sldId id="796" r:id="rId17"/>
    <p:sldId id="797" r:id="rId18"/>
    <p:sldId id="798" r:id="rId19"/>
    <p:sldId id="799" r:id="rId20"/>
    <p:sldId id="800" r:id="rId21"/>
    <p:sldId id="801" r:id="rId22"/>
    <p:sldId id="802" r:id="rId23"/>
    <p:sldId id="803" r:id="rId24"/>
    <p:sldId id="804" r:id="rId25"/>
    <p:sldId id="861" r:id="rId26"/>
    <p:sldId id="862" r:id="rId27"/>
    <p:sldId id="853" r:id="rId28"/>
    <p:sldId id="841" r:id="rId29"/>
    <p:sldId id="863" r:id="rId30"/>
    <p:sldId id="690" r:id="rId31"/>
    <p:sldId id="924" r:id="rId32"/>
    <p:sldId id="925" r:id="rId33"/>
    <p:sldId id="927" r:id="rId34"/>
    <p:sldId id="696" r:id="rId35"/>
    <p:sldId id="697" r:id="rId36"/>
    <p:sldId id="928" r:id="rId37"/>
    <p:sldId id="930" r:id="rId38"/>
    <p:sldId id="929" r:id="rId39"/>
    <p:sldId id="932" r:id="rId40"/>
    <p:sldId id="933" r:id="rId41"/>
    <p:sldId id="934" r:id="rId42"/>
    <p:sldId id="975" r:id="rId43"/>
    <p:sldId id="952" r:id="rId44"/>
    <p:sldId id="359" r:id="rId45"/>
    <p:sldId id="895" r:id="rId46"/>
    <p:sldId id="360" r:id="rId47"/>
    <p:sldId id="361" r:id="rId48"/>
    <p:sldId id="362" r:id="rId49"/>
    <p:sldId id="363" r:id="rId50"/>
    <p:sldId id="976" r:id="rId51"/>
    <p:sldId id="866" r:id="rId52"/>
    <p:sldId id="897" r:id="rId53"/>
    <p:sldId id="901" r:id="rId54"/>
    <p:sldId id="986" r:id="rId55"/>
    <p:sldId id="985" r:id="rId56"/>
    <p:sldId id="739" r:id="rId57"/>
    <p:sldId id="987" r:id="rId5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04DB255-97B2-4713-AB99-9576AA25E925}">
          <p14:sldIdLst>
            <p14:sldId id="276"/>
            <p14:sldId id="782"/>
            <p14:sldId id="783"/>
            <p14:sldId id="784"/>
            <p14:sldId id="857"/>
            <p14:sldId id="850"/>
            <p14:sldId id="785"/>
            <p14:sldId id="851"/>
            <p14:sldId id="852"/>
            <p14:sldId id="858"/>
            <p14:sldId id="792"/>
            <p14:sldId id="989"/>
            <p14:sldId id="988"/>
            <p14:sldId id="854"/>
            <p14:sldId id="794"/>
            <p14:sldId id="796"/>
            <p14:sldId id="797"/>
            <p14:sldId id="798"/>
            <p14:sldId id="799"/>
            <p14:sldId id="800"/>
            <p14:sldId id="801"/>
            <p14:sldId id="802"/>
            <p14:sldId id="803"/>
            <p14:sldId id="804"/>
            <p14:sldId id="861"/>
            <p14:sldId id="862"/>
            <p14:sldId id="853"/>
            <p14:sldId id="841"/>
            <p14:sldId id="863"/>
            <p14:sldId id="690"/>
            <p14:sldId id="924"/>
            <p14:sldId id="925"/>
            <p14:sldId id="927"/>
            <p14:sldId id="696"/>
            <p14:sldId id="697"/>
            <p14:sldId id="928"/>
            <p14:sldId id="930"/>
            <p14:sldId id="929"/>
            <p14:sldId id="932"/>
            <p14:sldId id="933"/>
            <p14:sldId id="934"/>
            <p14:sldId id="975"/>
            <p14:sldId id="952"/>
            <p14:sldId id="359"/>
            <p14:sldId id="895"/>
            <p14:sldId id="360"/>
            <p14:sldId id="361"/>
            <p14:sldId id="362"/>
            <p14:sldId id="363"/>
            <p14:sldId id="976"/>
            <p14:sldId id="866"/>
            <p14:sldId id="897"/>
            <p14:sldId id="901"/>
            <p14:sldId id="986"/>
            <p14:sldId id="985"/>
            <p14:sldId id="739"/>
            <p14:sldId id="987"/>
          </p14:sldIdLst>
        </p14:section>
        <p14:section name="Untitled Section" id="{A435C70A-21B4-4F3A-AF60-69F1A128662A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8026"/>
    <a:srgbClr val="B85826"/>
    <a:srgbClr val="B83A26"/>
    <a:srgbClr val="FAEB61"/>
    <a:srgbClr val="00579C"/>
    <a:srgbClr val="FFCC66"/>
    <a:srgbClr val="6D7F9F"/>
    <a:srgbClr val="F2A1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 horzBarState="maximized">
    <p:restoredLeft sz="10973" autoAdjust="0"/>
    <p:restoredTop sz="95226" autoAdjust="0"/>
  </p:normalViewPr>
  <p:slideViewPr>
    <p:cSldViewPr>
      <p:cViewPr>
        <p:scale>
          <a:sx n="66" d="100"/>
          <a:sy n="66" d="100"/>
        </p:scale>
        <p:origin x="2462" y="41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Verdana" pitchFamily="-105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Verdana" pitchFamily="-105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Verdana" pitchFamily="-105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0D48C8C-2D11-412C-A2AD-4DC61ED2CB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1580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-105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-105" charset="0"/>
        <a:ea typeface="ＭＳ Ｐゴシック" pitchFamily="-10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-105" charset="0"/>
        <a:ea typeface="ＭＳ Ｐゴシック" pitchFamily="-10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-105" charset="0"/>
        <a:ea typeface="ＭＳ Ｐゴシック" pitchFamily="-10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-105" charset="0"/>
        <a:ea typeface="ＭＳ Ｐゴシック" pitchFamily="-10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C9B9D67A-0815-4A94-B875-64497668A4F2}" type="slidenum">
              <a:rPr lang="en-US" altLang="en-US" smtClean="0"/>
              <a:pPr/>
              <a:t>1</a:t>
            </a:fld>
            <a:endParaRPr lang="en-US" altLang="en-US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en-US"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098912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IE" dirty="0"/>
                  <a:t>NB: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I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E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IE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  <m:e>
                          <m:r>
                            <a:rPr lang="en-IE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IE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IE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I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E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IE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I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E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IE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IE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IE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IE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IE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E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IE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I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E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IE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IE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E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I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E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IE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IE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IE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E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I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E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ctrlPr>
                                <a:rPr lang="en-I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E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IE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IE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e>
                              <m:r>
                                <a:rPr lang="en-IE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</m:d>
                      <m:r>
                        <a:rPr lang="en-IE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E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I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E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ctrlPr>
                                <a:rPr lang="en-I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E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IE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IE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  <m:r>
                            <a:rPr lang="en-IE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IE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E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I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E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IE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IE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E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I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E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IE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IE" dirty="0"/>
              </a:p>
              <a:p>
                <a:endParaRPr lang="en-IE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IE" dirty="0"/>
                  <a:t>NB:</a:t>
                </a:r>
              </a:p>
              <a:p>
                <a:pPr/>
                <a:r>
                  <a:rPr lang="en-IE" b="0" i="0">
                    <a:latin typeface="Cambria Math" panose="02040503050406030204" pitchFamily="18" charset="0"/>
                  </a:rPr>
                  <a:t>𝐸(𝑢_𝑖│𝑋)⇒𝐸[𝐸(𝑢_𝑖 |𝑋)]=𝐸(𝑢_𝑖)</a:t>
                </a:r>
                <a:endParaRPr lang="en-IE" dirty="0"/>
              </a:p>
              <a:p>
                <a:pPr/>
                <a:r>
                  <a:rPr lang="en-IE" b="0" i="0">
                    <a:latin typeface="Cambria Math" panose="02040503050406030204" pitchFamily="18" charset="0"/>
                  </a:rPr>
                  <a:t>𝐸(𝑢_𝑖 𝑋)=𝐸[𝐸(𝑢_𝑖 𝑋│𝑋)]=𝐸[𝐸(𝑢_𝑖│𝑋)𝑋]=𝐸(0𝑋)=𝐸(0)=0</a:t>
                </a:r>
                <a:endParaRPr lang="en-IE" dirty="0"/>
              </a:p>
              <a:p>
                <a:endParaRPr lang="en-IE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D48C8C-2D11-412C-A2AD-4DC61ED2CBA1}" type="slidenum">
              <a:rPr lang="en-US" altLang="en-US" smtClean="0"/>
              <a:pPr>
                <a:defRPr/>
              </a:pPr>
              <a:t>45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84443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D48C8C-2D11-412C-A2AD-4DC61ED2CBA1}" type="slidenum">
              <a:rPr lang="en-US" altLang="en-US" smtClean="0"/>
              <a:pPr>
                <a:defRPr/>
              </a:pPr>
              <a:t>50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78689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D48C8C-2D11-412C-A2AD-4DC61ED2CBA1}" type="slidenum">
              <a:rPr lang="en-US" altLang="en-US" smtClean="0"/>
              <a:pPr>
                <a:defRPr/>
              </a:pPr>
              <a:t>53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91948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IE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s-ES" dirty="0"/>
                  <a:t>corr(EL_PCT, STR) = 0,18764237</a:t>
                </a:r>
              </a:p>
              <a:p>
                <a:r>
                  <a:rPr lang="en-IE" sz="1200" i="0">
                    <a:latin typeface="Cambria Math" panose="02040503050406030204" pitchFamily="18" charset="0"/>
                  </a:rPr>
                  <a:t>𝛽_2</a:t>
                </a:r>
                <a:r>
                  <a:rPr lang="en-IE" sz="1200" b="0" i="0">
                    <a:latin typeface="Cambria Math" panose="02040503050406030204" pitchFamily="18" charset="0"/>
                  </a:rPr>
                  <a:t>≤0</a:t>
                </a:r>
                <a:endParaRPr lang="en-IE" dirty="0"/>
              </a:p>
              <a:p>
                <a:r>
                  <a:rPr lang="en-IE" sz="1200" i="0">
                    <a:latin typeface="Cambria Math" panose="02040503050406030204" pitchFamily="18" charset="0"/>
                  </a:rPr>
                  <a:t>𝜌_(𝑋,𝑢)</a:t>
                </a:r>
                <a:r>
                  <a:rPr lang="en-IE" sz="1200" b="0" i="0">
                    <a:latin typeface="Cambria Math" panose="02040503050406030204" pitchFamily="18" charset="0"/>
                  </a:rPr>
                  <a:t>≤0</a:t>
                </a:r>
                <a:endParaRPr lang="en-IE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D48C8C-2D11-412C-A2AD-4DC61ED2CBA1}" type="slidenum">
              <a:rPr lang="en-US" altLang="en-US" smtClean="0"/>
              <a:pPr>
                <a:defRPr/>
              </a:pPr>
              <a:t>54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61261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IE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s-ES" dirty="0"/>
                  <a:t>corr(EL_PCT, STR) = 0,18764237</a:t>
                </a:r>
              </a:p>
              <a:p>
                <a:r>
                  <a:rPr lang="en-IE" sz="1200" i="0">
                    <a:latin typeface="Cambria Math" panose="02040503050406030204" pitchFamily="18" charset="0"/>
                  </a:rPr>
                  <a:t>𝛽_2</a:t>
                </a:r>
                <a:r>
                  <a:rPr lang="en-IE" sz="1200" b="0" i="0">
                    <a:latin typeface="Cambria Math" panose="02040503050406030204" pitchFamily="18" charset="0"/>
                  </a:rPr>
                  <a:t>≤0</a:t>
                </a:r>
                <a:endParaRPr lang="en-IE" dirty="0"/>
              </a:p>
              <a:p>
                <a:r>
                  <a:rPr lang="en-IE" sz="1200" i="0">
                    <a:latin typeface="Cambria Math" panose="02040503050406030204" pitchFamily="18" charset="0"/>
                  </a:rPr>
                  <a:t>𝜌_(𝑋,𝑢)</a:t>
                </a:r>
                <a:r>
                  <a:rPr lang="en-IE" sz="1200" b="0" i="0">
                    <a:latin typeface="Cambria Math" panose="02040503050406030204" pitchFamily="18" charset="0"/>
                  </a:rPr>
                  <a:t>≤0</a:t>
                </a:r>
                <a:endParaRPr lang="en-IE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D48C8C-2D11-412C-A2AD-4DC61ED2CBA1}" type="slidenum">
              <a:rPr lang="en-US" altLang="en-US" smtClean="0"/>
              <a:pPr>
                <a:defRPr/>
              </a:pPr>
              <a:t>55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90311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groupChr>
                      <m:groupChrPr>
                        <m:chr m:val="→"/>
                        <m:vertJc m:val="bot"/>
                        <m:ctrlPr>
                          <a:rPr lang="en-IE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en-IE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groupCh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E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IE" dirty="0"/>
                  <a:t>+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IE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en-IE" i="1" smtClean="0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f>
                              <m:fPr>
                                <m:ctrlPr>
                                  <a:rPr lang="en-IE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IE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E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IE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IE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E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IE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sub>
                                </m:sSub>
                              </m:den>
                            </m:f>
                            <m:sSub>
                              <m:sSubPr>
                                <m:ctrlPr>
                                  <a:rPr lang="en-IE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E" i="1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en-IE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IE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IE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sub>
                            </m:sSub>
                          </m:e>
                        </m:groupChr>
                      </m:e>
                      <m:lim>
                        <m:r>
                          <a:rPr lang="en-IE" b="0" i="1" smtClean="0">
                            <a:latin typeface="Cambria Math" panose="02040503050406030204" pitchFamily="18" charset="0"/>
                          </a:rPr>
                          <m:t>𝑑𝑖𝑠𝑡𝑜𝑟𝑠𝑖𝑜𝑛𝑒</m:t>
                        </m:r>
                      </m:lim>
                    </m:limLow>
                  </m:oMath>
                </a14:m>
                <a:endParaRPr lang="es-ES" dirty="0"/>
              </a:p>
              <a:p>
                <a:endParaRPr lang="es-ES" dirty="0"/>
              </a:p>
              <a:p>
                <a:r>
                  <a:rPr lang="es-ES" dirty="0" err="1"/>
                  <a:t>corr</a:t>
                </a:r>
                <a:r>
                  <a:rPr lang="es-ES" dirty="0"/>
                  <a:t>(EL_PCT, STR) = 0,18764237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E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E" sz="12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IE" sz="12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IE" sz="1200" b="0" i="1" smtClean="0">
                          <a:latin typeface="Cambria Math" panose="02040503050406030204" pitchFamily="18" charset="0"/>
                        </a:rPr>
                        <m:t>≤0</m:t>
                      </m:r>
                    </m:oMath>
                  </m:oMathPara>
                </a14:m>
                <a:endParaRPr lang="en-IE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E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E" sz="1200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IE" sz="1200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IE" sz="12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E" sz="1200" i="1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r>
                        <a:rPr lang="en-IE" sz="1200" b="0" i="1" smtClean="0">
                          <a:latin typeface="Cambria Math" panose="02040503050406030204" pitchFamily="18" charset="0"/>
                        </a:rPr>
                        <m:t>≤0</m:t>
                      </m:r>
                    </m:oMath>
                  </m:oMathPara>
                </a14:m>
                <a:endParaRPr lang="en-IE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s-ES" dirty="0"/>
                  <a:t>corr(EL_PCT, STR) = 0,18764237</a:t>
                </a:r>
              </a:p>
              <a:p>
                <a:r>
                  <a:rPr lang="en-IE" sz="1200" i="0">
                    <a:latin typeface="Cambria Math" panose="02040503050406030204" pitchFamily="18" charset="0"/>
                  </a:rPr>
                  <a:t>𝛽_2</a:t>
                </a:r>
                <a:r>
                  <a:rPr lang="en-IE" sz="1200" b="0" i="0">
                    <a:latin typeface="Cambria Math" panose="02040503050406030204" pitchFamily="18" charset="0"/>
                  </a:rPr>
                  <a:t>≤0</a:t>
                </a:r>
                <a:endParaRPr lang="en-IE" dirty="0"/>
              </a:p>
              <a:p>
                <a:r>
                  <a:rPr lang="en-IE" sz="1200" i="0">
                    <a:latin typeface="Cambria Math" panose="02040503050406030204" pitchFamily="18" charset="0"/>
                  </a:rPr>
                  <a:t>𝜌_(𝑋,𝑢)</a:t>
                </a:r>
                <a:r>
                  <a:rPr lang="en-IE" sz="1200" b="0" i="0">
                    <a:latin typeface="Cambria Math" panose="02040503050406030204" pitchFamily="18" charset="0"/>
                  </a:rPr>
                  <a:t>≤0</a:t>
                </a:r>
                <a:endParaRPr lang="en-IE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D48C8C-2D11-412C-A2AD-4DC61ED2CBA1}" type="slidenum">
              <a:rPr lang="en-US" altLang="en-US" smtClean="0"/>
              <a:pPr>
                <a:defRPr/>
              </a:pPr>
              <a:t>57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3079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D48C8C-2D11-412C-A2AD-4DC61ED2CBA1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1570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D48C8C-2D11-412C-A2AD-4DC61ED2CBA1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89704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D48C8C-2D11-412C-A2AD-4DC61ED2CBA1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56232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D48C8C-2D11-412C-A2AD-4DC61ED2CBA1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96949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D48C8C-2D11-412C-A2AD-4DC61ED2CBA1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75259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D48C8C-2D11-412C-A2AD-4DC61ED2CBA1}" type="slidenum">
              <a:rPr lang="en-US" altLang="en-US" smtClean="0"/>
              <a:pPr>
                <a:defRPr/>
              </a:pPr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02542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IE" dirty="0"/>
                  <a:t>NB: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I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E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IE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  <m:e>
                          <m:r>
                            <a:rPr lang="en-IE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IE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IE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I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E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IE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I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E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IE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IE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IE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IE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IE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E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IE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I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E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IE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IE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E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I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E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IE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IE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IE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E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I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E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ctrlPr>
                                <a:rPr lang="en-I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E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IE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IE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e>
                              <m:r>
                                <a:rPr lang="en-IE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</m:d>
                      <m:r>
                        <a:rPr lang="en-IE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E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I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E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ctrlPr>
                                <a:rPr lang="en-I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E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IE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IE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  <m:r>
                            <a:rPr lang="en-IE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IE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E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I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E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IE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IE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E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I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E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IE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IE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IE" dirty="0"/>
                  <a:t>NB:</a:t>
                </a:r>
              </a:p>
              <a:p>
                <a:r>
                  <a:rPr lang="en-IE" b="0" i="0">
                    <a:latin typeface="Cambria Math" panose="02040503050406030204" pitchFamily="18" charset="0"/>
                  </a:rPr>
                  <a:t>𝐸(𝑢_𝑖│𝑋)⇒𝐸[𝐸(𝑢_𝑖 |𝑋)]=𝐸(𝑢_𝑖)</a:t>
                </a:r>
                <a:endParaRPr lang="en-IE" dirty="0"/>
              </a:p>
              <a:p>
                <a:r>
                  <a:rPr lang="en-IE" b="0" i="0">
                    <a:latin typeface="Cambria Math" panose="02040503050406030204" pitchFamily="18" charset="0"/>
                  </a:rPr>
                  <a:t>𝐸(𝑢_𝑖 𝑋)=𝐸[𝐸(𝑢_𝑖 𝑋│𝑋)]=𝐸[𝐸(𝑢_𝑖│𝑋)𝑋]=𝐸(0𝑋)=𝐸(0)=0</a:t>
                </a:r>
                <a:endParaRPr lang="en-IE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D48C8C-2D11-412C-A2AD-4DC61ED2CBA1}" type="slidenum">
              <a:rPr lang="en-US" altLang="en-US" smtClean="0"/>
              <a:pPr>
                <a:defRPr/>
              </a:pPr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71920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D48C8C-2D11-412C-A2AD-4DC61ED2CBA1}" type="slidenum">
              <a:rPr lang="en-US" altLang="en-US" smtClean="0"/>
              <a:pPr>
                <a:defRPr/>
              </a:pPr>
              <a:t>44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4700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71285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65BDB3-0C48-47A6-878E-14FB0653E5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1134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303213"/>
            <a:ext cx="2152650" cy="58689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3213"/>
            <a:ext cx="6305550" cy="58689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7A21C-7020-481C-8591-546130F248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596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it-IT" noProof="0" dirty="0"/>
              <a:t>Click to </a:t>
            </a:r>
            <a:r>
              <a:rPr lang="it-IT" noProof="0" dirty="0" err="1"/>
              <a:t>edit</a:t>
            </a:r>
            <a:r>
              <a:rPr lang="it-IT" noProof="0" dirty="0"/>
              <a:t> Master text </a:t>
            </a:r>
            <a:r>
              <a:rPr lang="it-IT" noProof="0" dirty="0" err="1"/>
              <a:t>styles</a:t>
            </a:r>
            <a:endParaRPr lang="it-IT" noProof="0" dirty="0"/>
          </a:p>
          <a:p>
            <a:pPr lvl="1"/>
            <a:r>
              <a:rPr lang="it-IT" noProof="0" dirty="0"/>
              <a:t>Second </a:t>
            </a:r>
            <a:r>
              <a:rPr lang="it-IT" noProof="0" dirty="0" err="1"/>
              <a:t>level</a:t>
            </a:r>
            <a:endParaRPr lang="it-IT" noProof="0" dirty="0"/>
          </a:p>
          <a:p>
            <a:pPr lvl="2"/>
            <a:r>
              <a:rPr lang="it-IT" noProof="0" dirty="0"/>
              <a:t>Third </a:t>
            </a:r>
            <a:r>
              <a:rPr lang="it-IT" noProof="0" dirty="0" err="1"/>
              <a:t>level</a:t>
            </a:r>
            <a:endParaRPr lang="it-IT" noProof="0" dirty="0"/>
          </a:p>
          <a:p>
            <a:pPr lvl="3"/>
            <a:r>
              <a:rPr lang="it-IT" noProof="0" dirty="0" err="1"/>
              <a:t>Fourth</a:t>
            </a:r>
            <a:r>
              <a:rPr lang="it-IT" noProof="0" dirty="0"/>
              <a:t> </a:t>
            </a:r>
            <a:r>
              <a:rPr lang="it-IT" noProof="0" dirty="0" err="1"/>
              <a:t>level</a:t>
            </a:r>
            <a:endParaRPr lang="it-IT" noProof="0" dirty="0"/>
          </a:p>
          <a:p>
            <a:pPr lvl="4"/>
            <a:r>
              <a:rPr lang="it-IT" noProof="0" dirty="0" err="1"/>
              <a:t>Fifth</a:t>
            </a:r>
            <a:r>
              <a:rPr lang="it-IT" noProof="0" dirty="0"/>
              <a:t> </a:t>
            </a:r>
            <a:r>
              <a:rPr lang="it-IT" noProof="0" dirty="0" err="1"/>
              <a:t>level</a:t>
            </a:r>
            <a:endParaRPr lang="it-IT" noProof="0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C992F6-5526-4454-982F-556CFD51E8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7534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36AF79-3C18-4534-8BEA-74949D4DE8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5879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07035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7550" y="1600200"/>
            <a:ext cx="4071938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96808E-A3F7-4D0C-AE59-4B09638E32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7830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2E102C-581E-4D8C-87CE-AD0D38DD27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992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8F37F5-7136-42A0-A953-63A96B7C1E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3065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6AE0D9-3570-493B-9B5A-F44B662163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1894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1630B9-A8CF-4205-B0B1-BA1D7314AF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4194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C5A3E3-5B58-471C-A123-C7BA7CE2EA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8936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03213"/>
            <a:ext cx="8610600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 noProof="0" dirty="0"/>
              <a:t>Click to </a:t>
            </a:r>
            <a:r>
              <a:rPr lang="it-IT" altLang="en-US" noProof="0" dirty="0" err="1"/>
              <a:t>edit</a:t>
            </a:r>
            <a:r>
              <a:rPr lang="it-IT" altLang="en-US" noProof="0" dirty="0"/>
              <a:t> Master </a:t>
            </a:r>
            <a:r>
              <a:rPr lang="it-IT" altLang="en-US" noProof="0" dirty="0" err="1"/>
              <a:t>title</a:t>
            </a:r>
            <a:r>
              <a:rPr lang="it-IT" altLang="en-US" noProof="0" dirty="0"/>
              <a:t>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600200"/>
            <a:ext cx="829468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 noProof="0" dirty="0"/>
              <a:t>Click to </a:t>
            </a:r>
            <a:r>
              <a:rPr lang="it-IT" altLang="en-US" noProof="0" dirty="0" err="1"/>
              <a:t>edit</a:t>
            </a:r>
            <a:r>
              <a:rPr lang="it-IT" altLang="en-US" noProof="0" dirty="0"/>
              <a:t> Master text </a:t>
            </a:r>
            <a:r>
              <a:rPr lang="it-IT" altLang="en-US" noProof="0" dirty="0" err="1"/>
              <a:t>styles</a:t>
            </a:r>
            <a:endParaRPr lang="it-IT" altLang="en-US" noProof="0" dirty="0"/>
          </a:p>
          <a:p>
            <a:pPr lvl="1"/>
            <a:r>
              <a:rPr lang="it-IT" altLang="en-US" noProof="0" dirty="0"/>
              <a:t>Second </a:t>
            </a:r>
            <a:r>
              <a:rPr lang="it-IT" altLang="en-US" noProof="0" dirty="0" err="1"/>
              <a:t>level</a:t>
            </a:r>
            <a:endParaRPr lang="it-IT" altLang="en-US" noProof="0" dirty="0"/>
          </a:p>
          <a:p>
            <a:pPr lvl="2"/>
            <a:r>
              <a:rPr lang="it-IT" altLang="en-US" noProof="0" dirty="0"/>
              <a:t>Third </a:t>
            </a:r>
            <a:r>
              <a:rPr lang="it-IT" altLang="en-US" noProof="0" dirty="0" err="1"/>
              <a:t>level</a:t>
            </a:r>
            <a:endParaRPr lang="it-IT" altLang="en-US" noProof="0" dirty="0"/>
          </a:p>
          <a:p>
            <a:pPr lvl="3"/>
            <a:r>
              <a:rPr lang="it-IT" altLang="en-US" noProof="0" dirty="0" err="1"/>
              <a:t>Fourth</a:t>
            </a:r>
            <a:r>
              <a:rPr lang="it-IT" altLang="en-US" noProof="0" dirty="0"/>
              <a:t> </a:t>
            </a:r>
            <a:r>
              <a:rPr lang="it-IT" altLang="en-US" noProof="0" dirty="0" err="1"/>
              <a:t>level</a:t>
            </a:r>
            <a:endParaRPr lang="it-IT" altLang="en-US" noProof="0" dirty="0"/>
          </a:p>
          <a:p>
            <a:pPr lvl="4"/>
            <a:r>
              <a:rPr lang="it-IT" altLang="en-US" noProof="0" dirty="0" err="1"/>
              <a:t>Fifth</a:t>
            </a:r>
            <a:r>
              <a:rPr lang="it-IT" altLang="en-US" noProof="0" dirty="0"/>
              <a:t> </a:t>
            </a:r>
            <a:r>
              <a:rPr lang="it-IT" altLang="en-US" noProof="0" dirty="0" err="1"/>
              <a:t>level</a:t>
            </a:r>
            <a:endParaRPr lang="it-IT" altLang="en-US" noProof="0" dirty="0"/>
          </a:p>
        </p:txBody>
      </p:sp>
      <p:sp>
        <p:nvSpPr>
          <p:cNvPr id="16691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2484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 b="1"/>
            </a:lvl1pPr>
          </a:lstStyle>
          <a:p>
            <a:pPr>
              <a:defRPr/>
            </a:pPr>
            <a:fld id="{F249E14E-7076-4B14-BFD8-4D069C95E6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-105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-105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-105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-105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-105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-105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-105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-10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2400">
          <a:solidFill>
            <a:schemeClr val="tx1"/>
          </a:solidFill>
          <a:latin typeface="+mn-lt"/>
          <a:ea typeface="ＭＳ Ｐゴシック" pitchFamily="-10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10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pitchFamily="-10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10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10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10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10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10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2.png"/><Relationship Id="rId4" Type="http://schemas.openxmlformats.org/officeDocument/2006/relationships/image" Target="../media/image20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5.w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81000" y="533400"/>
            <a:ext cx="8305800" cy="2209800"/>
          </a:xfrm>
          <a:noFill/>
        </p:spPr>
        <p:txBody>
          <a:bodyPr anchor="t"/>
          <a:lstStyle/>
          <a:p>
            <a:pPr marL="0" indent="0" algn="ctr" eaLnBrk="1" hangingPunct="1">
              <a:buFontTx/>
              <a:buNone/>
            </a:pPr>
            <a:r>
              <a:rPr lang="it-IT" altLang="en-US" sz="2400" dirty="0">
                <a:ea typeface="ＭＳ Ｐゴシック" panose="020B0600070205080204" pitchFamily="34" charset="-128"/>
              </a:rPr>
              <a:t>Econometria</a:t>
            </a:r>
            <a:br>
              <a:rPr lang="it-IT" altLang="en-US" sz="2400" dirty="0">
                <a:ea typeface="ＭＳ Ｐゴシック" panose="020B0600070205080204" pitchFamily="34" charset="-128"/>
              </a:rPr>
            </a:br>
            <a:br>
              <a:rPr lang="it-IT" altLang="en-US" sz="2400" dirty="0">
                <a:ea typeface="ＭＳ Ｐゴシック" panose="020B0600070205080204" pitchFamily="34" charset="-128"/>
              </a:rPr>
            </a:br>
            <a:br>
              <a:rPr lang="it-IT" altLang="en-US" sz="2400" dirty="0">
                <a:ea typeface="ＭＳ Ｐゴシック" panose="020B0600070205080204" pitchFamily="34" charset="-128"/>
              </a:rPr>
            </a:br>
            <a:br>
              <a:rPr lang="en-US" altLang="en-US" sz="2400" dirty="0">
                <a:ea typeface="ＭＳ Ｐゴシック" panose="020B0600070205080204" pitchFamily="34" charset="-128"/>
              </a:rPr>
            </a:br>
            <a:br>
              <a:rPr lang="en-US" altLang="en-US" sz="2400" dirty="0">
                <a:ea typeface="ＭＳ Ｐゴシック" panose="020B0600070205080204" pitchFamily="34" charset="-128"/>
              </a:rPr>
            </a:br>
            <a:br>
              <a:rPr lang="en-US" altLang="en-US" sz="2400" dirty="0">
                <a:ea typeface="ＭＳ Ｐゴシック" panose="020B0600070205080204" pitchFamily="34" charset="-128"/>
              </a:rPr>
            </a:br>
            <a:br>
              <a:rPr lang="en-US" altLang="en-US" sz="2400" dirty="0">
                <a:ea typeface="ＭＳ Ｐゴシック" panose="020B0600070205080204" pitchFamily="34" charset="-128"/>
              </a:rPr>
            </a:br>
            <a:br>
              <a:rPr lang="en-US" altLang="en-US" sz="2400" dirty="0">
                <a:ea typeface="ＭＳ Ｐゴシック" panose="020B0600070205080204" pitchFamily="34" charset="-128"/>
              </a:rPr>
            </a:br>
            <a:br>
              <a:rPr lang="en-US" altLang="en-US" sz="2400" dirty="0">
                <a:ea typeface="ＭＳ Ｐゴシック" panose="020B0600070205080204" pitchFamily="34" charset="-128"/>
              </a:rPr>
            </a:br>
            <a:r>
              <a:rPr lang="it-IT" altLang="en-US" sz="2000" b="0" dirty="0">
                <a:ea typeface="ＭＳ Ｐゴシック" panose="020B0600070205080204" pitchFamily="34" charset="-128"/>
              </a:rPr>
              <a:t>Valerio Potì</a:t>
            </a:r>
            <a:br>
              <a:rPr lang="it-IT" altLang="en-US" sz="3200" dirty="0">
                <a:ea typeface="ＭＳ Ｐゴシック" panose="020B0600070205080204" pitchFamily="34" charset="-128"/>
              </a:rPr>
            </a:br>
            <a:endParaRPr lang="it-IT" altLang="en-US" sz="3200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en-US" sz="2000" dirty="0">
                <a:ea typeface="ＭＳ Ｐゴシック" panose="020B0600070205080204" pitchFamily="34" charset="-128"/>
              </a:rPr>
              <a:t>Dobbiamo capire </a:t>
            </a:r>
            <a:r>
              <a:rPr lang="it-IT" altLang="en-US" sz="2000" u="sng" dirty="0">
                <a:ea typeface="ＭＳ Ｐゴシック" panose="020B0600070205080204" pitchFamily="34" charset="-128"/>
              </a:rPr>
              <a:t>se</a:t>
            </a:r>
            <a:r>
              <a:rPr lang="it-IT" altLang="en-US" sz="2000" dirty="0">
                <a:ea typeface="ＭＳ Ｐゴシック" panose="020B0600070205080204" pitchFamily="34" charset="-128"/>
              </a:rPr>
              <a:t>, </a:t>
            </a:r>
            <a:r>
              <a:rPr lang="it-IT" altLang="en-US" sz="2000" u="sng" dirty="0">
                <a:ea typeface="ＭＳ Ｐゴシック" panose="020B0600070205080204" pitchFamily="34" charset="-128"/>
              </a:rPr>
              <a:t>quanto</a:t>
            </a:r>
            <a:r>
              <a:rPr lang="it-IT" altLang="en-US" sz="2000" dirty="0">
                <a:ea typeface="ＭＳ Ｐゴシック" panose="020B0600070205080204" pitchFamily="34" charset="-128"/>
              </a:rPr>
              <a:t> e </a:t>
            </a:r>
            <a:r>
              <a:rPr lang="it-IT" altLang="en-US" sz="2000" u="sng" dirty="0">
                <a:ea typeface="ＭＳ Ｐゴシック" panose="020B0600070205080204" pitchFamily="34" charset="-128"/>
              </a:rPr>
              <a:t>perché</a:t>
            </a:r>
            <a:r>
              <a:rPr lang="it-IT" altLang="en-US" sz="2000" dirty="0">
                <a:ea typeface="ＭＳ Ｐゴシック" panose="020B0600070205080204" pitchFamily="34" charset="-128"/>
              </a:rPr>
              <a:t> i distretti con basso STR hanno punteggi nei test più alti – ma come?</a:t>
            </a:r>
            <a:endParaRPr lang="it-IT" altLang="en-US" b="0" dirty="0">
              <a:ea typeface="ＭＳ Ｐゴシック" panose="020B0600070205080204" pitchFamily="34" charset="-128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110000"/>
              </a:lnSpc>
              <a:buNone/>
            </a:pPr>
            <a:r>
              <a:rPr lang="it-IT" altLang="en-US" sz="2400" b="1" dirty="0">
                <a:ea typeface="ＭＳ Ｐゴシック" panose="020B0600070205080204" pitchFamily="34" charset="-128"/>
              </a:rPr>
              <a:t>1. Quanto?</a:t>
            </a:r>
          </a:p>
          <a:p>
            <a:pPr marL="660400" eaLnBrk="1" hangingPunct="1">
              <a:lnSpc>
                <a:spcPct val="110000"/>
              </a:lnSpc>
            </a:pPr>
            <a:r>
              <a:rPr lang="it-IT" altLang="en-US" sz="2000" dirty="0">
                <a:ea typeface="ＭＳ Ｐゴシック" panose="020B0600070205080204" pitchFamily="34" charset="-128"/>
              </a:rPr>
              <a:t>Confrontare i punteggi nei test nei distretti con basso STR a quelli con alto STR (“stima”)</a:t>
            </a:r>
          </a:p>
          <a:p>
            <a:pPr marL="660400" eaLnBrk="1" hangingPunct="1">
              <a:lnSpc>
                <a:spcPct val="110000"/>
              </a:lnSpc>
            </a:pPr>
            <a:r>
              <a:rPr lang="it-IT" altLang="en-US" sz="2000" dirty="0">
                <a:ea typeface="ＭＳ Ｐゴシック" panose="020B0600070205080204" pitchFamily="34" charset="-128"/>
              </a:rPr>
              <a:t>Regressione</a:t>
            </a:r>
            <a:endParaRPr lang="it-IT" altLang="en-US" sz="2800" b="1" dirty="0">
              <a:ea typeface="ＭＳ Ｐゴシック" panose="020B0600070205080204" pitchFamily="34" charset="-128"/>
            </a:endParaRPr>
          </a:p>
          <a:p>
            <a:pPr marL="0" indent="0" eaLnBrk="1" hangingPunct="1">
              <a:lnSpc>
                <a:spcPct val="110000"/>
              </a:lnSpc>
              <a:buNone/>
            </a:pPr>
            <a:endParaRPr lang="it-IT" altLang="en-US" sz="2400" b="1" dirty="0">
              <a:ea typeface="ＭＳ Ｐゴシック" panose="020B0600070205080204" pitchFamily="34" charset="-128"/>
            </a:endParaRP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it-IT" altLang="en-US" sz="2400" b="1" dirty="0">
                <a:ea typeface="ＭＳ Ｐゴシック" panose="020B0600070205080204" pitchFamily="34" charset="-128"/>
              </a:rPr>
              <a:t>2. Ma è vero o è un’illusione?</a:t>
            </a:r>
          </a:p>
          <a:p>
            <a:pPr marL="660400" eaLnBrk="1" hangingPunct="1">
              <a:lnSpc>
                <a:spcPct val="110000"/>
              </a:lnSpc>
            </a:pPr>
            <a:r>
              <a:rPr lang="it-IT" altLang="en-US" sz="2000" dirty="0">
                <a:ea typeface="ＭＳ Ｐゴシック" panose="020B0600070205080204" pitchFamily="34" charset="-128"/>
              </a:rPr>
              <a:t>test di ipotesi</a:t>
            </a:r>
          </a:p>
          <a:p>
            <a:pPr marL="660400" eaLnBrk="1" hangingPunct="1">
              <a:lnSpc>
                <a:spcPct val="110000"/>
              </a:lnSpc>
            </a:pPr>
            <a:r>
              <a:rPr lang="it-IT" altLang="en-US" sz="2000" dirty="0">
                <a:ea typeface="ＭＳ Ｐゴシック" panose="020B0600070205080204" pitchFamily="34" charset="-128"/>
              </a:rPr>
              <a:t>intervalli di confidenza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endParaRPr lang="it-IT" altLang="en-US" sz="2400" b="1" dirty="0">
              <a:ea typeface="ＭＳ Ｐゴシック" panose="020B0600070205080204" pitchFamily="34" charset="-128"/>
            </a:endParaRP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it-IT" altLang="en-US" sz="2400" b="1" dirty="0">
                <a:ea typeface="ＭＳ Ｐゴシック" panose="020B0600070205080204" pitchFamily="34" charset="-128"/>
              </a:rPr>
              <a:t>3. Se è vero, come si spiega?</a:t>
            </a:r>
          </a:p>
          <a:p>
            <a:pPr marL="660400" eaLnBrk="1" hangingPunct="1">
              <a:lnSpc>
                <a:spcPct val="110000"/>
              </a:lnSpc>
            </a:pPr>
            <a:r>
              <a:rPr lang="it-IT" altLang="en-US" sz="2000" dirty="0">
                <a:ea typeface="ＭＳ Ｐゴシック" panose="020B0600070205080204" pitchFamily="34" charset="-128"/>
              </a:rPr>
              <a:t>Causalità</a:t>
            </a:r>
          </a:p>
        </p:txBody>
      </p:sp>
      <p:sp>
        <p:nvSpPr>
          <p:cNvPr id="14340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3C13CCA9-8996-4F1C-AFCC-27EE55C1A59F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717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E ora…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it-IT" altLang="en-US" sz="2000" dirty="0">
                <a:ea typeface="ＭＳ Ｐゴシック" panose="020B0600070205080204" pitchFamily="34" charset="-128"/>
              </a:rPr>
              <a:t>Per rispondere alla prima domanda, rivediamo ed approfondiamo alcuni elementi di </a:t>
            </a:r>
            <a:r>
              <a:rPr lang="it-IT" altLang="en-US" sz="2000" b="1" dirty="0">
                <a:ea typeface="ＭＳ Ｐゴシック" panose="020B0600070205080204" pitchFamily="34" charset="-128"/>
              </a:rPr>
              <a:t>statistica descrittiva</a:t>
            </a:r>
          </a:p>
          <a:p>
            <a:pPr lvl="1" eaLnBrk="1" hangingPunct="1">
              <a:spcBef>
                <a:spcPts val="600"/>
              </a:spcBef>
            </a:pPr>
            <a:r>
              <a:rPr lang="it-IT" altLang="en-US" sz="1800" dirty="0">
                <a:ea typeface="ＭＳ Ｐゴシック" panose="020B0600070205080204" pitchFamily="34" charset="-128"/>
              </a:rPr>
              <a:t>Media condizionata </a:t>
            </a:r>
          </a:p>
          <a:p>
            <a:pPr lvl="1" eaLnBrk="1" hangingPunct="1">
              <a:spcBef>
                <a:spcPts val="600"/>
              </a:spcBef>
            </a:pPr>
            <a:r>
              <a:rPr lang="it-IT" altLang="en-US" sz="1800" dirty="0">
                <a:ea typeface="ＭＳ Ｐゴシック" panose="020B0600070205080204" pitchFamily="34" charset="-128"/>
              </a:rPr>
              <a:t>Correlazione </a:t>
            </a:r>
          </a:p>
          <a:p>
            <a:pPr lvl="1" eaLnBrk="1" hangingPunct="1">
              <a:spcBef>
                <a:spcPts val="600"/>
              </a:spcBef>
            </a:pPr>
            <a:r>
              <a:rPr lang="it-IT" altLang="en-US" sz="1800" dirty="0">
                <a:ea typeface="ＭＳ Ｐゴシック" panose="020B0600070205080204" pitchFamily="34" charset="-128"/>
              </a:rPr>
              <a:t>Regressione</a:t>
            </a:r>
          </a:p>
          <a:p>
            <a:pPr eaLnBrk="1" hangingPunct="1">
              <a:spcBef>
                <a:spcPts val="600"/>
              </a:spcBef>
            </a:pPr>
            <a:r>
              <a:rPr lang="it-IT" altLang="en-US" sz="2000" dirty="0">
                <a:ea typeface="ＭＳ Ｐゴシック" panose="020B0600070205080204" pitchFamily="34" charset="-128"/>
              </a:rPr>
              <a:t>Per rispondere alla seconda domanda, ci servono elementi di </a:t>
            </a:r>
            <a:r>
              <a:rPr lang="it-IT" altLang="en-US" sz="2000" b="1" dirty="0">
                <a:ea typeface="ＭＳ Ｐゴシック" panose="020B0600070205080204" pitchFamily="34" charset="-128"/>
              </a:rPr>
              <a:t>statistica inferenziale</a:t>
            </a:r>
            <a:endParaRPr lang="it-IT" altLang="en-US" sz="2000" dirty="0">
              <a:ea typeface="ＭＳ Ｐゴシック" panose="020B0600070205080204" pitchFamily="34" charset="-128"/>
            </a:endParaRPr>
          </a:p>
          <a:p>
            <a:pPr lvl="1" eaLnBrk="1" hangingPunct="1">
              <a:spcBef>
                <a:spcPts val="600"/>
              </a:spcBef>
            </a:pPr>
            <a:r>
              <a:rPr lang="it-IT" altLang="en-US" sz="1800" dirty="0">
                <a:ea typeface="ＭＳ Ｐゴシック" panose="020B0600070205080204" pitchFamily="34" charset="-128"/>
              </a:rPr>
              <a:t>Elementi della teoria alla base della stima dei modelli statistici e di verifica di ipotesi</a:t>
            </a:r>
            <a:endParaRPr lang="it-IT" altLang="en-US" sz="2000" dirty="0">
              <a:ea typeface="ＭＳ Ｐゴシック" panose="020B0600070205080204" pitchFamily="34" charset="-128"/>
            </a:endParaRPr>
          </a:p>
          <a:p>
            <a:pPr eaLnBrk="1" hangingPunct="1">
              <a:spcBef>
                <a:spcPts val="600"/>
              </a:spcBef>
            </a:pPr>
            <a:r>
              <a:rPr lang="it-IT" altLang="en-US" sz="2000" dirty="0">
                <a:ea typeface="ＭＳ Ｐゴシック" panose="020B0600070205080204" pitchFamily="34" charset="-128"/>
              </a:rPr>
              <a:t>Per rispondere alla terza domanda, ci serve il </a:t>
            </a:r>
            <a:r>
              <a:rPr lang="it-IT" altLang="en-US" sz="2000" b="1" dirty="0">
                <a:ea typeface="ＭＳ Ｐゴシック" panose="020B0600070205080204" pitchFamily="34" charset="-128"/>
              </a:rPr>
              <a:t>ragionamento</a:t>
            </a:r>
            <a:r>
              <a:rPr lang="it-IT" altLang="en-US" sz="2000" dirty="0">
                <a:ea typeface="ＭＳ Ｐゴシック" panose="020B0600070205080204" pitchFamily="34" charset="-128"/>
              </a:rPr>
              <a:t> (</a:t>
            </a:r>
            <a:r>
              <a:rPr lang="it-IT" altLang="en-US" sz="2000" b="1" dirty="0">
                <a:ea typeface="ＭＳ Ｐゴシック" panose="020B0600070205080204" pitchFamily="34" charset="-128"/>
              </a:rPr>
              <a:t>identificazione econometrica </a:t>
            </a:r>
            <a:r>
              <a:rPr lang="it-IT" altLang="en-US" sz="2000" dirty="0">
                <a:ea typeface="ＭＳ Ｐゴシック" panose="020B0600070205080204" pitchFamily="34" charset="-128"/>
              </a:rPr>
              <a:t>del modello che genera i dati)</a:t>
            </a:r>
          </a:p>
        </p:txBody>
      </p:sp>
      <p:sp>
        <p:nvSpPr>
          <p:cNvPr id="21508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F4D49085-ECEF-4BF7-9A8E-8F29196738BD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60705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E ora…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it-IT" altLang="en-US" sz="2400" dirty="0">
                <a:ea typeface="ＭＳ Ｐゴシック" panose="020B0600070205080204" pitchFamily="34" charset="-128"/>
              </a:rPr>
              <a:t>Ci occupiamo </a:t>
            </a:r>
            <a:r>
              <a:rPr lang="it-IT" altLang="en-US" sz="2400" b="1" u="sng" dirty="0">
                <a:ea typeface="ＭＳ Ｐゴシック" panose="020B0600070205080204" pitchFamily="34" charset="-128"/>
              </a:rPr>
              <a:t>prima del primo e terzo</a:t>
            </a:r>
            <a:r>
              <a:rPr lang="it-IT" altLang="en-US" sz="2400" b="1" dirty="0">
                <a:ea typeface="ＭＳ Ｐゴシック" panose="020B0600070205080204" pitchFamily="34" charset="-128"/>
              </a:rPr>
              <a:t> </a:t>
            </a:r>
            <a:r>
              <a:rPr lang="it-IT" altLang="en-US" sz="2400" dirty="0">
                <a:ea typeface="ＭＳ Ｐゴシック" panose="020B0600070205080204" pitchFamily="34" charset="-128"/>
              </a:rPr>
              <a:t>di questi temi, e poi del secondo (più complesso sul piano matematico e statistico e forse anche più noiosetto perché meno saliente)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it-IT" altLang="en-US" sz="2400" dirty="0">
                <a:ea typeface="ＭＳ Ｐゴシック" panose="020B0600070205080204" pitchFamily="34" charset="-128"/>
              </a:rPr>
              <a:t>Per poter ignorare (per ora) il secondo problema, assumiamo di avere a che fare con </a:t>
            </a:r>
            <a:r>
              <a:rPr lang="it-IT" altLang="en-US" sz="2400" b="1" dirty="0">
                <a:ea typeface="ＭＳ Ｐゴシック" panose="020B0600070205080204" pitchFamily="34" charset="-128"/>
              </a:rPr>
              <a:t>osservazioni sull’intera popolazione</a:t>
            </a:r>
            <a:endParaRPr lang="it-IT" altLang="en-US" sz="2400" dirty="0">
              <a:ea typeface="ＭＳ Ｐゴシック" panose="020B0600070205080204" pitchFamily="34" charset="-128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it-IT" altLang="en-US" sz="2400" dirty="0">
                <a:ea typeface="ＭＳ Ｐゴシック" panose="020B0600070205080204" pitchFamily="34" charset="-128"/>
              </a:rPr>
              <a:t>Ovvero, ignoriamo per il momento la incertezza che deriva dall’errore di campionamento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it-IT" altLang="en-US" sz="2400" dirty="0">
                <a:ea typeface="ＭＳ Ｐゴシック" panose="020B0600070205080204" pitchFamily="34" charset="-128"/>
              </a:rPr>
              <a:t>Quando la introdurremo, rivisiteremo anche gli altri due temi</a:t>
            </a:r>
            <a:endParaRPr lang="it-IT" altLang="en-US" sz="2000" dirty="0">
              <a:ea typeface="ＭＳ Ｐゴシック" panose="020B0600070205080204" pitchFamily="34" charset="-128"/>
            </a:endParaRPr>
          </a:p>
        </p:txBody>
      </p:sp>
      <p:sp>
        <p:nvSpPr>
          <p:cNvPr id="21508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F4D49085-ECEF-4BF7-9A8E-8F29196738BD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91494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800" dirty="0">
                <a:ea typeface="ＭＳ Ｐゴシック" pitchFamily="34" charset="-128"/>
              </a:rPr>
              <a:t>Quadro di riferimento probabilistico e statistiche descrittive</a:t>
            </a:r>
            <a:endParaRPr lang="it-IT" sz="2400" dirty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Capitoli 1, 2.1-2.3, 3.1, 3.5, 3.7</a:t>
            </a:r>
          </a:p>
          <a:p>
            <a:endParaRPr lang="it-IT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36AF79-3C18-4534-8BEA-74949D4DE89F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08941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en-US" dirty="0">
                <a:ea typeface="ＭＳ Ｐゴシック" panose="020B0600070205080204" pitchFamily="34" charset="-128"/>
              </a:rPr>
              <a:t>Quadro di riferimento probabilistico e statistiche descrittive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08018"/>
            <a:ext cx="8294688" cy="4156364"/>
          </a:xfrm>
        </p:spPr>
        <p:txBody>
          <a:bodyPr/>
          <a:lstStyle/>
          <a:p>
            <a:pPr marL="406400" indent="-406400" eaLnBrk="1" hangingPunct="1">
              <a:buFont typeface="Verdana" panose="020B0604030504040204" pitchFamily="34" charset="0"/>
              <a:buAutoNum type="alphaLcParenR"/>
            </a:pPr>
            <a:r>
              <a:rPr lang="it-IT" altLang="en-US" sz="2400" dirty="0">
                <a:ea typeface="ＭＳ Ｐゴシック" panose="020B0600070205080204" pitchFamily="34" charset="-128"/>
              </a:rPr>
              <a:t>Popolazione, variabile casuale e distribuzione</a:t>
            </a:r>
          </a:p>
          <a:p>
            <a:pPr marL="406400" indent="-406400" eaLnBrk="1" hangingPunct="1">
              <a:buFont typeface="Verdana" panose="020B0604030504040204" pitchFamily="34" charset="0"/>
              <a:buAutoNum type="alphaLcParenR"/>
            </a:pPr>
            <a:r>
              <a:rPr lang="it-IT" altLang="en-US" sz="2400" dirty="0">
                <a:ea typeface="ＭＳ Ｐゴシック" panose="020B0600070205080204" pitchFamily="34" charset="-128"/>
              </a:rPr>
              <a:t>Momenti di una distribuzione (media, varianza, deviazione standard, covarianza, correlazione)</a:t>
            </a:r>
          </a:p>
          <a:p>
            <a:pPr marL="406400" indent="-406400" eaLnBrk="1" hangingPunct="1">
              <a:buFont typeface="Verdana" panose="020B0604030504040204" pitchFamily="34" charset="0"/>
              <a:buAutoNum type="alphaLcParenR"/>
            </a:pPr>
            <a:r>
              <a:rPr lang="it-IT" altLang="en-US" sz="2400" dirty="0">
                <a:ea typeface="ＭＳ Ｐゴシック" panose="020B0600070205080204" pitchFamily="34" charset="-128"/>
              </a:rPr>
              <a:t>Distribuzione condizionata e media condizionata</a:t>
            </a:r>
          </a:p>
          <a:p>
            <a:pPr marL="406400" indent="-406400" eaLnBrk="1" hangingPunct="1">
              <a:buFont typeface="Verdana" panose="020B0604030504040204" pitchFamily="34" charset="0"/>
              <a:buAutoNum type="alphaLcParenR"/>
            </a:pPr>
            <a:endParaRPr lang="it-IT" altLang="en-US" sz="2400" b="1" i="1" dirty="0">
              <a:ea typeface="ＭＳ Ｐゴシック" panose="020B0600070205080204" pitchFamily="34" charset="-128"/>
            </a:endParaRPr>
          </a:p>
          <a:p>
            <a:pPr marL="406400" indent="-406400" eaLnBrk="1" hangingPunct="1">
              <a:lnSpc>
                <a:spcPct val="90000"/>
              </a:lnSpc>
              <a:buFont typeface="Verdana" panose="020B0604030504040204" pitchFamily="34" charset="0"/>
              <a:buAutoNum type="alphaLcParenR"/>
            </a:pPr>
            <a:endParaRPr lang="en-US" altLang="en-US" sz="2000" dirty="0">
              <a:ea typeface="ＭＳ Ｐゴシック" panose="020B0600070205080204" pitchFamily="34" charset="-128"/>
            </a:endParaRPr>
          </a:p>
        </p:txBody>
      </p:sp>
      <p:sp>
        <p:nvSpPr>
          <p:cNvPr id="22532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EAE6EFB2-9FA3-4635-8004-1342D5D1EF39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0751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en-US" dirty="0">
                <a:ea typeface="ＭＳ Ｐゴシック" panose="020B0600070205080204" pitchFamily="34" charset="-128"/>
              </a:rPr>
              <a:t>(a) Popolazione, variabile casuale e distribuzione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it-IT" altLang="en-US" sz="2000" b="1" i="1" dirty="0">
                <a:ea typeface="ＭＳ Ｐゴシック" panose="020B0600070205080204" pitchFamily="34" charset="-128"/>
              </a:rPr>
              <a:t>Popolazione</a:t>
            </a:r>
          </a:p>
          <a:p>
            <a:pPr eaLnBrk="1" hangingPunct="1"/>
            <a:r>
              <a:rPr lang="it-IT" altLang="en-US" sz="2000" dirty="0">
                <a:ea typeface="ＭＳ Ｐゴシック" panose="020B0600070205080204" pitchFamily="34" charset="-128"/>
              </a:rPr>
              <a:t>Il gruppo o l’insieme di tutte le possibili unità che ci interessano (la totalità dei distretti scolastici)</a:t>
            </a:r>
          </a:p>
          <a:p>
            <a:pPr eaLnBrk="1" hangingPunct="1"/>
            <a:r>
              <a:rPr lang="it-IT" altLang="en-US" sz="2000" dirty="0">
                <a:ea typeface="ＭＳ Ｐゴシック" panose="020B0600070205080204" pitchFamily="34" charset="-128"/>
              </a:rPr>
              <a:t>Tipicamente, considereremo le popolazioni infinitamente grandi (</a:t>
            </a:r>
            <a:r>
              <a:rPr lang="it-IT" altLang="en-US" sz="2000" dirty="0">
                <a:ea typeface="ＭＳ Ｐゴシック" panose="020B0600070205080204" pitchFamily="34" charset="-128"/>
                <a:sym typeface="Euclid Symbol" panose="05050102010706020507" pitchFamily="18" charset="2"/>
              </a:rPr>
              <a:t>∞</a:t>
            </a:r>
            <a:r>
              <a:rPr lang="it-IT" altLang="en-US" sz="2000" dirty="0">
                <a:ea typeface="ＭＳ Ｐゴシック" panose="020B0600070205080204" pitchFamily="34" charset="-128"/>
              </a:rPr>
              <a:t> è un’astrazione di “molto grande”)</a:t>
            </a:r>
          </a:p>
          <a:p>
            <a:pPr eaLnBrk="1" hangingPunct="1">
              <a:buFontTx/>
              <a:buNone/>
            </a:pPr>
            <a:r>
              <a:rPr lang="it-IT" altLang="en-US" sz="2000" b="1" i="1" dirty="0">
                <a:ea typeface="ＭＳ Ｐゴシック" panose="020B0600070205080204" pitchFamily="34" charset="-128"/>
              </a:rPr>
              <a:t>Variabile casuale Y</a:t>
            </a:r>
          </a:p>
          <a:p>
            <a:pPr eaLnBrk="1" hangingPunct="1"/>
            <a:r>
              <a:rPr lang="it-IT" altLang="en-US" sz="2000" dirty="0">
                <a:ea typeface="ＭＳ Ｐゴシック" panose="020B0600070205080204" pitchFamily="34" charset="-128"/>
              </a:rPr>
              <a:t>Rappresentazione numerica del risultato di un esperimento casuale (punteggio medio nei test del distretto, STR del distretto)</a:t>
            </a:r>
          </a:p>
          <a:p>
            <a:pPr eaLnBrk="1" hangingPunct="1">
              <a:buFontTx/>
              <a:buNone/>
            </a:pPr>
            <a:r>
              <a:rPr lang="it-IT" altLang="en-US" sz="2000" b="1" i="1" dirty="0">
                <a:ea typeface="ＭＳ Ｐゴシック" panose="020B0600070205080204" pitchFamily="34" charset="-128"/>
              </a:rPr>
              <a:t>Distribuzione di Y nella popolazione</a:t>
            </a:r>
          </a:p>
          <a:p>
            <a:pPr eaLnBrk="1" hangingPunct="1"/>
            <a:r>
              <a:rPr lang="it-IT" altLang="en-US" sz="2000" dirty="0">
                <a:ea typeface="ＭＳ Ｐゴシック" panose="020B0600070205080204" pitchFamily="34" charset="-128"/>
              </a:rPr>
              <a:t>Le probabilità dei diversi valori di Y che si verificano nella popolazione</a:t>
            </a:r>
          </a:p>
          <a:p>
            <a:pPr lvl="1" eaLnBrk="1" hangingPunct="1"/>
            <a:r>
              <a:rPr lang="it-IT" altLang="en-US" sz="1600" dirty="0">
                <a:ea typeface="ＭＳ Ｐゴシック" panose="020B0600070205080204" pitchFamily="34" charset="-128"/>
              </a:rPr>
              <a:t>Per esempio, quando Y è discreta, Pr[Y = 650]</a:t>
            </a:r>
          </a:p>
          <a:p>
            <a:pPr eaLnBrk="1" hangingPunct="1"/>
            <a:r>
              <a:rPr lang="it-IT" altLang="en-US" sz="2000" dirty="0">
                <a:ea typeface="ＭＳ Ｐゴシック" panose="020B0600070205080204" pitchFamily="34" charset="-128"/>
              </a:rPr>
              <a:t>Oppure: le probabilità di insiemi di questi valori</a:t>
            </a:r>
          </a:p>
          <a:p>
            <a:pPr lvl="1" eaLnBrk="1" hangingPunct="1"/>
            <a:r>
              <a:rPr lang="it-IT" altLang="en-US" sz="1600" dirty="0">
                <a:ea typeface="ＭＳ Ｐゴシック" panose="020B0600070205080204" pitchFamily="34" charset="-128"/>
              </a:rPr>
              <a:t>Per esempio, quando Y è continua o discreta, Pr[640 ≤ Y ≤ 660]</a:t>
            </a:r>
          </a:p>
          <a:p>
            <a:pPr eaLnBrk="1" hangingPunct="1"/>
            <a:endParaRPr lang="en-US" altLang="en-US" sz="2000" dirty="0">
              <a:ea typeface="ＭＳ Ｐゴシック" panose="020B0600070205080204" pitchFamily="34" charset="-128"/>
            </a:endParaRPr>
          </a:p>
        </p:txBody>
      </p:sp>
      <p:sp>
        <p:nvSpPr>
          <p:cNvPr id="23556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C23BFD36-047B-4CCA-8307-C8D6F369CD9A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93147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79413"/>
            <a:ext cx="8610600" cy="992187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(b) </a:t>
            </a:r>
            <a:r>
              <a:rPr lang="en-US" altLang="en-US" dirty="0" err="1">
                <a:ea typeface="ＭＳ Ｐゴシック" panose="020B0600070205080204" pitchFamily="34" charset="-128"/>
              </a:rPr>
              <a:t>Momenti</a:t>
            </a:r>
            <a:r>
              <a:rPr lang="en-US" altLang="en-US" dirty="0">
                <a:ea typeface="ＭＳ Ｐゴシック" panose="020B0600070205080204" pitchFamily="34" charset="-128"/>
              </a:rPr>
              <a:t> di una </a:t>
            </a:r>
            <a:r>
              <a:rPr lang="en-US" altLang="en-US" dirty="0" err="1">
                <a:ea typeface="ＭＳ Ｐゴシック" panose="020B0600070205080204" pitchFamily="34" charset="-128"/>
              </a:rPr>
              <a:t>distribuzione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60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1600200"/>
                <a:ext cx="8610600" cy="4572000"/>
              </a:xfrm>
            </p:spPr>
            <p:txBody>
              <a:bodyPr/>
              <a:lstStyle/>
              <a:p>
                <a:pPr eaLnBrk="1" hangingPunct="1">
                  <a:lnSpc>
                    <a:spcPct val="90000"/>
                  </a:lnSpc>
                  <a:buFontTx/>
                  <a:buNone/>
                </a:pPr>
                <a:endParaRPr lang="it-IT" altLang="en-US" sz="2000" b="1" dirty="0">
                  <a:ea typeface="ＭＳ Ｐゴシック" panose="020B0600070205080204" pitchFamily="34" charset="-128"/>
                </a:endParaRPr>
              </a:p>
              <a:p>
                <a:pPr eaLnBrk="1" hangingPunct="1">
                  <a:lnSpc>
                    <a:spcPct val="90000"/>
                  </a:lnSpc>
                  <a:buFontTx/>
                  <a:buNone/>
                </a:pPr>
                <a:r>
                  <a:rPr lang="it-IT" altLang="en-US" sz="2000" b="1" dirty="0">
                    <a:ea typeface="ＭＳ Ｐゴシック" panose="020B0600070205080204" pitchFamily="34" charset="-128"/>
                  </a:rPr>
                  <a:t>Media := valore atteso (aspettativa) di </a:t>
                </a:r>
                <a:r>
                  <a:rPr lang="it-IT" altLang="en-US" sz="2000" b="1" i="1" dirty="0">
                    <a:ea typeface="ＭＳ Ｐゴシック" panose="020B0600070205080204" pitchFamily="34" charset="-128"/>
                  </a:rPr>
                  <a:t>Y</a:t>
                </a:r>
                <a:endParaRPr lang="it-IT" altLang="en-US" sz="2000" b="1" dirty="0">
                  <a:ea typeface="ＭＳ Ｐゴシック" panose="020B0600070205080204" pitchFamily="34" charset="-128"/>
                </a:endParaRPr>
              </a:p>
              <a:p>
                <a:pPr marL="1320800" lvl="2" indent="-406400" eaLnBrk="1" hangingPunct="1">
                  <a:lnSpc>
                    <a:spcPct val="90000"/>
                  </a:lnSpc>
                  <a:buFontTx/>
                  <a:buNone/>
                </a:pPr>
                <a:r>
                  <a:rPr lang="it-IT" altLang="en-US" dirty="0">
                    <a:ea typeface="ＭＳ Ｐゴシック" panose="020B0600070205080204" pitchFamily="34" charset="-128"/>
                  </a:rPr>
                  <a:t>:= </a:t>
                </a:r>
                <a:r>
                  <a:rPr lang="it-IT" altLang="en-US" i="1" dirty="0">
                    <a:ea typeface="ＭＳ Ｐゴシック" panose="020B0600070205080204" pitchFamily="34" charset="-128"/>
                  </a:rPr>
                  <a:t>E</a:t>
                </a:r>
                <a:r>
                  <a:rPr lang="it-IT" altLang="en-US" dirty="0">
                    <a:ea typeface="ＭＳ Ｐゴシック" panose="020B0600070205080204" pitchFamily="34" charset="-128"/>
                  </a:rPr>
                  <a:t>(</a:t>
                </a:r>
                <a:r>
                  <a:rPr lang="it-IT" altLang="en-US" i="1" dirty="0">
                    <a:ea typeface="ＭＳ Ｐゴシック" panose="020B0600070205080204" pitchFamily="34" charset="-128"/>
                  </a:rPr>
                  <a:t>Y</a:t>
                </a:r>
                <a:r>
                  <a:rPr lang="it-IT" altLang="en-US" dirty="0">
                    <a:ea typeface="ＭＳ Ｐゴシック" panose="020B0600070205080204" pitchFamily="34" charset="-128"/>
                  </a:rPr>
                  <a:t>) </a:t>
                </a:r>
              </a:p>
              <a:p>
                <a:pPr marL="1320800" lvl="2" indent="-406400" eaLnBrk="1" hangingPunct="1">
                  <a:lnSpc>
                    <a:spcPct val="90000"/>
                  </a:lnSpc>
                  <a:buFontTx/>
                  <a:buNone/>
                </a:pPr>
                <a:r>
                  <a:rPr lang="it-IT" altLang="en-US" dirty="0">
                    <a:ea typeface="ＭＳ Ｐゴシック" panose="020B0600070205080204" pitchFamily="34" charset="-128"/>
                  </a:rPr>
                  <a:t>:= </a:t>
                </a:r>
                <a:r>
                  <a:rPr lang="it-IT" altLang="en-US" i="1" dirty="0" err="1">
                    <a:latin typeface="Lucida Grande" pitchFamily="48" charset="0"/>
                    <a:ea typeface="ＭＳ Ｐゴシック" panose="020B0600070205080204" pitchFamily="34" charset="-128"/>
                    <a:sym typeface="Symbol" panose="05050102010706020507" pitchFamily="18" charset="2"/>
                  </a:rPr>
                  <a:t>μ</a:t>
                </a:r>
                <a:r>
                  <a:rPr lang="it-IT" altLang="en-US" i="1" baseline="-25000" dirty="0" err="1">
                    <a:ea typeface="ＭＳ Ｐゴシック" panose="020B0600070205080204" pitchFamily="34" charset="-128"/>
                  </a:rPr>
                  <a:t>Y</a:t>
                </a:r>
                <a:r>
                  <a:rPr lang="it-IT" altLang="en-US" dirty="0">
                    <a:ea typeface="ＭＳ Ｐゴシック" panose="020B0600070205080204" pitchFamily="34" charset="-128"/>
                  </a:rPr>
                  <a:t> </a:t>
                </a:r>
              </a:p>
              <a:p>
                <a:pPr marL="1320800" lvl="2" indent="-406400" eaLnBrk="1" hangingPunct="1">
                  <a:lnSpc>
                    <a:spcPct val="90000"/>
                  </a:lnSpc>
                  <a:buFontTx/>
                  <a:buNone/>
                </a:pPr>
                <a:r>
                  <a:rPr lang="it-IT" altLang="en-US" dirty="0">
                    <a:ea typeface="ＭＳ Ｐゴシック" panose="020B0600070205080204" pitchFamily="34" charset="-128"/>
                  </a:rPr>
                  <a:t>:= valore medio di tutte le realizzazioni di </a:t>
                </a:r>
                <a:r>
                  <a:rPr lang="it-IT" altLang="en-US" i="1" dirty="0">
                    <a:ea typeface="ＭＳ Ｐゴシック" panose="020B0600070205080204" pitchFamily="34" charset="-128"/>
                  </a:rPr>
                  <a:t>Y </a:t>
                </a:r>
                <a:r>
                  <a:rPr lang="it-IT" altLang="en-US" dirty="0">
                    <a:ea typeface="ＭＳ Ｐゴシック" panose="020B0600070205080204" pitchFamily="34" charset="-128"/>
                  </a:rPr>
                  <a:t>in un numero infinito di campionamenti</a:t>
                </a:r>
              </a:p>
              <a:p>
                <a:pPr eaLnBrk="1" hangingPunct="1">
                  <a:lnSpc>
                    <a:spcPct val="90000"/>
                  </a:lnSpc>
                  <a:buFontTx/>
                  <a:buNone/>
                </a:pPr>
                <a:endParaRPr lang="it-IT" altLang="en-US" sz="2000" b="1" i="1" dirty="0">
                  <a:ea typeface="ＭＳ Ｐゴシック" panose="020B0600070205080204" pitchFamily="34" charset="-128"/>
                </a:endParaRPr>
              </a:p>
              <a:p>
                <a:pPr eaLnBrk="1" hangingPunct="1">
                  <a:lnSpc>
                    <a:spcPct val="90000"/>
                  </a:lnSpc>
                  <a:buFontTx/>
                  <a:buNone/>
                </a:pPr>
                <a:r>
                  <a:rPr lang="it-IT" altLang="en-US" sz="2000" b="1" i="1" dirty="0">
                    <a:ea typeface="ＭＳ Ｐゴシック" panose="020B0600070205080204" pitchFamily="34" charset="-128"/>
                  </a:rPr>
                  <a:t>Varianza</a:t>
                </a:r>
                <a:r>
                  <a:rPr lang="it-IT" altLang="en-US" sz="2000" dirty="0">
                    <a:ea typeface="ＭＳ Ｐゴシック" panose="020B0600070205080204" pitchFamily="34" charset="-128"/>
                  </a:rPr>
                  <a:t> := </a:t>
                </a:r>
                <a:r>
                  <a:rPr lang="it-IT" altLang="en-US" sz="2000" i="1" dirty="0">
                    <a:ea typeface="ＭＳ Ｐゴシック" panose="020B0600070205080204" pitchFamily="34" charset="-128"/>
                  </a:rPr>
                  <a:t>E</a:t>
                </a:r>
                <a:r>
                  <a:rPr lang="it-IT" altLang="en-US" sz="2000" dirty="0">
                    <a:ea typeface="ＭＳ Ｐゴシック" panose="020B0600070205080204" pitchFamily="34" charset="-128"/>
                  </a:rPr>
                  <a:t>(</a:t>
                </a:r>
                <a:r>
                  <a:rPr lang="it-IT" altLang="en-US" sz="2000" i="1" dirty="0">
                    <a:ea typeface="ＭＳ Ｐゴシック" panose="020B0600070205080204" pitchFamily="34" charset="-128"/>
                  </a:rPr>
                  <a:t>Y</a:t>
                </a:r>
                <a:r>
                  <a:rPr lang="it-IT" altLang="en-US" sz="2000" dirty="0">
                    <a:ea typeface="ＭＳ Ｐゴシック" panose="020B0600070205080204" pitchFamily="34" charset="-128"/>
                  </a:rPr>
                  <a:t> – </a:t>
                </a:r>
                <a:r>
                  <a:rPr lang="it-IT" altLang="en-US" sz="2000" i="1" dirty="0" err="1">
                    <a:latin typeface="Lucida Grande" pitchFamily="48" charset="0"/>
                    <a:ea typeface="ＭＳ Ｐゴシック" panose="020B0600070205080204" pitchFamily="34" charset="-128"/>
                    <a:sym typeface="Symbol" panose="05050102010706020507" pitchFamily="18" charset="2"/>
                  </a:rPr>
                  <a:t>μ</a:t>
                </a:r>
                <a:r>
                  <a:rPr lang="it-IT" altLang="en-US" sz="2000" i="1" baseline="-25000" dirty="0" err="1">
                    <a:ea typeface="ＭＳ Ｐゴシック" panose="020B0600070205080204" pitchFamily="34" charset="-128"/>
                  </a:rPr>
                  <a:t>Y</a:t>
                </a:r>
                <a:r>
                  <a:rPr lang="it-IT" altLang="en-US" sz="2000" dirty="0">
                    <a:ea typeface="ＭＳ Ｐゴシック" panose="020B0600070205080204" pitchFamily="34" charset="-128"/>
                  </a:rPr>
                  <a:t>)</a:t>
                </a:r>
                <a:r>
                  <a:rPr lang="it-IT" altLang="en-US" sz="2000" baseline="30000" dirty="0">
                    <a:ea typeface="ＭＳ Ｐゴシック" panose="020B0600070205080204" pitchFamily="34" charset="-128"/>
                  </a:rPr>
                  <a:t>2</a:t>
                </a:r>
                <a:endParaRPr lang="it-IT" altLang="en-US" sz="2000" dirty="0">
                  <a:ea typeface="ＭＳ Ｐゴシック" panose="020B0600070205080204" pitchFamily="34" charset="-128"/>
                </a:endParaRPr>
              </a:p>
              <a:p>
                <a:pPr eaLnBrk="1" hangingPunct="1">
                  <a:lnSpc>
                    <a:spcPct val="90000"/>
                  </a:lnSpc>
                  <a:buFontTx/>
                  <a:buNone/>
                </a:pPr>
                <a:r>
                  <a:rPr lang="it-IT" altLang="en-US" sz="2000" dirty="0">
                    <a:ea typeface="ＭＳ Ｐゴシック" panose="020B0600070205080204" pitchFamily="34" charset="-128"/>
                  </a:rPr>
                  <a:t>   :=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E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E" sz="20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IE" sz="2000" i="1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  <m:sup>
                        <m:r>
                          <a:rPr lang="en-IE" sz="20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it-IT" altLang="en-US" sz="2000" dirty="0">
                  <a:ea typeface="ＭＳ Ｐゴシック" panose="020B0600070205080204" pitchFamily="34" charset="-128"/>
                </a:endParaRPr>
              </a:p>
              <a:p>
                <a:pPr eaLnBrk="1" hangingPunct="1">
                  <a:lnSpc>
                    <a:spcPct val="90000"/>
                  </a:lnSpc>
                  <a:buFontTx/>
                  <a:buNone/>
                </a:pPr>
                <a:r>
                  <a:rPr lang="it-IT" altLang="en-US" sz="2000" dirty="0">
                    <a:ea typeface="ＭＳ Ｐゴシック" panose="020B0600070205080204" pitchFamily="34" charset="-128"/>
                  </a:rPr>
                  <a:t>   </a:t>
                </a:r>
                <a:r>
                  <a:rPr lang="it-IT" altLang="en-US" sz="2400" dirty="0">
                    <a:ea typeface="ＭＳ Ｐゴシック" panose="020B0600070205080204" pitchFamily="34" charset="-128"/>
                  </a:rPr>
                  <a:t>:</a:t>
                </a:r>
                <a:r>
                  <a:rPr lang="it-IT" altLang="en-US" sz="2000" dirty="0">
                    <a:ea typeface="ＭＳ Ｐゴシック" panose="020B0600070205080204" pitchFamily="34" charset="-128"/>
                  </a:rPr>
                  <a:t>= misura della dispersione quadratica della distribuzione</a:t>
                </a:r>
              </a:p>
              <a:p>
                <a:pPr eaLnBrk="1" hangingPunct="1">
                  <a:lnSpc>
                    <a:spcPct val="90000"/>
                  </a:lnSpc>
                  <a:buFontTx/>
                  <a:buNone/>
                </a:pPr>
                <a:endParaRPr lang="it-IT" altLang="en-US" sz="2000" b="1" i="1" dirty="0">
                  <a:ea typeface="ＭＳ Ｐゴシック" panose="020B0600070205080204" pitchFamily="34" charset="-128"/>
                </a:endParaRPr>
              </a:p>
              <a:p>
                <a:pPr eaLnBrk="1" hangingPunct="1">
                  <a:lnSpc>
                    <a:spcPct val="90000"/>
                  </a:lnSpc>
                  <a:buFontTx/>
                  <a:buNone/>
                </a:pPr>
                <a:r>
                  <a:rPr lang="it-IT" altLang="en-US" sz="2000" b="1" i="1" dirty="0">
                    <a:ea typeface="ＭＳ Ｐゴシック" panose="020B0600070205080204" pitchFamily="34" charset="-128"/>
                  </a:rPr>
                  <a:t>Deviazione standard</a:t>
                </a:r>
                <a:r>
                  <a:rPr lang="it-IT" altLang="en-US" sz="2000" dirty="0">
                    <a:ea typeface="ＭＳ Ｐゴシック" panose="020B0600070205080204" pitchFamily="34" charset="-128"/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IE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IE" sz="2000"/>
                          <m:t>varianza</m:t>
                        </m:r>
                      </m:e>
                    </m:rad>
                  </m:oMath>
                </a14:m>
                <a:r>
                  <a:rPr lang="it-IT" altLang="en-US" sz="2000" dirty="0">
                    <a:ea typeface="ＭＳ Ｐゴシック" panose="020B0600070205080204" pitchFamily="34" charset="-128"/>
                  </a:rPr>
                  <a:t> = </a:t>
                </a:r>
                <a:r>
                  <a:rPr lang="it-IT" altLang="en-US" sz="2000" i="1" dirty="0" err="1">
                    <a:latin typeface="Lucida Grande" pitchFamily="48" charset="0"/>
                    <a:ea typeface="ＭＳ Ｐゴシック" panose="020B0600070205080204" pitchFamily="34" charset="-128"/>
                    <a:sym typeface="Symbol" panose="05050102010706020507" pitchFamily="18" charset="2"/>
                  </a:rPr>
                  <a:t>σ</a:t>
                </a:r>
                <a:r>
                  <a:rPr lang="it-IT" altLang="en-US" sz="2000" i="1" baseline="-25000" dirty="0" err="1">
                    <a:ea typeface="ＭＳ Ｐゴシック" panose="020B0600070205080204" pitchFamily="34" charset="-128"/>
                  </a:rPr>
                  <a:t>Y</a:t>
                </a:r>
                <a:endParaRPr lang="it-IT" altLang="en-US" sz="2000" i="1" baseline="-25000" dirty="0">
                  <a:ea typeface="ＭＳ Ｐゴシック" panose="020B0600070205080204" pitchFamily="34" charset="-128"/>
                </a:endParaRPr>
              </a:p>
              <a:p>
                <a:pPr eaLnBrk="1" hangingPunct="1">
                  <a:lnSpc>
                    <a:spcPct val="90000"/>
                  </a:lnSpc>
                  <a:buFontTx/>
                  <a:buNone/>
                </a:pPr>
                <a:r>
                  <a:rPr lang="it-IT" altLang="en-US" sz="2000" dirty="0">
                    <a:ea typeface="ＭＳ Ｐゴシック" panose="020B0600070205080204" pitchFamily="34" charset="-128"/>
                  </a:rPr>
                  <a:t>   </a:t>
                </a:r>
                <a:r>
                  <a:rPr lang="it-IT" altLang="en-US" sz="2400" dirty="0">
                    <a:ea typeface="ＭＳ Ｐゴシック" panose="020B0600070205080204" pitchFamily="34" charset="-128"/>
                  </a:rPr>
                  <a:t>:</a:t>
                </a:r>
                <a:r>
                  <a:rPr lang="it-IT" altLang="en-US" sz="2000" dirty="0">
                    <a:ea typeface="ＭＳ Ｐゴシック" panose="020B0600070205080204" pitchFamily="34" charset="-128"/>
                  </a:rPr>
                  <a:t>= misura della dispersione della distribuzione</a:t>
                </a:r>
              </a:p>
              <a:p>
                <a:pPr eaLnBrk="1" hangingPunct="1">
                  <a:lnSpc>
                    <a:spcPct val="90000"/>
                  </a:lnSpc>
                  <a:buFontTx/>
                  <a:buNone/>
                </a:pPr>
                <a:endParaRPr lang="en-US" altLang="en-US" sz="2400" dirty="0">
                  <a:ea typeface="ＭＳ Ｐゴシック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2560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1600200"/>
                <a:ext cx="8610600" cy="4572000"/>
              </a:xfrm>
              <a:blipFill>
                <a:blip r:embed="rId3"/>
                <a:stretch>
                  <a:fillRect l="-708" r="-425" b="-1467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606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E1E866D2-AF7B-42A4-877F-758A1F87F610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79328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i="1" dirty="0" err="1">
                <a:ea typeface="ＭＳ Ｐゴシック" panose="020B0600070205080204" pitchFamily="34" charset="-128"/>
              </a:rPr>
              <a:t>Momenti</a:t>
            </a:r>
            <a:r>
              <a:rPr lang="en-US" altLang="en-US" i="1" dirty="0">
                <a:ea typeface="ＭＳ Ｐゴシック" panose="020B0600070205080204" pitchFamily="34" charset="-128"/>
              </a:rPr>
              <a:t> (continua)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62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>
                  <a:buFontTx/>
                  <a:buNone/>
                </a:pPr>
                <a:r>
                  <a:rPr lang="it-IT" altLang="en-US" sz="2000" b="1" i="1" dirty="0">
                    <a:ea typeface="ＭＳ Ｐゴシック" panose="020B0600070205080204" pitchFamily="34" charset="-128"/>
                  </a:rPr>
                  <a:t>asimmetria</a:t>
                </a:r>
                <a:r>
                  <a:rPr lang="it-IT" altLang="en-US" sz="2000" dirty="0">
                    <a:ea typeface="ＭＳ Ｐゴシック" panose="020B0600070205080204" pitchFamily="34" charset="-128"/>
                  </a:rPr>
                  <a:t> (o </a:t>
                </a:r>
                <a:r>
                  <a:rPr lang="it-IT" altLang="en-US" sz="2000" dirty="0" err="1">
                    <a:ea typeface="ＭＳ Ｐゴシック" panose="020B0600070205080204" pitchFamily="34" charset="-128"/>
                  </a:rPr>
                  <a:t>skewness</a:t>
                </a:r>
                <a:r>
                  <a:rPr lang="it-IT" altLang="en-US" sz="2000" dirty="0">
                    <a:ea typeface="ＭＳ Ｐゴシック" panose="020B0600070205080204" pitchFamily="34" charset="-128"/>
                  </a:rPr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E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E" sz="2000" i="1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IE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IE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IE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2000" i="1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  <m:r>
                                      <a:rPr lang="en-IE" sz="200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IE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E" sz="2000" i="1">
                                            <a:latin typeface="Cambria Math" panose="02040503050406030204" pitchFamily="18" charset="0"/>
                                          </a:rPr>
                                          <m:t>𝜇</m:t>
                                        </m:r>
                                      </m:e>
                                      <m:sub>
                                        <m:r>
                                          <a:rPr lang="en-IE" sz="2000" i="1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IE" sz="200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e>
                        </m:d>
                      </m:num>
                      <m:den>
                        <m:sSubSup>
                          <m:sSubSupPr>
                            <m:ctrlPr>
                              <a:rPr lang="en-IE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IE" sz="20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IE" sz="20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sub>
                          <m:sup>
                            <m:r>
                              <a:rPr lang="en-IE" sz="200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bSup>
                      </m:den>
                    </m:f>
                  </m:oMath>
                </a14:m>
                <a:endParaRPr lang="it-IT" altLang="en-US" sz="2000" dirty="0">
                  <a:ea typeface="ＭＳ Ｐゴシック" panose="020B0600070205080204" pitchFamily="34" charset="-128"/>
                </a:endParaRPr>
              </a:p>
              <a:p>
                <a:pPr eaLnBrk="1" hangingPunct="1">
                  <a:spcBef>
                    <a:spcPct val="60000"/>
                  </a:spcBef>
                  <a:buFontTx/>
                  <a:buNone/>
                </a:pPr>
                <a:r>
                  <a:rPr lang="it-IT" altLang="en-US" sz="2000" dirty="0">
                    <a:ea typeface="ＭＳ Ｐゴシック" panose="020B0600070205080204" pitchFamily="34" charset="-128"/>
                  </a:rPr>
                  <a:t>			= misura di asimmetria di una distribuzione</a:t>
                </a:r>
              </a:p>
              <a:p>
                <a:pPr eaLnBrk="1" hangingPunct="1"/>
                <a:r>
                  <a:rPr lang="it-IT" altLang="en-US" sz="2000" i="1" dirty="0">
                    <a:ea typeface="ＭＳ Ｐゴシック" panose="020B0600070205080204" pitchFamily="34" charset="-128"/>
                  </a:rPr>
                  <a:t>asimmetria</a:t>
                </a:r>
                <a:r>
                  <a:rPr lang="it-IT" altLang="en-US" sz="2000" dirty="0">
                    <a:ea typeface="ＭＳ Ｐゴシック" panose="020B0600070205080204" pitchFamily="34" charset="-128"/>
                  </a:rPr>
                  <a:t> = 0: la distribuzione è simmetrica</a:t>
                </a:r>
              </a:p>
              <a:p>
                <a:pPr eaLnBrk="1" hangingPunct="1"/>
                <a:r>
                  <a:rPr lang="it-IT" altLang="en-US" sz="2000" i="1" dirty="0">
                    <a:ea typeface="ＭＳ Ｐゴシック" panose="020B0600070205080204" pitchFamily="34" charset="-128"/>
                  </a:rPr>
                  <a:t>asimmetria</a:t>
                </a:r>
                <a:r>
                  <a:rPr lang="it-IT" altLang="en-US" sz="2000" dirty="0">
                    <a:ea typeface="ＭＳ Ｐゴシック" panose="020B0600070205080204" pitchFamily="34" charset="-128"/>
                  </a:rPr>
                  <a:t> &gt; (&lt;) 0: la distribuzione ha una coda lunga destra (sinistra)</a:t>
                </a:r>
              </a:p>
              <a:p>
                <a:pPr eaLnBrk="1" hangingPunct="1">
                  <a:spcBef>
                    <a:spcPct val="70000"/>
                  </a:spcBef>
                  <a:buFontTx/>
                  <a:buNone/>
                </a:pPr>
                <a:r>
                  <a:rPr lang="it-IT" altLang="en-US" sz="2000" b="1" i="1" dirty="0">
                    <a:ea typeface="ＭＳ Ｐゴシック" panose="020B0600070205080204" pitchFamily="34" charset="-128"/>
                  </a:rPr>
                  <a:t>curtosi</a:t>
                </a:r>
                <a:r>
                  <a:rPr lang="it-IT" altLang="en-US" sz="2000" dirty="0">
                    <a:ea typeface="ＭＳ Ｐゴシック" panose="020B0600070205080204" pitchFamily="34" charset="-128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E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E" sz="2000" i="1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IE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IE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IE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2000" i="1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  <m:r>
                                      <a:rPr lang="en-IE" sz="200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IE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E" sz="2000" i="1">
                                            <a:latin typeface="Cambria Math" panose="02040503050406030204" pitchFamily="18" charset="0"/>
                                          </a:rPr>
                                          <m:t>𝜇</m:t>
                                        </m:r>
                                      </m:e>
                                      <m:sub>
                                        <m:r>
                                          <a:rPr lang="en-IE" sz="2000" i="1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IE" sz="200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p>
                          </m:e>
                        </m:d>
                      </m:num>
                      <m:den>
                        <m:sSubSup>
                          <m:sSubSupPr>
                            <m:ctrlPr>
                              <a:rPr lang="en-IE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IE" sz="20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IE" sz="20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sub>
                          <m:sup>
                            <m:r>
                              <a:rPr lang="en-IE" sz="200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bSup>
                      </m:den>
                    </m:f>
                  </m:oMath>
                </a14:m>
                <a:r>
                  <a:rPr lang="it-IT" altLang="en-US" sz="2000" dirty="0">
                    <a:ea typeface="ＭＳ Ｐゴシック" panose="020B0600070205080204" pitchFamily="34" charset="-128"/>
                  </a:rPr>
                  <a:t> </a:t>
                </a:r>
              </a:p>
              <a:p>
                <a:pPr eaLnBrk="1" hangingPunct="1">
                  <a:spcBef>
                    <a:spcPct val="60000"/>
                  </a:spcBef>
                  <a:buFontTx/>
                  <a:buNone/>
                </a:pPr>
                <a:r>
                  <a:rPr lang="it-IT" altLang="en-US" sz="2000" dirty="0">
                    <a:ea typeface="ＭＳ Ｐゴシック" panose="020B0600070205080204" pitchFamily="34" charset="-128"/>
                  </a:rPr>
                  <a:t>	= misura di massa nelle code</a:t>
                </a:r>
              </a:p>
              <a:p>
                <a:pPr eaLnBrk="1" hangingPunct="1">
                  <a:spcBef>
                    <a:spcPct val="60000"/>
                  </a:spcBef>
                  <a:buFontTx/>
                  <a:buNone/>
                </a:pPr>
                <a:r>
                  <a:rPr lang="it-IT" altLang="en-US" sz="2000" dirty="0">
                    <a:ea typeface="ＭＳ Ｐゴシック" panose="020B0600070205080204" pitchFamily="34" charset="-128"/>
                  </a:rPr>
                  <a:t>	= misura di probabilità di valori grandi</a:t>
                </a:r>
              </a:p>
              <a:p>
                <a:pPr eaLnBrk="1" hangingPunct="1"/>
                <a:r>
                  <a:rPr lang="it-IT" altLang="en-US" sz="2000" i="1" dirty="0">
                    <a:ea typeface="ＭＳ Ｐゴシック" panose="020B0600070205080204" pitchFamily="34" charset="-128"/>
                  </a:rPr>
                  <a:t>curtosi</a:t>
                </a:r>
                <a:r>
                  <a:rPr lang="it-IT" altLang="en-US" sz="2000" dirty="0">
                    <a:ea typeface="ＭＳ Ｐゴシック" panose="020B0600070205080204" pitchFamily="34" charset="-128"/>
                  </a:rPr>
                  <a:t> &gt; 3: code pesanti (“</a:t>
                </a:r>
                <a:r>
                  <a:rPr lang="it-IT" altLang="en-US" sz="2000" b="1" i="1" dirty="0">
                    <a:ea typeface="ＭＳ Ｐゴシック" panose="020B0600070205080204" pitchFamily="34" charset="-128"/>
                  </a:rPr>
                  <a:t>leptocurtica</a:t>
                </a:r>
                <a:r>
                  <a:rPr lang="it-IT" altLang="en-US" sz="2000" b="1" dirty="0">
                    <a:ea typeface="ＭＳ Ｐゴシック" panose="020B0600070205080204" pitchFamily="34" charset="-128"/>
                  </a:rPr>
                  <a:t>”)</a:t>
                </a:r>
              </a:p>
              <a:p>
                <a:pPr eaLnBrk="1" hangingPunct="1"/>
                <a:endParaRPr lang="it-IT" altLang="en-US" sz="2000" b="1" dirty="0">
                  <a:ea typeface="ＭＳ Ｐゴシック" panose="020B0600070205080204" pitchFamily="34" charset="-128"/>
                </a:endParaRPr>
              </a:p>
              <a:p>
                <a:pPr eaLnBrk="1" hangingPunct="1"/>
                <a:r>
                  <a:rPr lang="it-IT" altLang="en-US" sz="2000" dirty="0">
                    <a:ea typeface="ＭＳ Ｐゴシック" panose="020B0600070205080204" pitchFamily="34" charset="-128"/>
                  </a:rPr>
                  <a:t>distribuzione normale </a:t>
                </a:r>
                <a14:m>
                  <m:oMath xmlns:m="http://schemas.openxmlformats.org/officeDocument/2006/math">
                    <m:r>
                      <a:rPr lang="en-IE" altLang="en-US" sz="2000" i="1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⟹</m:t>
                    </m:r>
                  </m:oMath>
                </a14:m>
                <a:r>
                  <a:rPr lang="it-IT" altLang="en-US" sz="2000" dirty="0">
                    <a:ea typeface="ＭＳ Ｐゴシック" panose="020B0600070205080204" pitchFamily="34" charset="-128"/>
                  </a:rPr>
                  <a:t> {</a:t>
                </a:r>
                <a:r>
                  <a:rPr lang="it-IT" altLang="en-US" sz="2000" i="1" dirty="0">
                    <a:ea typeface="ＭＳ Ｐゴシック" panose="020B0600070205080204" pitchFamily="34" charset="-128"/>
                  </a:rPr>
                  <a:t>asimmetria</a:t>
                </a:r>
                <a:r>
                  <a:rPr lang="it-IT" altLang="en-US" sz="2000" dirty="0">
                    <a:ea typeface="ＭＳ Ｐゴシック" panose="020B0600070205080204" pitchFamily="34" charset="-128"/>
                  </a:rPr>
                  <a:t> = 0 &amp; </a:t>
                </a:r>
                <a:r>
                  <a:rPr lang="it-IT" altLang="en-US" sz="2000" i="1" dirty="0">
                    <a:ea typeface="ＭＳ Ｐゴシック" panose="020B0600070205080204" pitchFamily="34" charset="-128"/>
                  </a:rPr>
                  <a:t>curtosi</a:t>
                </a:r>
                <a:r>
                  <a:rPr lang="it-IT" altLang="en-US" sz="2000" dirty="0">
                    <a:ea typeface="ＭＳ Ｐゴシック" panose="020B0600070205080204" pitchFamily="34" charset="-128"/>
                  </a:rPr>
                  <a:t> = 3}</a:t>
                </a:r>
              </a:p>
            </p:txBody>
          </p:sp>
        </mc:Choice>
        <mc:Fallback xmlns="">
          <p:sp>
            <p:nvSpPr>
              <p:cNvPr id="266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8" b="-15067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630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2ABEA058-BB2C-4099-8872-8E05842D2361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87833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12725"/>
            <a:ext cx="6232525" cy="626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1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78CAB399-10A5-40F4-9E71-D46F4480239A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22185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i="1" dirty="0" err="1">
                <a:ea typeface="ＭＳ Ｐゴシック" panose="020B0600070205080204" pitchFamily="34" charset="-128"/>
              </a:rPr>
              <a:t>Momenti</a:t>
            </a:r>
            <a:r>
              <a:rPr lang="en-US" altLang="en-US" i="1" dirty="0">
                <a:ea typeface="ＭＳ Ｐゴシック" panose="020B0600070205080204" pitchFamily="34" charset="-128"/>
              </a:rPr>
              <a:t> (continua)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67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1600200"/>
                <a:ext cx="8534400" cy="4572000"/>
              </a:xfrm>
            </p:spPr>
            <p:txBody>
              <a:bodyPr/>
              <a:lstStyle/>
              <a:p>
                <a:pPr eaLnBrk="1" hangingPunct="1">
                  <a:spcBef>
                    <a:spcPct val="40000"/>
                  </a:spcBef>
                </a:pPr>
                <a:r>
                  <a:rPr lang="it-IT" altLang="en-US" sz="2400" dirty="0">
                    <a:ea typeface="ＭＳ Ｐゴシック" panose="020B0600070205080204" pitchFamily="34" charset="-128"/>
                  </a:rPr>
                  <a:t>Le variabili casuali </a:t>
                </a:r>
                <a:r>
                  <a:rPr lang="it-IT" altLang="en-US" sz="2400" i="1" dirty="0">
                    <a:ea typeface="ＭＳ Ｐゴシック" panose="020B0600070205080204" pitchFamily="34" charset="-128"/>
                  </a:rPr>
                  <a:t>X</a:t>
                </a:r>
                <a:r>
                  <a:rPr lang="it-IT" altLang="en-US" sz="2400" dirty="0">
                    <a:ea typeface="ＭＳ Ｐゴシック" panose="020B0600070205080204" pitchFamily="34" charset="-128"/>
                  </a:rPr>
                  <a:t> e </a:t>
                </a:r>
                <a:r>
                  <a:rPr lang="it-IT" altLang="en-US" sz="2400" i="1" dirty="0">
                    <a:ea typeface="ＭＳ Ｐゴシック" panose="020B0600070205080204" pitchFamily="34" charset="-128"/>
                  </a:rPr>
                  <a:t>Z</a:t>
                </a:r>
                <a:r>
                  <a:rPr lang="it-IT" altLang="en-US" sz="2400" dirty="0">
                    <a:ea typeface="ＭＳ Ｐゴシック" panose="020B0600070205080204" pitchFamily="34" charset="-128"/>
                  </a:rPr>
                  <a:t> hanno una </a:t>
                </a:r>
                <a:r>
                  <a:rPr lang="it-IT" altLang="en-US" sz="2400" b="1" i="1" dirty="0">
                    <a:ea typeface="ＭＳ Ｐゴシック" panose="020B0600070205080204" pitchFamily="34" charset="-128"/>
                  </a:rPr>
                  <a:t>distribuzione congiunta</a:t>
                </a:r>
                <a:endParaRPr lang="it-IT" altLang="en-US" sz="2400" dirty="0">
                  <a:ea typeface="ＭＳ Ｐゴシック" panose="020B0600070205080204" pitchFamily="34" charset="-128"/>
                </a:endParaRPr>
              </a:p>
              <a:p>
                <a:pPr eaLnBrk="1" hangingPunct="1">
                  <a:spcBef>
                    <a:spcPct val="40000"/>
                  </a:spcBef>
                </a:pPr>
                <a:r>
                  <a:rPr lang="it-IT" altLang="en-US" sz="2400" dirty="0">
                    <a:ea typeface="ＭＳ Ｐゴシック" panose="020B0600070205080204" pitchFamily="34" charset="-128"/>
                  </a:rPr>
                  <a:t>La </a:t>
                </a:r>
                <a:r>
                  <a:rPr lang="it-IT" altLang="en-US" sz="2400" b="1" i="1" dirty="0">
                    <a:ea typeface="ＭＳ Ｐゴシック" panose="020B0600070205080204" pitchFamily="34" charset="-128"/>
                  </a:rPr>
                  <a:t>covarianza</a:t>
                </a:r>
                <a:r>
                  <a:rPr lang="it-IT" altLang="en-US" sz="2400" dirty="0">
                    <a:ea typeface="ＭＳ Ｐゴシック" panose="020B0600070205080204" pitchFamily="34" charset="-128"/>
                  </a:rPr>
                  <a:t> tra </a:t>
                </a:r>
                <a:r>
                  <a:rPr lang="it-IT" altLang="en-US" sz="2400" i="1" dirty="0">
                    <a:ea typeface="ＭＳ Ｐゴシック" panose="020B0600070205080204" pitchFamily="34" charset="-128"/>
                  </a:rPr>
                  <a:t>X</a:t>
                </a:r>
                <a:r>
                  <a:rPr lang="it-IT" altLang="en-US" sz="2400" dirty="0">
                    <a:ea typeface="ＭＳ Ｐゴシック" panose="020B0600070205080204" pitchFamily="34" charset="-128"/>
                  </a:rPr>
                  <a:t> e </a:t>
                </a:r>
                <a:r>
                  <a:rPr lang="it-IT" altLang="en-US" sz="2400" i="1" dirty="0">
                    <a:ea typeface="ＭＳ Ｐゴシック" panose="020B0600070205080204" pitchFamily="34" charset="-128"/>
                  </a:rPr>
                  <a:t>Z</a:t>
                </a:r>
                <a:r>
                  <a:rPr lang="it-IT" altLang="en-US" sz="2400" dirty="0">
                    <a:ea typeface="ＭＳ Ｐゴシック" panose="020B0600070205080204" pitchFamily="34" charset="-128"/>
                  </a:rPr>
                  <a:t> è</a:t>
                </a:r>
              </a:p>
              <a:p>
                <a:pPr marL="457200" lvl="1" indent="0" algn="ctr" eaLnBrk="1" hangingPunct="1">
                  <a:spcBef>
                    <a:spcPct val="40000"/>
                  </a:spcBef>
                  <a:buNone/>
                </a:pPr>
                <a:r>
                  <a:rPr lang="it-IT" altLang="en-US" sz="2000" dirty="0" err="1">
                    <a:ea typeface="ＭＳ Ｐゴシック" panose="020B0600070205080204" pitchFamily="34" charset="-128"/>
                  </a:rPr>
                  <a:t>cov</a:t>
                </a:r>
                <a:r>
                  <a:rPr lang="it-IT" altLang="en-US" sz="2000" dirty="0">
                    <a:ea typeface="ＭＳ Ｐゴシック" panose="020B0600070205080204" pitchFamily="34" charset="-128"/>
                  </a:rPr>
                  <a:t>(</a:t>
                </a:r>
                <a:r>
                  <a:rPr lang="it-IT" altLang="en-US" sz="2000" i="1" dirty="0">
                    <a:ea typeface="ＭＳ Ｐゴシック" panose="020B0600070205080204" pitchFamily="34" charset="-128"/>
                  </a:rPr>
                  <a:t>X</a:t>
                </a:r>
                <a:r>
                  <a:rPr lang="it-IT" altLang="en-US" sz="2000" dirty="0">
                    <a:ea typeface="ＭＳ Ｐゴシック" panose="020B0600070205080204" pitchFamily="34" charset="-128"/>
                  </a:rPr>
                  <a:t>,</a:t>
                </a:r>
                <a:r>
                  <a:rPr lang="it-IT" altLang="en-US" sz="2000" i="1" dirty="0">
                    <a:ea typeface="ＭＳ Ｐゴシック" panose="020B0600070205080204" pitchFamily="34" charset="-128"/>
                  </a:rPr>
                  <a:t>Z</a:t>
                </a:r>
                <a:r>
                  <a:rPr lang="it-IT" altLang="en-US" sz="2000" dirty="0">
                    <a:ea typeface="ＭＳ Ｐゴシック" panose="020B0600070205080204" pitchFamily="34" charset="-128"/>
                  </a:rPr>
                  <a:t>) = </a:t>
                </a:r>
                <a:r>
                  <a:rPr lang="it-IT" altLang="en-US" sz="2000" i="1" dirty="0">
                    <a:ea typeface="ＭＳ Ｐゴシック" panose="020B0600070205080204" pitchFamily="34" charset="-128"/>
                  </a:rPr>
                  <a:t>E</a:t>
                </a:r>
                <a:r>
                  <a:rPr lang="it-IT" altLang="en-US" sz="2000" dirty="0">
                    <a:ea typeface="ＭＳ Ｐゴシック" panose="020B0600070205080204" pitchFamily="34" charset="-128"/>
                  </a:rPr>
                  <a:t>[(</a:t>
                </a:r>
                <a:r>
                  <a:rPr lang="it-IT" altLang="en-US" sz="2000" i="1" dirty="0">
                    <a:ea typeface="ＭＳ Ｐゴシック" panose="020B0600070205080204" pitchFamily="34" charset="-128"/>
                  </a:rPr>
                  <a:t>X</a:t>
                </a:r>
                <a:r>
                  <a:rPr lang="it-IT" altLang="en-US" sz="2000" dirty="0">
                    <a:ea typeface="ＭＳ Ｐゴシック" panose="020B0600070205080204" pitchFamily="34" charset="-128"/>
                  </a:rPr>
                  <a:t> – </a:t>
                </a:r>
                <a:r>
                  <a:rPr lang="it-IT" altLang="en-US" sz="2000" i="1" dirty="0" err="1">
                    <a:latin typeface="Lucida Grande" pitchFamily="48" charset="0"/>
                    <a:ea typeface="ＭＳ Ｐゴシック" panose="020B0600070205080204" pitchFamily="34" charset="-128"/>
                    <a:sym typeface="Symbol" panose="05050102010706020507" pitchFamily="18" charset="2"/>
                  </a:rPr>
                  <a:t>μ</a:t>
                </a:r>
                <a:r>
                  <a:rPr lang="it-IT" altLang="en-US" sz="2000" i="1" baseline="-25000" dirty="0" err="1">
                    <a:ea typeface="ＭＳ Ｐゴシック" panose="020B0600070205080204" pitchFamily="34" charset="-128"/>
                  </a:rPr>
                  <a:t>X</a:t>
                </a:r>
                <a:r>
                  <a:rPr lang="it-IT" altLang="en-US" sz="2000" dirty="0">
                    <a:ea typeface="ＭＳ Ｐゴシック" panose="020B0600070205080204" pitchFamily="34" charset="-128"/>
                  </a:rPr>
                  <a:t>)(</a:t>
                </a:r>
                <a:r>
                  <a:rPr lang="it-IT" altLang="en-US" sz="2000" i="1" dirty="0">
                    <a:ea typeface="ＭＳ Ｐゴシック" panose="020B0600070205080204" pitchFamily="34" charset="-128"/>
                  </a:rPr>
                  <a:t>Z</a:t>
                </a:r>
                <a:r>
                  <a:rPr lang="it-IT" altLang="en-US" sz="2000" dirty="0">
                    <a:ea typeface="ＭＳ Ｐゴシック" panose="020B0600070205080204" pitchFamily="34" charset="-128"/>
                  </a:rPr>
                  <a:t> – </a:t>
                </a:r>
                <a:r>
                  <a:rPr lang="it-IT" altLang="en-US" sz="2000" i="1" dirty="0" err="1">
                    <a:latin typeface="Lucida Grande" pitchFamily="48" charset="0"/>
                    <a:ea typeface="ＭＳ Ｐゴシック" panose="020B0600070205080204" pitchFamily="34" charset="-128"/>
                    <a:sym typeface="Symbol" panose="05050102010706020507" pitchFamily="18" charset="2"/>
                  </a:rPr>
                  <a:t>μ</a:t>
                </a:r>
                <a:r>
                  <a:rPr lang="it-IT" altLang="en-US" sz="2000" i="1" baseline="-25000" dirty="0" err="1">
                    <a:ea typeface="ＭＳ Ｐゴシック" panose="020B0600070205080204" pitchFamily="34" charset="-128"/>
                  </a:rPr>
                  <a:t>Z</a:t>
                </a:r>
                <a:r>
                  <a:rPr lang="it-IT" altLang="en-US" sz="2000" dirty="0">
                    <a:ea typeface="ＭＳ Ｐゴシック" panose="020B0600070205080204" pitchFamily="34" charset="-128"/>
                  </a:rPr>
                  <a:t>)] = </a:t>
                </a:r>
                <a:r>
                  <a:rPr lang="it-IT" altLang="en-US" sz="2000" i="1" dirty="0" err="1">
                    <a:latin typeface="Lucida Grande" pitchFamily="48" charset="0"/>
                    <a:ea typeface="ＭＳ Ｐゴシック" panose="020B0600070205080204" pitchFamily="34" charset="-128"/>
                    <a:sym typeface="Symbol" panose="05050102010706020507" pitchFamily="18" charset="2"/>
                  </a:rPr>
                  <a:t>σ</a:t>
                </a:r>
                <a:r>
                  <a:rPr lang="it-IT" altLang="en-US" sz="2000" i="1" baseline="-25000" dirty="0" err="1">
                    <a:ea typeface="ＭＳ Ｐゴシック" panose="020B0600070205080204" pitchFamily="34" charset="-128"/>
                  </a:rPr>
                  <a:t>XZ</a:t>
                </a:r>
                <a:endParaRPr lang="it-IT" altLang="en-US" sz="2000" dirty="0">
                  <a:ea typeface="ＭＳ Ｐゴシック" panose="020B0600070205080204" pitchFamily="34" charset="-128"/>
                </a:endParaRPr>
              </a:p>
              <a:p>
                <a:pPr eaLnBrk="1" hangingPunct="1">
                  <a:spcBef>
                    <a:spcPct val="40000"/>
                  </a:spcBef>
                </a:pPr>
                <a:r>
                  <a:rPr lang="it-IT" altLang="en-US" sz="2400" dirty="0">
                    <a:ea typeface="ＭＳ Ｐゴシック" panose="020B0600070205080204" pitchFamily="34" charset="-128"/>
                  </a:rPr>
                  <a:t>La covarianza è una misura dell’associazione lineare tra </a:t>
                </a:r>
                <a:r>
                  <a:rPr lang="it-IT" altLang="en-US" sz="2400" i="1" dirty="0">
                    <a:ea typeface="ＭＳ Ｐゴシック" panose="020B0600070205080204" pitchFamily="34" charset="-128"/>
                  </a:rPr>
                  <a:t>X</a:t>
                </a:r>
                <a:r>
                  <a:rPr lang="it-IT" altLang="en-US" sz="2400" dirty="0">
                    <a:ea typeface="ＭＳ Ｐゴシック" panose="020B0600070205080204" pitchFamily="34" charset="-128"/>
                  </a:rPr>
                  <a:t> e </a:t>
                </a:r>
                <a:r>
                  <a:rPr lang="it-IT" altLang="en-US" sz="2400" i="1" dirty="0">
                    <a:ea typeface="ＭＳ Ｐゴシック" panose="020B0600070205080204" pitchFamily="34" charset="-128"/>
                  </a:rPr>
                  <a:t>Z</a:t>
                </a:r>
                <a:r>
                  <a:rPr lang="it-IT" altLang="en-US" sz="2400" dirty="0">
                    <a:ea typeface="ＭＳ Ｐゴシック" panose="020B0600070205080204" pitchFamily="34" charset="-128"/>
                  </a:rPr>
                  <a:t>; le sue unità sono unità di </a:t>
                </a:r>
                <a:r>
                  <a:rPr lang="it-IT" altLang="en-US" sz="2400" i="1" dirty="0">
                    <a:ea typeface="ＭＳ Ｐゴシック" panose="020B0600070205080204" pitchFamily="34" charset="-128"/>
                  </a:rPr>
                  <a:t>X </a:t>
                </a:r>
                <a14:m>
                  <m:oMath xmlns:m="http://schemas.openxmlformats.org/officeDocument/2006/math">
                    <m:r>
                      <a:rPr lang="en-IE" altLang="en-US" sz="2400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×</m:t>
                    </m:r>
                  </m:oMath>
                </a14:m>
                <a:r>
                  <a:rPr lang="it-IT" altLang="en-US" sz="2400" i="1" dirty="0">
                    <a:ea typeface="ＭＳ Ｐゴシック" panose="020B0600070205080204" pitchFamily="34" charset="-128"/>
                  </a:rPr>
                  <a:t> </a:t>
                </a:r>
                <a:r>
                  <a:rPr lang="it-IT" altLang="en-US" sz="2400" dirty="0">
                    <a:ea typeface="ＭＳ Ｐゴシック" panose="020B0600070205080204" pitchFamily="34" charset="-128"/>
                  </a:rPr>
                  <a:t>unità di </a:t>
                </a:r>
                <a:r>
                  <a:rPr lang="it-IT" altLang="en-US" sz="2400" i="1" dirty="0">
                    <a:ea typeface="ＭＳ Ｐゴシック" panose="020B0600070205080204" pitchFamily="34" charset="-128"/>
                  </a:rPr>
                  <a:t>Z</a:t>
                </a:r>
                <a:endParaRPr lang="it-IT" altLang="en-US" sz="2400" dirty="0">
                  <a:ea typeface="ＭＳ Ｐゴシック" panose="020B0600070205080204" pitchFamily="34" charset="-128"/>
                </a:endParaRPr>
              </a:p>
              <a:p>
                <a:pPr lvl="1" eaLnBrk="1" hangingPunct="1">
                  <a:spcBef>
                    <a:spcPct val="40000"/>
                  </a:spcBef>
                </a:pPr>
                <a:r>
                  <a:rPr lang="it-IT" altLang="en-US" sz="1800" dirty="0" err="1">
                    <a:ea typeface="ＭＳ Ｐゴシック" panose="020B0600070205080204" pitchFamily="34" charset="-128"/>
                  </a:rPr>
                  <a:t>cov</a:t>
                </a:r>
                <a:r>
                  <a:rPr lang="it-IT" altLang="en-US" sz="1800" dirty="0">
                    <a:ea typeface="ＭＳ Ｐゴシック" panose="020B0600070205080204" pitchFamily="34" charset="-128"/>
                  </a:rPr>
                  <a:t>(</a:t>
                </a:r>
                <a:r>
                  <a:rPr lang="it-IT" altLang="en-US" sz="1800" i="1" dirty="0">
                    <a:ea typeface="ＭＳ Ｐゴシック" panose="020B0600070205080204" pitchFamily="34" charset="-128"/>
                  </a:rPr>
                  <a:t>X</a:t>
                </a:r>
                <a:r>
                  <a:rPr lang="it-IT" altLang="en-US" sz="1800" dirty="0">
                    <a:ea typeface="ＭＳ Ｐゴシック" panose="020B0600070205080204" pitchFamily="34" charset="-128"/>
                  </a:rPr>
                  <a:t>,</a:t>
                </a:r>
                <a:r>
                  <a:rPr lang="it-IT" altLang="en-US" sz="1800" i="1" dirty="0">
                    <a:ea typeface="ＭＳ Ｐゴシック" panose="020B0600070205080204" pitchFamily="34" charset="-128"/>
                  </a:rPr>
                  <a:t>Z</a:t>
                </a:r>
                <a:r>
                  <a:rPr lang="it-IT" altLang="en-US" sz="1800" dirty="0">
                    <a:ea typeface="ＭＳ Ｐゴシック" panose="020B0600070205080204" pitchFamily="34" charset="-128"/>
                  </a:rPr>
                  <a:t>) &gt; 0 significa una relazione positiva tra </a:t>
                </a:r>
                <a:r>
                  <a:rPr lang="it-IT" altLang="en-US" sz="1800" i="1" dirty="0">
                    <a:ea typeface="ＭＳ Ｐゴシック" panose="020B0600070205080204" pitchFamily="34" charset="-128"/>
                  </a:rPr>
                  <a:t>X</a:t>
                </a:r>
                <a:r>
                  <a:rPr lang="it-IT" altLang="en-US" sz="1800" dirty="0">
                    <a:ea typeface="ＭＳ Ｐゴシック" panose="020B0600070205080204" pitchFamily="34" charset="-128"/>
                  </a:rPr>
                  <a:t> e </a:t>
                </a:r>
                <a:r>
                  <a:rPr lang="it-IT" altLang="en-US" sz="1800" i="1" dirty="0">
                    <a:ea typeface="ＭＳ Ｐゴシック" panose="020B0600070205080204" pitchFamily="34" charset="-128"/>
                  </a:rPr>
                  <a:t>Z</a:t>
                </a:r>
                <a:endParaRPr lang="it-IT" altLang="en-US" sz="1800" dirty="0">
                  <a:ea typeface="ＭＳ Ｐゴシック" panose="020B0600070205080204" pitchFamily="34" charset="-128"/>
                </a:endParaRPr>
              </a:p>
              <a:p>
                <a:pPr lvl="1" eaLnBrk="1" hangingPunct="1">
                  <a:spcBef>
                    <a:spcPct val="40000"/>
                  </a:spcBef>
                </a:pPr>
                <a:r>
                  <a:rPr lang="it-IT" altLang="en-US" sz="1800" dirty="0">
                    <a:ea typeface="ＭＳ Ｐゴシック" panose="020B0600070205080204" pitchFamily="34" charset="-128"/>
                  </a:rPr>
                  <a:t>Se </a:t>
                </a:r>
                <a:r>
                  <a:rPr lang="it-IT" altLang="en-US" sz="1800" i="1" dirty="0">
                    <a:ea typeface="ＭＳ Ｐゴシック" panose="020B0600070205080204" pitchFamily="34" charset="-128"/>
                  </a:rPr>
                  <a:t>X</a:t>
                </a:r>
                <a:r>
                  <a:rPr lang="it-IT" altLang="en-US" sz="1800" dirty="0">
                    <a:ea typeface="ＭＳ Ｐゴシック" panose="020B0600070205080204" pitchFamily="34" charset="-128"/>
                  </a:rPr>
                  <a:t> e </a:t>
                </a:r>
                <a:r>
                  <a:rPr lang="it-IT" altLang="en-US" sz="1800" i="1" dirty="0">
                    <a:ea typeface="ＭＳ Ｐゴシック" panose="020B0600070205080204" pitchFamily="34" charset="-128"/>
                  </a:rPr>
                  <a:t>Z</a:t>
                </a:r>
                <a:r>
                  <a:rPr lang="it-IT" altLang="en-US" sz="1800" dirty="0">
                    <a:ea typeface="ＭＳ Ｐゴシック" panose="020B0600070205080204" pitchFamily="34" charset="-128"/>
                  </a:rPr>
                  <a:t> sono indipendentemente distribuite, allora </a:t>
                </a:r>
                <a:br>
                  <a:rPr lang="it-IT" altLang="en-US" sz="1800" dirty="0">
                    <a:ea typeface="ＭＳ Ｐゴシック" panose="020B0600070205080204" pitchFamily="34" charset="-128"/>
                  </a:rPr>
                </a:br>
                <a:r>
                  <a:rPr lang="it-IT" altLang="en-US" sz="1800" dirty="0" err="1">
                    <a:ea typeface="ＭＳ Ｐゴシック" panose="020B0600070205080204" pitchFamily="34" charset="-128"/>
                  </a:rPr>
                  <a:t>cov</a:t>
                </a:r>
                <a:r>
                  <a:rPr lang="it-IT" altLang="en-US" sz="1800" dirty="0">
                    <a:ea typeface="ＭＳ Ｐゴシック" panose="020B0600070205080204" pitchFamily="34" charset="-128"/>
                  </a:rPr>
                  <a:t>(</a:t>
                </a:r>
                <a:r>
                  <a:rPr lang="it-IT" altLang="en-US" sz="1800" i="1" dirty="0">
                    <a:ea typeface="ＭＳ Ｐゴシック" panose="020B0600070205080204" pitchFamily="34" charset="-128"/>
                  </a:rPr>
                  <a:t>X</a:t>
                </a:r>
                <a:r>
                  <a:rPr lang="it-IT" altLang="en-US" sz="1800" dirty="0">
                    <a:ea typeface="ＭＳ Ｐゴシック" panose="020B0600070205080204" pitchFamily="34" charset="-128"/>
                  </a:rPr>
                  <a:t>,</a:t>
                </a:r>
                <a:r>
                  <a:rPr lang="it-IT" altLang="en-US" sz="1800" i="1" dirty="0">
                    <a:ea typeface="ＭＳ Ｐゴシック" panose="020B0600070205080204" pitchFamily="34" charset="-128"/>
                  </a:rPr>
                  <a:t>Z</a:t>
                </a:r>
                <a:r>
                  <a:rPr lang="it-IT" altLang="en-US" sz="1800" dirty="0">
                    <a:ea typeface="ＭＳ Ｐゴシック" panose="020B0600070205080204" pitchFamily="34" charset="-128"/>
                  </a:rPr>
                  <a:t>) = 0 (ma non vale il vice-versa!!)</a:t>
                </a:r>
              </a:p>
              <a:p>
                <a:pPr eaLnBrk="1" hangingPunct="1">
                  <a:spcBef>
                    <a:spcPct val="40000"/>
                  </a:spcBef>
                </a:pPr>
                <a:r>
                  <a:rPr lang="it-IT" altLang="en-US" sz="2400" dirty="0">
                    <a:ea typeface="ＭＳ Ｐゴシック" panose="020B0600070205080204" pitchFamily="34" charset="-128"/>
                  </a:rPr>
                  <a:t>La covarianza di una variabile casuale con se stessa è la sua varianza:</a:t>
                </a:r>
              </a:p>
              <a:p>
                <a:pPr lvl="1" algn="ctr" eaLnBrk="1" hangingPunct="1">
                  <a:spcBef>
                    <a:spcPct val="40000"/>
                  </a:spcBef>
                  <a:buFontTx/>
                  <a:buNone/>
                </a:pPr>
                <a:r>
                  <a:rPr lang="it-IT" altLang="en-US" sz="2000" dirty="0">
                    <a:ea typeface="ＭＳ Ｐゴシック" panose="020B0600070205080204" pitchFamily="34" charset="-128"/>
                  </a:rPr>
                  <a:t> </a:t>
                </a:r>
                <a:r>
                  <a:rPr lang="it-IT" altLang="en-US" sz="2000" dirty="0" err="1">
                    <a:ea typeface="ＭＳ Ｐゴシック" panose="020B0600070205080204" pitchFamily="34" charset="-128"/>
                  </a:rPr>
                  <a:t>cov</a:t>
                </a:r>
                <a:r>
                  <a:rPr lang="it-IT" altLang="en-US" sz="2000" dirty="0">
                    <a:ea typeface="ＭＳ Ｐゴシック" panose="020B0600070205080204" pitchFamily="34" charset="-128"/>
                  </a:rPr>
                  <a:t>(</a:t>
                </a:r>
                <a:r>
                  <a:rPr lang="it-IT" altLang="en-US" sz="2000" i="1" dirty="0">
                    <a:ea typeface="ＭＳ Ｐゴシック" panose="020B0600070205080204" pitchFamily="34" charset="-128"/>
                  </a:rPr>
                  <a:t>X</a:t>
                </a:r>
                <a:r>
                  <a:rPr lang="it-IT" altLang="en-US" sz="2000" dirty="0">
                    <a:ea typeface="ＭＳ Ｐゴシック" panose="020B0600070205080204" pitchFamily="34" charset="-128"/>
                  </a:rPr>
                  <a:t>,</a:t>
                </a:r>
                <a:r>
                  <a:rPr lang="it-IT" altLang="en-US" sz="2000" i="1" dirty="0">
                    <a:ea typeface="ＭＳ Ｐゴシック" panose="020B0600070205080204" pitchFamily="34" charset="-128"/>
                  </a:rPr>
                  <a:t>X</a:t>
                </a:r>
                <a:r>
                  <a:rPr lang="it-IT" altLang="en-US" sz="2000" dirty="0">
                    <a:ea typeface="ＭＳ Ｐゴシック" panose="020B0600070205080204" pitchFamily="34" charset="-128"/>
                  </a:rPr>
                  <a:t>) = </a:t>
                </a:r>
                <a:r>
                  <a:rPr lang="it-IT" altLang="en-US" sz="2000" i="1" dirty="0">
                    <a:ea typeface="ＭＳ Ｐゴシック" panose="020B0600070205080204" pitchFamily="34" charset="-128"/>
                  </a:rPr>
                  <a:t>E</a:t>
                </a:r>
                <a:r>
                  <a:rPr lang="it-IT" altLang="en-US" sz="2000" dirty="0">
                    <a:ea typeface="ＭＳ Ｐゴシック" panose="020B0600070205080204" pitchFamily="34" charset="-128"/>
                  </a:rPr>
                  <a:t>[(</a:t>
                </a:r>
                <a:r>
                  <a:rPr lang="it-IT" altLang="en-US" sz="2000" i="1" dirty="0">
                    <a:ea typeface="ＭＳ Ｐゴシック" panose="020B0600070205080204" pitchFamily="34" charset="-128"/>
                  </a:rPr>
                  <a:t>X</a:t>
                </a:r>
                <a:r>
                  <a:rPr lang="it-IT" altLang="en-US" sz="2000" dirty="0">
                    <a:ea typeface="ＭＳ Ｐゴシック" panose="020B0600070205080204" pitchFamily="34" charset="-128"/>
                  </a:rPr>
                  <a:t> – </a:t>
                </a:r>
                <a:r>
                  <a:rPr lang="it-IT" altLang="en-US" sz="2000" i="1" dirty="0" err="1">
                    <a:latin typeface="Lucida Grande" pitchFamily="48" charset="0"/>
                    <a:ea typeface="ＭＳ Ｐゴシック" panose="020B0600070205080204" pitchFamily="34" charset="-128"/>
                    <a:sym typeface="Symbol" panose="05050102010706020507" pitchFamily="18" charset="2"/>
                  </a:rPr>
                  <a:t>μ</a:t>
                </a:r>
                <a:r>
                  <a:rPr lang="it-IT" altLang="en-US" sz="2000" i="1" baseline="-25000" dirty="0" err="1">
                    <a:ea typeface="ＭＳ Ｐゴシック" panose="020B0600070205080204" pitchFamily="34" charset="-128"/>
                  </a:rPr>
                  <a:t>X</a:t>
                </a:r>
                <a:r>
                  <a:rPr lang="it-IT" altLang="en-US" sz="2000" dirty="0">
                    <a:ea typeface="ＭＳ Ｐゴシック" panose="020B0600070205080204" pitchFamily="34" charset="-128"/>
                  </a:rPr>
                  <a:t>)(</a:t>
                </a:r>
                <a:r>
                  <a:rPr lang="it-IT" altLang="en-US" sz="2000" i="1" dirty="0">
                    <a:ea typeface="ＭＳ Ｐゴシック" panose="020B0600070205080204" pitchFamily="34" charset="-128"/>
                  </a:rPr>
                  <a:t>X</a:t>
                </a:r>
                <a:r>
                  <a:rPr lang="it-IT" altLang="en-US" sz="2000" dirty="0">
                    <a:ea typeface="ＭＳ Ｐゴシック" panose="020B0600070205080204" pitchFamily="34" charset="-128"/>
                  </a:rPr>
                  <a:t> – </a:t>
                </a:r>
                <a:r>
                  <a:rPr lang="it-IT" altLang="en-US" sz="2000" i="1" dirty="0" err="1">
                    <a:latin typeface="Lucida Grande" pitchFamily="48" charset="0"/>
                    <a:ea typeface="ＭＳ Ｐゴシック" panose="020B0600070205080204" pitchFamily="34" charset="-128"/>
                    <a:sym typeface="Symbol" panose="05050102010706020507" pitchFamily="18" charset="2"/>
                  </a:rPr>
                  <a:t>μ</a:t>
                </a:r>
                <a:r>
                  <a:rPr lang="it-IT" altLang="en-US" sz="2000" i="1" baseline="-25000" dirty="0" err="1">
                    <a:ea typeface="ＭＳ Ｐゴシック" panose="020B0600070205080204" pitchFamily="34" charset="-128"/>
                  </a:rPr>
                  <a:t>X</a:t>
                </a:r>
                <a:r>
                  <a:rPr lang="it-IT" altLang="en-US" sz="2000" dirty="0">
                    <a:ea typeface="ＭＳ Ｐゴシック" panose="020B0600070205080204" pitchFamily="34" charset="-128"/>
                  </a:rPr>
                  <a:t>)] = </a:t>
                </a:r>
                <a:r>
                  <a:rPr lang="it-IT" altLang="en-US" sz="2000" i="1" dirty="0">
                    <a:ea typeface="ＭＳ Ｐゴシック" panose="020B0600070205080204" pitchFamily="34" charset="-128"/>
                  </a:rPr>
                  <a:t>E</a:t>
                </a:r>
                <a:r>
                  <a:rPr lang="it-IT" altLang="en-US" sz="2000" dirty="0">
                    <a:ea typeface="ＭＳ Ｐゴシック" panose="020B0600070205080204" pitchFamily="34" charset="-128"/>
                  </a:rPr>
                  <a:t>[(</a:t>
                </a:r>
                <a:r>
                  <a:rPr lang="it-IT" altLang="en-US" sz="2000" i="1" dirty="0">
                    <a:ea typeface="ＭＳ Ｐゴシック" panose="020B0600070205080204" pitchFamily="34" charset="-128"/>
                  </a:rPr>
                  <a:t>X</a:t>
                </a:r>
                <a:r>
                  <a:rPr lang="it-IT" altLang="en-US" sz="2000" dirty="0">
                    <a:ea typeface="ＭＳ Ｐゴシック" panose="020B0600070205080204" pitchFamily="34" charset="-128"/>
                  </a:rPr>
                  <a:t> – </a:t>
                </a:r>
                <a:r>
                  <a:rPr lang="it-IT" altLang="en-US" sz="2000" i="1" dirty="0" err="1">
                    <a:latin typeface="Lucida Grande" pitchFamily="48" charset="0"/>
                    <a:ea typeface="ＭＳ Ｐゴシック" panose="020B0600070205080204" pitchFamily="34" charset="-128"/>
                    <a:sym typeface="Symbol" panose="05050102010706020507" pitchFamily="18" charset="2"/>
                  </a:rPr>
                  <a:t>μ</a:t>
                </a:r>
                <a:r>
                  <a:rPr lang="it-IT" altLang="en-US" sz="2000" i="1" baseline="-25000" dirty="0" err="1">
                    <a:ea typeface="ＭＳ Ｐゴシック" panose="020B0600070205080204" pitchFamily="34" charset="-128"/>
                  </a:rPr>
                  <a:t>X</a:t>
                </a:r>
                <a:r>
                  <a:rPr lang="it-IT" altLang="en-US" sz="2000" dirty="0">
                    <a:ea typeface="ＭＳ Ｐゴシック" panose="020B0600070205080204" pitchFamily="34" charset="-128"/>
                  </a:rPr>
                  <a:t>)</a:t>
                </a:r>
                <a:r>
                  <a:rPr lang="it-IT" altLang="en-US" sz="2000" baseline="30000" dirty="0">
                    <a:ea typeface="ＭＳ Ｐゴシック" panose="020B0600070205080204" pitchFamily="34" charset="-128"/>
                  </a:rPr>
                  <a:t>2</a:t>
                </a:r>
                <a:r>
                  <a:rPr lang="it-IT" altLang="en-US" sz="2000" dirty="0">
                    <a:ea typeface="ＭＳ Ｐゴシック" panose="020B0600070205080204" pitchFamily="34" charset="-128"/>
                  </a:rPr>
                  <a:t>] 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E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E" sz="20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IE" sz="2000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  <m:sup>
                        <m:r>
                          <a:rPr lang="en-IE" sz="20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it-IT" altLang="en-US" sz="2000" dirty="0">
                  <a:ea typeface="ＭＳ Ｐゴシック" panose="020B0600070205080204" pitchFamily="34" charset="-128"/>
                </a:endParaRPr>
              </a:p>
              <a:p>
                <a:pPr eaLnBrk="1" hangingPunct="1"/>
                <a:endParaRPr lang="it-IT" altLang="en-US" sz="2000" dirty="0">
                  <a:ea typeface="ＭＳ Ｐゴシック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28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1600200"/>
                <a:ext cx="8534400" cy="4572000"/>
              </a:xfrm>
              <a:blipFill>
                <a:blip r:embed="rId3"/>
                <a:stretch>
                  <a:fillRect l="-1071" t="-1067" r="-2357" b="-11600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677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46BF0F15-03FC-40E7-9C2B-4E0051C0CED1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4848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it-IT" altLang="en-US" sz="2400" b="1" dirty="0">
                <a:ea typeface="ＭＳ Ｐゴシック" panose="020B0600070205080204" pitchFamily="34" charset="-128"/>
              </a:rPr>
              <a:t>Problema empirico:</a:t>
            </a:r>
            <a:r>
              <a:rPr lang="it-IT" altLang="en-US" sz="2400" dirty="0">
                <a:ea typeface="ＭＳ Ｐゴシック" panose="020B0600070205080204" pitchFamily="34" charset="-128"/>
              </a:rPr>
              <a:t>  Dimensione della classe e risultato dell’istruzione</a:t>
            </a:r>
          </a:p>
          <a:p>
            <a:pPr lvl="1" eaLnBrk="1" hangingPunct="1"/>
            <a:r>
              <a:rPr lang="it-IT" altLang="en-US" sz="2000" dirty="0">
                <a:ea typeface="ＭＳ Ｐゴシック" panose="020B0600070205080204" pitchFamily="34" charset="-128"/>
              </a:rPr>
              <a:t>Qual è l’effetto sui punteggi nei test </a:t>
            </a:r>
            <a:br>
              <a:rPr lang="it-IT" altLang="en-US" sz="2000" dirty="0">
                <a:ea typeface="ＭＳ Ｐゴシック" panose="020B0600070205080204" pitchFamily="34" charset="-128"/>
              </a:rPr>
            </a:br>
            <a:r>
              <a:rPr lang="it-IT" altLang="en-US" sz="2000" dirty="0">
                <a:ea typeface="ＭＳ Ｐゴシック" panose="020B0600070205080204" pitchFamily="34" charset="-128"/>
              </a:rPr>
              <a:t>(o su un’altra misura di risultato) se riduciamo la dimensione delle classi (poniamo) di uno studente per classe? </a:t>
            </a:r>
          </a:p>
          <a:p>
            <a:pPr lvl="1" eaLnBrk="1" hangingPunct="1"/>
            <a:r>
              <a:rPr lang="it-IT" altLang="en-US" sz="2000" dirty="0">
                <a:ea typeface="ＭＳ Ｐゴシック" panose="020B0600070205080204" pitchFamily="34" charset="-128"/>
              </a:rPr>
              <a:t>E se la riduciamo di 8 studenti per classe?</a:t>
            </a:r>
            <a:endParaRPr lang="it-IT" altLang="en-US" sz="2400" dirty="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it-IT" altLang="en-US" sz="2000" dirty="0">
                <a:ea typeface="ＭＳ Ｐゴシック" panose="020B0600070205080204" pitchFamily="34" charset="-128"/>
              </a:rPr>
              <a:t>Dobbiamo utilizzare i dati per rispondere</a:t>
            </a:r>
          </a:p>
          <a:p>
            <a:pPr eaLnBrk="1" hangingPunct="1"/>
            <a:endParaRPr lang="en-US" altLang="en-US" sz="2400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it-IT" altLang="en-US" sz="2400" dirty="0">
                <a:ea typeface="ＭＳ Ｐゴシック" panose="020B0600070205080204" pitchFamily="34" charset="-128"/>
              </a:rPr>
              <a:t>Richiami di probabilità e statistica</a:t>
            </a:r>
            <a:endParaRPr lang="en-US" altLang="en-US" sz="2400" dirty="0">
              <a:ea typeface="ＭＳ Ｐゴシック" panose="020B0600070205080204" pitchFamily="34" charset="-128"/>
            </a:endParaRPr>
          </a:p>
        </p:txBody>
      </p:sp>
      <p:sp>
        <p:nvSpPr>
          <p:cNvPr id="1024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en-US" sz="3200" dirty="0">
                <a:ea typeface="ＭＳ Ｐゴシック" panose="020B0600070205080204" pitchFamily="34" charset="-128"/>
              </a:rPr>
              <a:t>Introduzione e richiami di probabilità e statistica</a:t>
            </a:r>
          </a:p>
        </p:txBody>
      </p:sp>
      <p:sp>
        <p:nvSpPr>
          <p:cNvPr id="10244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C6AE5D73-05F0-4C65-AAF2-6AE8797D2C15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33986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63524" y="303213"/>
            <a:ext cx="8651875" cy="992187"/>
          </a:xfrm>
        </p:spPr>
        <p:txBody>
          <a:bodyPr/>
          <a:lstStyle/>
          <a:p>
            <a:pPr eaLnBrk="1" hangingPunct="1"/>
            <a:r>
              <a:rPr lang="en-US" altLang="en-US" sz="2000" b="0" dirty="0">
                <a:ea typeface="ＭＳ Ｐゴシック" panose="020B0600070205080204" pitchFamily="34" charset="-128"/>
              </a:rPr>
              <a:t>La </a:t>
            </a:r>
            <a:r>
              <a:rPr lang="en-US" altLang="en-US" sz="2000" b="0" dirty="0" err="1">
                <a:ea typeface="ＭＳ Ｐゴシック" panose="020B0600070205080204" pitchFamily="34" charset="-128"/>
              </a:rPr>
              <a:t>covarianza</a:t>
            </a:r>
            <a:r>
              <a:rPr lang="en-US" altLang="en-US" sz="2000" b="0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b="0" dirty="0" err="1">
                <a:ea typeface="ＭＳ Ｐゴシック" panose="020B0600070205080204" pitchFamily="34" charset="-128"/>
              </a:rPr>
              <a:t>tra</a:t>
            </a:r>
            <a:r>
              <a:rPr lang="en-US" altLang="en-US" sz="2000" b="0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b="0" i="1" dirty="0" err="1">
                <a:ea typeface="ＭＳ Ｐゴシック" panose="020B0600070205080204" pitchFamily="34" charset="-128"/>
              </a:rPr>
              <a:t>Punteggio</a:t>
            </a:r>
            <a:r>
              <a:rPr lang="en-US" altLang="en-US" sz="2000" b="0" i="1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b="0" i="1" dirty="0" err="1">
                <a:ea typeface="ＭＳ Ｐゴシック" panose="020B0600070205080204" pitchFamily="34" charset="-128"/>
              </a:rPr>
              <a:t>nei</a:t>
            </a:r>
            <a:r>
              <a:rPr lang="en-US" altLang="en-US" sz="2000" b="0" i="1" dirty="0">
                <a:ea typeface="ＭＳ Ｐゴシック" panose="020B0600070205080204" pitchFamily="34" charset="-128"/>
              </a:rPr>
              <a:t> test</a:t>
            </a:r>
            <a:r>
              <a:rPr lang="en-US" altLang="en-US" sz="2000" b="0" dirty="0">
                <a:ea typeface="ＭＳ Ｐゴシック" panose="020B0600070205080204" pitchFamily="34" charset="-128"/>
              </a:rPr>
              <a:t> e </a:t>
            </a:r>
            <a:r>
              <a:rPr lang="en-US" altLang="en-US" sz="2000" b="0" i="1" dirty="0" err="1">
                <a:ea typeface="ＭＳ Ｐゴシック" panose="020B0600070205080204" pitchFamily="34" charset="-128"/>
              </a:rPr>
              <a:t>Rapporto</a:t>
            </a:r>
            <a:r>
              <a:rPr lang="en-US" altLang="en-US" sz="2000" b="0" i="1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b="0" i="1" dirty="0" err="1">
                <a:ea typeface="ＭＳ Ｐゴシック" panose="020B0600070205080204" pitchFamily="34" charset="-128"/>
              </a:rPr>
              <a:t>studenti</a:t>
            </a:r>
            <a:r>
              <a:rPr lang="en-US" altLang="en-US" sz="2000" b="0" i="1" dirty="0">
                <a:ea typeface="ＭＳ Ｐゴシック" panose="020B0600070205080204" pitchFamily="34" charset="-128"/>
              </a:rPr>
              <a:t>/</a:t>
            </a:r>
            <a:r>
              <a:rPr lang="en-US" altLang="en-US" sz="2000" b="0" i="1" dirty="0" err="1">
                <a:ea typeface="ＭＳ Ｐゴシック" panose="020B0600070205080204" pitchFamily="34" charset="-128"/>
              </a:rPr>
              <a:t>insegnanti</a:t>
            </a:r>
            <a:r>
              <a:rPr lang="en-US" altLang="en-US" sz="2000" b="0" i="1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b="0" dirty="0">
                <a:ea typeface="ＭＳ Ｐゴシック" panose="020B0600070205080204" pitchFamily="34" charset="-128"/>
              </a:rPr>
              <a:t>è </a:t>
            </a:r>
            <a:r>
              <a:rPr lang="en-US" altLang="en-US" sz="2000" b="0" dirty="0" err="1">
                <a:ea typeface="ＭＳ Ｐゴシック" panose="020B0600070205080204" pitchFamily="34" charset="-128"/>
              </a:rPr>
              <a:t>negativa</a:t>
            </a:r>
            <a:r>
              <a:rPr lang="en-US" altLang="en-US" sz="2000" b="0" dirty="0">
                <a:ea typeface="ＭＳ Ｐゴシック" panose="020B0600070205080204" pitchFamily="34" charset="-128"/>
              </a:rPr>
              <a:t>: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3525" y="5638800"/>
            <a:ext cx="8377238" cy="533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400">
                <a:ea typeface="ＭＳ Ｐゴシック" panose="020B0600070205080204" pitchFamily="34" charset="-128"/>
              </a:rPr>
              <a:t>E così la </a:t>
            </a:r>
            <a:r>
              <a:rPr lang="en-US" altLang="en-US" sz="2400" b="1" i="1">
                <a:ea typeface="ＭＳ Ｐゴシック" panose="020B0600070205080204" pitchFamily="34" charset="-128"/>
              </a:rPr>
              <a:t>correlazione</a:t>
            </a:r>
            <a:r>
              <a:rPr lang="en-US" altLang="en-US" sz="2400">
                <a:ea typeface="ＭＳ Ｐゴシック" panose="020B0600070205080204" pitchFamily="34" charset="-128"/>
              </a:rPr>
              <a:t>…</a:t>
            </a:r>
          </a:p>
        </p:txBody>
      </p:sp>
      <p:pic>
        <p:nvPicPr>
          <p:cNvPr id="2970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703748"/>
            <a:ext cx="8858250" cy="360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701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9A1D7514-6B7F-4081-A9A5-942CE54B6718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80538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3213"/>
            <a:ext cx="8382000" cy="992187"/>
          </a:xfrm>
        </p:spPr>
        <p:txBody>
          <a:bodyPr/>
          <a:lstStyle/>
          <a:p>
            <a:pPr eaLnBrk="1" hangingPunct="1"/>
            <a:r>
              <a:rPr lang="en-US" altLang="en-US" sz="2400" b="0">
                <a:ea typeface="ＭＳ Ｐゴシック" panose="020B0600070205080204" pitchFamily="34" charset="-128"/>
              </a:rPr>
              <a:t>Il </a:t>
            </a:r>
            <a:r>
              <a:rPr lang="en-US" altLang="en-US" sz="2400" i="1">
                <a:ea typeface="ＭＳ Ｐゴシック" panose="020B0600070205080204" pitchFamily="34" charset="-128"/>
              </a:rPr>
              <a:t>coefficiente di correlazione</a:t>
            </a:r>
            <a:r>
              <a:rPr lang="en-US" altLang="en-US" sz="2400" b="0">
                <a:ea typeface="ＭＳ Ｐゴシック" panose="020B0600070205080204" pitchFamily="34" charset="-128"/>
              </a:rPr>
              <a:t> è definito in termini di covarianza: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2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76200" y="1600200"/>
                <a:ext cx="8763000" cy="4572000"/>
              </a:xfrm>
            </p:spPr>
            <p:txBody>
              <a:bodyPr/>
              <a:lstStyle/>
              <a:p>
                <a:pPr algn="ctr" eaLnBrk="1" hangingPunct="1">
                  <a:buFontTx/>
                  <a:buNone/>
                </a:pPr>
                <a:r>
                  <a:rPr lang="it-IT" altLang="en-US" sz="2400" dirty="0">
                    <a:ea typeface="ＭＳ Ｐゴシック" panose="020B0600070205080204" pitchFamily="34" charset="-128"/>
                  </a:rPr>
                  <a:t>corr(</a:t>
                </a:r>
                <a:r>
                  <a:rPr lang="it-IT" altLang="en-US" sz="2400" i="1" dirty="0">
                    <a:ea typeface="ＭＳ Ｐゴシック" panose="020B0600070205080204" pitchFamily="34" charset="-128"/>
                  </a:rPr>
                  <a:t>X</a:t>
                </a:r>
                <a:r>
                  <a:rPr lang="it-IT" altLang="en-US" sz="2400" dirty="0">
                    <a:ea typeface="ＭＳ Ｐゴシック" panose="020B0600070205080204" pitchFamily="34" charset="-128"/>
                  </a:rPr>
                  <a:t>,</a:t>
                </a:r>
                <a:r>
                  <a:rPr lang="it-IT" altLang="en-US" sz="2400" i="1" dirty="0">
                    <a:ea typeface="ＭＳ Ｐゴシック" panose="020B0600070205080204" pitchFamily="34" charset="-128"/>
                  </a:rPr>
                  <a:t>Z</a:t>
                </a:r>
                <a:r>
                  <a:rPr lang="it-IT" altLang="en-US" sz="2400" dirty="0">
                    <a:ea typeface="ＭＳ Ｐゴシック" panose="020B0600070205080204" pitchFamily="34" charset="-128"/>
                  </a:rPr>
                  <a:t>) :=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"/>
                            <m:ctrlPr>
                              <a:rPr lang="it-IT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it-IT" sz="2400">
                                <a:latin typeface="Cambria Math" panose="02040503050406030204" pitchFamily="18" charset="0"/>
                              </a:rPr>
                              <m:t>cov</m:t>
                            </m:r>
                            <m:r>
                              <a:rPr lang="it-IT" sz="240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it-IT" sz="24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it-IT" sz="240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it-IT" sz="2400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it-IT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d>
                              <m:dPr>
                                <m:begChr m:val=""/>
                                <m:ctrlPr>
                                  <a:rPr lang="it-IT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it-IT" sz="2400">
                                    <a:latin typeface="Cambria Math" panose="02040503050406030204" pitchFamily="18" charset="0"/>
                                  </a:rPr>
                                  <m:t>var</m:t>
                                </m:r>
                                <m:r>
                                  <a:rPr lang="it-IT" sz="240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it-IT" sz="24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it-IT" sz="240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m:rPr>
                                    <m:sty m:val="p"/>
                                  </m:rPr>
                                  <a:rPr lang="it-IT" sz="2400">
                                    <a:latin typeface="Cambria Math" panose="02040503050406030204" pitchFamily="18" charset="0"/>
                                  </a:rPr>
                                  <m:t>var</m:t>
                                </m:r>
                                <m:r>
                                  <a:rPr lang="it-IT" sz="240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it-IT" sz="2400" i="1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</m:d>
                          </m:e>
                        </m:rad>
                      </m:den>
                    </m:f>
                    <m:r>
                      <a:rPr lang="it-IT" sz="24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it-IT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4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it-IT" sz="24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IE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it-IT" sz="2400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it-IT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4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it-IT" sz="24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sSub>
                          <m:sSubPr>
                            <m:ctrlPr>
                              <a:rPr lang="it-IT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4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it-IT" sz="2400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</m:sub>
                        </m:sSub>
                      </m:den>
                    </m:f>
                  </m:oMath>
                </a14:m>
                <a:r>
                  <a:rPr lang="it-IT" altLang="en-US" sz="2400" dirty="0">
                    <a:ea typeface="ＭＳ Ｐゴシック" panose="020B0600070205080204" pitchFamily="34" charset="-128"/>
                  </a:rPr>
                  <a:t> := </a:t>
                </a:r>
                <a:r>
                  <a:rPr lang="it-IT" altLang="en-US" sz="2400" i="1" dirty="0" err="1">
                    <a:ea typeface="ＭＳ Ｐゴシック" panose="020B0600070205080204" pitchFamily="34" charset="-128"/>
                  </a:rPr>
                  <a:t>r</a:t>
                </a:r>
                <a:r>
                  <a:rPr lang="it-IT" altLang="en-US" sz="2400" i="1" baseline="-25000" dirty="0" err="1">
                    <a:ea typeface="ＭＳ Ｐゴシック" panose="020B0600070205080204" pitchFamily="34" charset="-128"/>
                  </a:rPr>
                  <a:t>XZ</a:t>
                </a:r>
                <a:endParaRPr lang="it-IT" altLang="en-US" sz="2400" dirty="0">
                  <a:ea typeface="ＭＳ Ｐゴシック" panose="020B0600070205080204" pitchFamily="34" charset="-128"/>
                </a:endParaRPr>
              </a:p>
              <a:p>
                <a:pPr lvl="2" eaLnBrk="1" hangingPunct="1"/>
                <a:endParaRPr lang="it-IT" altLang="en-US" sz="1800" dirty="0">
                  <a:ea typeface="ＭＳ Ｐゴシック" panose="020B0600070205080204" pitchFamily="34" charset="-128"/>
                </a:endParaRPr>
              </a:p>
              <a:p>
                <a:pPr marL="457200" lvl="1" indent="0" algn="ctr" eaLnBrk="1" hangingPunct="1">
                  <a:buNone/>
                </a:pPr>
                <a:r>
                  <a:rPr lang="it-IT" altLang="en-US" sz="2000" dirty="0">
                    <a:ea typeface="ＭＳ Ｐゴシック" panose="020B0600070205080204" pitchFamily="34" charset="-128"/>
                  </a:rPr>
                  <a:t>–1 </a:t>
                </a:r>
                <a:r>
                  <a:rPr lang="it-IT" altLang="en-US" sz="2000" dirty="0">
                    <a:ea typeface="ＭＳ Ｐゴシック" panose="020B0600070205080204" pitchFamily="34" charset="-128"/>
                    <a:sym typeface="Symbol" panose="05050102010706020507" pitchFamily="18" charset="2"/>
                  </a:rPr>
                  <a:t>≤</a:t>
                </a:r>
                <a:r>
                  <a:rPr lang="it-IT" altLang="en-US" sz="2000" dirty="0">
                    <a:ea typeface="ＭＳ Ｐゴシック" panose="020B0600070205080204" pitchFamily="34" charset="-128"/>
                  </a:rPr>
                  <a:t> </a:t>
                </a:r>
                <a:r>
                  <a:rPr lang="it-IT" altLang="en-US" sz="2000" dirty="0" err="1">
                    <a:ea typeface="ＭＳ Ｐゴシック" panose="020B0600070205080204" pitchFamily="34" charset="-128"/>
                  </a:rPr>
                  <a:t>corr</a:t>
                </a:r>
                <a:r>
                  <a:rPr lang="it-IT" altLang="en-US" sz="2000" dirty="0">
                    <a:ea typeface="ＭＳ Ｐゴシック" panose="020B0600070205080204" pitchFamily="34" charset="-128"/>
                  </a:rPr>
                  <a:t>(</a:t>
                </a:r>
                <a:r>
                  <a:rPr lang="it-IT" altLang="en-US" sz="2000" i="1" dirty="0">
                    <a:ea typeface="ＭＳ Ｐゴシック" panose="020B0600070205080204" pitchFamily="34" charset="-128"/>
                  </a:rPr>
                  <a:t>X</a:t>
                </a:r>
                <a:r>
                  <a:rPr lang="it-IT" altLang="en-US" sz="2000" dirty="0">
                    <a:ea typeface="ＭＳ Ｐゴシック" panose="020B0600070205080204" pitchFamily="34" charset="-128"/>
                  </a:rPr>
                  <a:t>,</a:t>
                </a:r>
                <a:r>
                  <a:rPr lang="it-IT" altLang="en-US" sz="2000" i="1" dirty="0">
                    <a:ea typeface="ＭＳ Ｐゴシック" panose="020B0600070205080204" pitchFamily="34" charset="-128"/>
                  </a:rPr>
                  <a:t>Z</a:t>
                </a:r>
                <a:r>
                  <a:rPr lang="it-IT" altLang="en-US" sz="2000" dirty="0">
                    <a:ea typeface="ＭＳ Ｐゴシック" panose="020B0600070205080204" pitchFamily="34" charset="-128"/>
                  </a:rPr>
                  <a:t>) </a:t>
                </a:r>
                <a:r>
                  <a:rPr lang="it-IT" altLang="en-US" sz="2000" dirty="0">
                    <a:ea typeface="ＭＳ Ｐゴシック" panose="020B0600070205080204" pitchFamily="34" charset="-128"/>
                    <a:sym typeface="Symbol" panose="05050102010706020507" pitchFamily="18" charset="2"/>
                  </a:rPr>
                  <a:t>≤</a:t>
                </a:r>
                <a:r>
                  <a:rPr lang="it-IT" altLang="en-US" sz="2000" dirty="0">
                    <a:ea typeface="ＭＳ Ｐゴシック" panose="020B0600070205080204" pitchFamily="34" charset="-128"/>
                  </a:rPr>
                  <a:t> 1</a:t>
                </a:r>
              </a:p>
              <a:p>
                <a:pPr marL="457200" lvl="1" indent="0" eaLnBrk="1" hangingPunct="1">
                  <a:buNone/>
                </a:pPr>
                <a:endParaRPr lang="it-IT" altLang="en-US" sz="2000" dirty="0">
                  <a:ea typeface="ＭＳ Ｐゴシック" panose="020B0600070205080204" pitchFamily="34" charset="-128"/>
                </a:endParaRPr>
              </a:p>
              <a:p>
                <a:pPr marL="457200" lvl="1" indent="0" eaLnBrk="1" hangingPunct="1">
                  <a:buNone/>
                </a:pPr>
                <a:r>
                  <a:rPr lang="it-IT" altLang="en-US" sz="2000" dirty="0" err="1">
                    <a:ea typeface="ＭＳ Ｐゴシック" panose="020B0600070205080204" pitchFamily="34" charset="-128"/>
                  </a:rPr>
                  <a:t>corr</a:t>
                </a:r>
                <a:r>
                  <a:rPr lang="it-IT" altLang="en-US" sz="2000" dirty="0">
                    <a:ea typeface="ＭＳ Ｐゴシック" panose="020B0600070205080204" pitchFamily="34" charset="-128"/>
                  </a:rPr>
                  <a:t>(</a:t>
                </a:r>
                <a:r>
                  <a:rPr lang="it-IT" altLang="en-US" sz="2000" i="1" dirty="0">
                    <a:ea typeface="ＭＳ Ｐゴシック" panose="020B0600070205080204" pitchFamily="34" charset="-128"/>
                  </a:rPr>
                  <a:t>X</a:t>
                </a:r>
                <a:r>
                  <a:rPr lang="it-IT" altLang="en-US" sz="2000" dirty="0">
                    <a:ea typeface="ＭＳ Ｐゴシック" panose="020B0600070205080204" pitchFamily="34" charset="-128"/>
                  </a:rPr>
                  <a:t>,</a:t>
                </a:r>
                <a:r>
                  <a:rPr lang="it-IT" altLang="en-US" sz="2000" i="1" dirty="0">
                    <a:ea typeface="ＭＳ Ｐゴシック" panose="020B0600070205080204" pitchFamily="34" charset="-128"/>
                  </a:rPr>
                  <a:t>Z</a:t>
                </a:r>
                <a:r>
                  <a:rPr lang="it-IT" altLang="en-US" sz="2000" dirty="0">
                    <a:ea typeface="ＭＳ Ｐゴシック" panose="020B0600070205080204" pitchFamily="34" charset="-128"/>
                  </a:rPr>
                  <a:t>) = 1 significa associazione lineare positiva perfetta</a:t>
                </a:r>
              </a:p>
              <a:p>
                <a:pPr marL="457200" lvl="1" indent="0" eaLnBrk="1" hangingPunct="1">
                  <a:buNone/>
                </a:pPr>
                <a:endParaRPr lang="it-IT" altLang="en-US" sz="2000" dirty="0">
                  <a:ea typeface="ＭＳ Ｐゴシック" panose="020B0600070205080204" pitchFamily="34" charset="-128"/>
                </a:endParaRPr>
              </a:p>
              <a:p>
                <a:pPr marL="457200" lvl="1" indent="0" eaLnBrk="1" hangingPunct="1">
                  <a:buNone/>
                </a:pPr>
                <a:r>
                  <a:rPr lang="it-IT" altLang="en-US" sz="2000" dirty="0" err="1">
                    <a:ea typeface="ＭＳ Ｐゴシック" panose="020B0600070205080204" pitchFamily="34" charset="-128"/>
                  </a:rPr>
                  <a:t>corr</a:t>
                </a:r>
                <a:r>
                  <a:rPr lang="it-IT" altLang="en-US" sz="2000" dirty="0">
                    <a:ea typeface="ＭＳ Ｐゴシック" panose="020B0600070205080204" pitchFamily="34" charset="-128"/>
                  </a:rPr>
                  <a:t>(</a:t>
                </a:r>
                <a:r>
                  <a:rPr lang="it-IT" altLang="en-US" sz="2000" i="1" dirty="0">
                    <a:ea typeface="ＭＳ Ｐゴシック" panose="020B0600070205080204" pitchFamily="34" charset="-128"/>
                  </a:rPr>
                  <a:t>X</a:t>
                </a:r>
                <a:r>
                  <a:rPr lang="it-IT" altLang="en-US" sz="2000" dirty="0">
                    <a:ea typeface="ＭＳ Ｐゴシック" panose="020B0600070205080204" pitchFamily="34" charset="-128"/>
                  </a:rPr>
                  <a:t>,</a:t>
                </a:r>
                <a:r>
                  <a:rPr lang="it-IT" altLang="en-US" sz="2000" i="1" dirty="0">
                    <a:ea typeface="ＭＳ Ｐゴシック" panose="020B0600070205080204" pitchFamily="34" charset="-128"/>
                  </a:rPr>
                  <a:t>Z</a:t>
                </a:r>
                <a:r>
                  <a:rPr lang="it-IT" altLang="en-US" sz="2000" dirty="0">
                    <a:ea typeface="ＭＳ Ｐゴシック" panose="020B0600070205080204" pitchFamily="34" charset="-128"/>
                  </a:rPr>
                  <a:t>) = –1 significa associazione lineare negativa perfetta</a:t>
                </a:r>
              </a:p>
              <a:p>
                <a:pPr marL="457200" lvl="1" indent="0" eaLnBrk="1" hangingPunct="1">
                  <a:buNone/>
                </a:pPr>
                <a:endParaRPr lang="it-IT" altLang="en-US" sz="2000" dirty="0">
                  <a:ea typeface="ＭＳ Ｐゴシック" panose="020B0600070205080204" pitchFamily="34" charset="-128"/>
                </a:endParaRPr>
              </a:p>
              <a:p>
                <a:pPr marL="457200" lvl="1" indent="0" eaLnBrk="1" hangingPunct="1">
                  <a:buNone/>
                </a:pPr>
                <a:r>
                  <a:rPr lang="it-IT" altLang="en-US" sz="2000" dirty="0" err="1">
                    <a:ea typeface="ＭＳ Ｐゴシック" panose="020B0600070205080204" pitchFamily="34" charset="-128"/>
                  </a:rPr>
                  <a:t>corr</a:t>
                </a:r>
                <a:r>
                  <a:rPr lang="it-IT" altLang="en-US" sz="2000" dirty="0">
                    <a:ea typeface="ＭＳ Ｐゴシック" panose="020B0600070205080204" pitchFamily="34" charset="-128"/>
                  </a:rPr>
                  <a:t>(</a:t>
                </a:r>
                <a:r>
                  <a:rPr lang="it-IT" altLang="en-US" sz="2000" i="1" dirty="0">
                    <a:ea typeface="ＭＳ Ｐゴシック" panose="020B0600070205080204" pitchFamily="34" charset="-128"/>
                  </a:rPr>
                  <a:t>X</a:t>
                </a:r>
                <a:r>
                  <a:rPr lang="it-IT" altLang="en-US" sz="2000" dirty="0">
                    <a:ea typeface="ＭＳ Ｐゴシック" panose="020B0600070205080204" pitchFamily="34" charset="-128"/>
                  </a:rPr>
                  <a:t>,</a:t>
                </a:r>
                <a:r>
                  <a:rPr lang="it-IT" altLang="en-US" sz="2000" i="1" dirty="0">
                    <a:ea typeface="ＭＳ Ｐゴシック" panose="020B0600070205080204" pitchFamily="34" charset="-128"/>
                  </a:rPr>
                  <a:t>Z</a:t>
                </a:r>
                <a:r>
                  <a:rPr lang="it-IT" altLang="en-US" sz="2000" dirty="0">
                    <a:ea typeface="ＭＳ Ｐゴシック" panose="020B0600070205080204" pitchFamily="34" charset="-128"/>
                  </a:rPr>
                  <a:t>) = 0 significa che non c’è associazione lineare</a:t>
                </a:r>
              </a:p>
            </p:txBody>
          </p:sp>
        </mc:Choice>
        <mc:Fallback xmlns="">
          <p:sp>
            <p:nvSpPr>
              <p:cNvPr id="307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6200" y="1600200"/>
                <a:ext cx="8763000" cy="45720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725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CDCB620F-CA1C-497F-91D9-ED8900C6CE94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31805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 i="1">
                <a:ea typeface="ＭＳ Ｐゴシック" panose="020B0600070205080204" pitchFamily="34" charset="-128"/>
              </a:rPr>
              <a:t>Il coefficiente di correlazione misura l’associazione lineare</a:t>
            </a:r>
          </a:p>
        </p:txBody>
      </p:sp>
      <p:pic>
        <p:nvPicPr>
          <p:cNvPr id="3174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388" y="1219200"/>
            <a:ext cx="4713287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48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F8CB4C29-118F-43B2-97A8-7CC3C6B74055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67425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(c)  </a:t>
            </a:r>
            <a:r>
              <a:rPr lang="en-US" altLang="en-US" dirty="0" err="1">
                <a:ea typeface="ＭＳ Ｐゴシック" panose="020B0600070205080204" pitchFamily="34" charset="-128"/>
              </a:rPr>
              <a:t>Distribuzione</a:t>
            </a:r>
            <a:r>
              <a:rPr lang="en-US" altLang="en-US" dirty="0">
                <a:ea typeface="ＭＳ Ｐゴシック" panose="020B0600070205080204" pitchFamily="34" charset="-128"/>
              </a:rPr>
              <a:t> e media </a:t>
            </a:r>
            <a:r>
              <a:rPr lang="en-US" altLang="en-US" dirty="0" err="1">
                <a:ea typeface="ＭＳ Ｐゴシック" panose="020B0600070205080204" pitchFamily="34" charset="-128"/>
              </a:rPr>
              <a:t>condizionate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it-IT" altLang="en-US" sz="2000" b="1" i="1" dirty="0">
                <a:ea typeface="ＭＳ Ｐゴシック" panose="020B0600070205080204" pitchFamily="34" charset="-128"/>
              </a:rPr>
              <a:t>Distribuzione condizionata</a:t>
            </a:r>
          </a:p>
          <a:p>
            <a:pPr eaLnBrk="1" hangingPunct="1"/>
            <a:r>
              <a:rPr lang="it-IT" altLang="en-US" sz="2000" dirty="0">
                <a:ea typeface="ＭＳ Ｐゴシック" panose="020B0600070205080204" pitchFamily="34" charset="-128"/>
              </a:rPr>
              <a:t>La distribuzione di </a:t>
            </a:r>
            <a:r>
              <a:rPr lang="it-IT" altLang="en-US" sz="2000" i="1" dirty="0">
                <a:ea typeface="ＭＳ Ｐゴシック" panose="020B0600070205080204" pitchFamily="34" charset="-128"/>
              </a:rPr>
              <a:t>Y</a:t>
            </a:r>
            <a:r>
              <a:rPr lang="it-IT" altLang="en-US" sz="2000" dirty="0">
                <a:ea typeface="ＭＳ Ｐゴシック" panose="020B0600070205080204" pitchFamily="34" charset="-128"/>
              </a:rPr>
              <a:t> dato il valore (o i valori) di un’altra variabile casuale </a:t>
            </a:r>
            <a:r>
              <a:rPr lang="it-IT" altLang="en-US" sz="2000" i="1" dirty="0">
                <a:ea typeface="ＭＳ Ｐゴシック" panose="020B0600070205080204" pitchFamily="34" charset="-128"/>
              </a:rPr>
              <a:t>X</a:t>
            </a:r>
            <a:endParaRPr lang="it-IT" altLang="en-US" sz="2000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it-IT" altLang="en-US" sz="2000" dirty="0">
                <a:ea typeface="ＭＳ Ｐゴシック" panose="020B0600070205080204" pitchFamily="34" charset="-128"/>
              </a:rPr>
              <a:t>Es: la distribuzione dei punteggi nei test dato STR &lt; 20</a:t>
            </a:r>
          </a:p>
          <a:p>
            <a:pPr eaLnBrk="1" hangingPunct="1">
              <a:buFontTx/>
              <a:buNone/>
            </a:pPr>
            <a:endParaRPr lang="it-IT" altLang="en-US" sz="2000" b="1" i="1" dirty="0">
              <a:ea typeface="ＭＳ Ｐゴシック" panose="020B0600070205080204" pitchFamily="34" charset="-128"/>
            </a:endParaRPr>
          </a:p>
          <a:p>
            <a:pPr eaLnBrk="1" hangingPunct="1">
              <a:buFontTx/>
              <a:buNone/>
            </a:pPr>
            <a:r>
              <a:rPr lang="it-IT" altLang="en-US" sz="2000" b="1" i="1" dirty="0">
                <a:ea typeface="ＭＳ Ｐゴシック" panose="020B0600070205080204" pitchFamily="34" charset="-128"/>
              </a:rPr>
              <a:t>Media condizionata</a:t>
            </a:r>
          </a:p>
          <a:p>
            <a:pPr eaLnBrk="1" hangingPunct="1"/>
            <a:r>
              <a:rPr lang="it-IT" altLang="en-US" sz="2000" i="1" dirty="0">
                <a:ea typeface="ＭＳ Ｐゴシック" panose="020B0600070205080204" pitchFamily="34" charset="-128"/>
              </a:rPr>
              <a:t>Media condizionata</a:t>
            </a:r>
            <a:r>
              <a:rPr lang="it-IT" altLang="en-US" sz="2000" dirty="0">
                <a:ea typeface="ＭＳ Ｐゴシック" panose="020B0600070205080204" pitchFamily="34" charset="-128"/>
              </a:rPr>
              <a:t> := media della distribuzione condizionata</a:t>
            </a:r>
          </a:p>
          <a:p>
            <a:pPr marL="457200" lvl="1" indent="0" eaLnBrk="1" hangingPunct="1">
              <a:buNone/>
            </a:pPr>
            <a:r>
              <a:rPr lang="it-IT" altLang="en-US" sz="1800" dirty="0">
                <a:ea typeface="ＭＳ Ｐゴシック" panose="020B0600070205080204" pitchFamily="34" charset="-128"/>
              </a:rPr>
              <a:t>= </a:t>
            </a:r>
            <a:r>
              <a:rPr lang="it-IT" altLang="en-US" sz="1800" i="1" dirty="0">
                <a:ea typeface="ＭＳ Ｐゴシック" panose="020B0600070205080204" pitchFamily="34" charset="-128"/>
              </a:rPr>
              <a:t>E</a:t>
            </a:r>
            <a:r>
              <a:rPr lang="it-IT" altLang="en-US" sz="1800" dirty="0">
                <a:ea typeface="ＭＳ Ｐゴシック" panose="020B0600070205080204" pitchFamily="34" charset="-128"/>
              </a:rPr>
              <a:t>(</a:t>
            </a:r>
            <a:r>
              <a:rPr lang="it-IT" altLang="en-US" sz="1800" i="1" dirty="0">
                <a:ea typeface="ＭＳ Ｐゴシック" panose="020B0600070205080204" pitchFamily="34" charset="-128"/>
              </a:rPr>
              <a:t>Y</a:t>
            </a:r>
            <a:r>
              <a:rPr lang="it-IT" altLang="en-US" sz="1800" dirty="0">
                <a:ea typeface="ＭＳ Ｐゴシック" panose="020B0600070205080204" pitchFamily="34" charset="-128"/>
              </a:rPr>
              <a:t>|</a:t>
            </a:r>
            <a:r>
              <a:rPr lang="it-IT" altLang="en-US" sz="1800" i="1" dirty="0">
                <a:ea typeface="ＭＳ Ｐゴシック" panose="020B0600070205080204" pitchFamily="34" charset="-128"/>
              </a:rPr>
              <a:t>X</a:t>
            </a:r>
            <a:r>
              <a:rPr lang="it-IT" altLang="en-US" sz="1800" dirty="0">
                <a:ea typeface="ＭＳ Ｐゴシック" panose="020B0600070205080204" pitchFamily="34" charset="-128"/>
              </a:rPr>
              <a:t> = </a:t>
            </a:r>
            <a:r>
              <a:rPr lang="it-IT" altLang="en-US" sz="1800" i="1" dirty="0">
                <a:ea typeface="ＭＳ Ｐゴシック" panose="020B0600070205080204" pitchFamily="34" charset="-128"/>
              </a:rPr>
              <a:t>x</a:t>
            </a:r>
            <a:r>
              <a:rPr lang="it-IT" altLang="en-US" sz="1800" dirty="0">
                <a:ea typeface="ＭＳ Ｐゴシック" panose="020B0600070205080204" pitchFamily="34" charset="-128"/>
              </a:rPr>
              <a:t>)  (</a:t>
            </a:r>
            <a:r>
              <a:rPr lang="it-IT" altLang="en-US" sz="1800" b="1" i="1" dirty="0">
                <a:ea typeface="ＭＳ Ｐゴシック" panose="020B0600070205080204" pitchFamily="34" charset="-128"/>
              </a:rPr>
              <a:t>concetto e notazione importanti</a:t>
            </a:r>
            <a:r>
              <a:rPr lang="it-IT" altLang="en-US" sz="1800" dirty="0">
                <a:ea typeface="ＭＳ Ｐゴシック" panose="020B0600070205080204" pitchFamily="34" charset="-128"/>
              </a:rPr>
              <a:t>)</a:t>
            </a:r>
          </a:p>
          <a:p>
            <a:pPr eaLnBrk="1" hangingPunct="1"/>
            <a:endParaRPr lang="it-IT" altLang="en-US" sz="2000" dirty="0">
              <a:ea typeface="ＭＳ Ｐゴシック" panose="020B0600070205080204" pitchFamily="34" charset="-128"/>
            </a:endParaRPr>
          </a:p>
          <a:p>
            <a:pPr eaLnBrk="1" hangingPunct="1">
              <a:buFontTx/>
              <a:buNone/>
            </a:pPr>
            <a:r>
              <a:rPr lang="it-IT" altLang="en-US" sz="2000" b="1" i="1" dirty="0">
                <a:ea typeface="ＭＳ Ｐゴシック" panose="020B0600070205080204" pitchFamily="34" charset="-128"/>
              </a:rPr>
              <a:t>Altri momenti condizionati</a:t>
            </a:r>
          </a:p>
          <a:p>
            <a:pPr eaLnBrk="1" hangingPunct="1"/>
            <a:r>
              <a:rPr lang="it-IT" altLang="en-US" sz="2000" i="1" dirty="0">
                <a:ea typeface="ＭＳ Ｐゴシック" panose="020B0600070205080204" pitchFamily="34" charset="-128"/>
              </a:rPr>
              <a:t>Varianza condizionata</a:t>
            </a:r>
            <a:r>
              <a:rPr lang="it-IT" altLang="en-US" sz="2000" dirty="0">
                <a:ea typeface="ＭＳ Ｐゴシック" panose="020B0600070205080204" pitchFamily="34" charset="-128"/>
              </a:rPr>
              <a:t> := varianza della distribuzione condizionata</a:t>
            </a:r>
          </a:p>
          <a:p>
            <a:pPr eaLnBrk="1" hangingPunct="1"/>
            <a:endParaRPr lang="it-IT" altLang="en-US" sz="2000" dirty="0">
              <a:ea typeface="ＭＳ Ｐゴシック" panose="020B0600070205080204" pitchFamily="34" charset="-128"/>
            </a:endParaRPr>
          </a:p>
        </p:txBody>
      </p:sp>
      <p:sp>
        <p:nvSpPr>
          <p:cNvPr id="32772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71624EE8-6C37-4BE4-8072-1A639C0ED6C6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70083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en-US" i="1" dirty="0">
                <a:ea typeface="ＭＳ Ｐゴシック" panose="020B0600070205080204" pitchFamily="34" charset="-128"/>
              </a:rPr>
              <a:t>Media condizionata (continua)</a:t>
            </a:r>
            <a:endParaRPr lang="it-IT" altLang="en-US" b="0" dirty="0">
              <a:ea typeface="ＭＳ Ｐゴシック" panose="020B0600070205080204" pitchFamily="34" charset="-128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294688" cy="4572000"/>
          </a:xfrm>
        </p:spPr>
        <p:txBody>
          <a:bodyPr/>
          <a:lstStyle/>
          <a:p>
            <a:pPr eaLnBrk="1" hangingPunct="1">
              <a:spcBef>
                <a:spcPct val="40000"/>
              </a:spcBef>
              <a:buFontTx/>
              <a:buNone/>
            </a:pPr>
            <a:r>
              <a:rPr lang="it-IT" altLang="en-US" sz="2000" dirty="0">
                <a:ea typeface="ＭＳ Ｐゴシック" panose="020B0600070205080204" pitchFamily="34" charset="-128"/>
              </a:rPr>
              <a:t>Esempi:</a:t>
            </a:r>
          </a:p>
          <a:p>
            <a:pPr eaLnBrk="1" hangingPunct="1">
              <a:spcBef>
                <a:spcPct val="40000"/>
              </a:spcBef>
            </a:pPr>
            <a:r>
              <a:rPr lang="it-IT" altLang="en-US" sz="2000" dirty="0">
                <a:ea typeface="ＭＳ Ｐゴシック" panose="020B0600070205080204" pitchFamily="34" charset="-128"/>
              </a:rPr>
              <a:t>Salari di tutte le lavoratrici femmine (</a:t>
            </a:r>
            <a:r>
              <a:rPr lang="it-IT" altLang="en-US" sz="2000" i="1" dirty="0">
                <a:ea typeface="ＭＳ Ｐゴシック" panose="020B0600070205080204" pitchFamily="34" charset="-128"/>
              </a:rPr>
              <a:t>Y</a:t>
            </a:r>
            <a:r>
              <a:rPr lang="it-IT" altLang="en-US" sz="2000" dirty="0">
                <a:ea typeface="ＭＳ Ｐゴシック" panose="020B0600070205080204" pitchFamily="34" charset="-128"/>
              </a:rPr>
              <a:t> = salari, </a:t>
            </a:r>
            <a:br>
              <a:rPr lang="it-IT" altLang="en-US" sz="2000" dirty="0">
                <a:ea typeface="ＭＳ Ｐゴシック" panose="020B0600070205080204" pitchFamily="34" charset="-128"/>
              </a:rPr>
            </a:br>
            <a:r>
              <a:rPr lang="it-IT" altLang="en-US" sz="2000" i="1" dirty="0">
                <a:ea typeface="ＭＳ Ｐゴシック" panose="020B0600070205080204" pitchFamily="34" charset="-128"/>
              </a:rPr>
              <a:t>X</a:t>
            </a:r>
            <a:r>
              <a:rPr lang="it-IT" altLang="en-US" sz="2000" dirty="0">
                <a:ea typeface="ＭＳ Ｐゴシック" panose="020B0600070205080204" pitchFamily="34" charset="-128"/>
              </a:rPr>
              <a:t> = genere)</a:t>
            </a:r>
          </a:p>
          <a:p>
            <a:pPr eaLnBrk="1" hangingPunct="1">
              <a:spcBef>
                <a:spcPct val="40000"/>
              </a:spcBef>
            </a:pPr>
            <a:r>
              <a:rPr lang="it-IT" altLang="en-US" sz="2000" dirty="0">
                <a:ea typeface="ＭＳ Ｐゴシック" panose="020B0600070205080204" pitchFamily="34" charset="-128"/>
              </a:rPr>
              <a:t>Tasso di mortalità di pazienti che ricevono una cura sperimentale (</a:t>
            </a:r>
            <a:r>
              <a:rPr lang="it-IT" altLang="en-US" sz="2000" i="1" dirty="0">
                <a:ea typeface="ＭＳ Ｐゴシック" panose="020B0600070205080204" pitchFamily="34" charset="-128"/>
              </a:rPr>
              <a:t>Y</a:t>
            </a:r>
            <a:r>
              <a:rPr lang="it-IT" altLang="en-US" sz="2000" dirty="0">
                <a:ea typeface="ＭＳ Ｐゴシック" panose="020B0600070205080204" pitchFamily="34" charset="-128"/>
              </a:rPr>
              <a:t> = vivo/morto; </a:t>
            </a:r>
            <a:r>
              <a:rPr lang="it-IT" altLang="en-US" sz="2000" i="1" dirty="0">
                <a:ea typeface="ＭＳ Ｐゴシック" panose="020B0600070205080204" pitchFamily="34" charset="-128"/>
              </a:rPr>
              <a:t>X</a:t>
            </a:r>
            <a:r>
              <a:rPr lang="it-IT" altLang="en-US" sz="2000" dirty="0">
                <a:ea typeface="ＭＳ Ｐゴシック" panose="020B0600070205080204" pitchFamily="34" charset="-128"/>
              </a:rPr>
              <a:t> = trattato/non trattato)</a:t>
            </a:r>
          </a:p>
          <a:p>
            <a:pPr eaLnBrk="1" hangingPunct="1">
              <a:spcBef>
                <a:spcPct val="40000"/>
              </a:spcBef>
            </a:pPr>
            <a:r>
              <a:rPr lang="it-IT" altLang="en-US" sz="2000" dirty="0">
                <a:ea typeface="ＭＳ Ｐゴシック" panose="020B0600070205080204" pitchFamily="34" charset="-128"/>
              </a:rPr>
              <a:t>Se </a:t>
            </a:r>
            <a:r>
              <a:rPr lang="it-IT" altLang="en-US" sz="2000" i="1" dirty="0">
                <a:ea typeface="ＭＳ Ｐゴシック" panose="020B0600070205080204" pitchFamily="34" charset="-128"/>
              </a:rPr>
              <a:t>E</a:t>
            </a:r>
            <a:r>
              <a:rPr lang="it-IT" altLang="en-US" sz="2000" dirty="0">
                <a:ea typeface="ＭＳ Ｐゴシック" panose="020B0600070205080204" pitchFamily="34" charset="-128"/>
              </a:rPr>
              <a:t>(</a:t>
            </a:r>
            <a:r>
              <a:rPr lang="it-IT" altLang="en-US" sz="2000" i="1" dirty="0">
                <a:ea typeface="ＭＳ Ｐゴシック" panose="020B0600070205080204" pitchFamily="34" charset="-128"/>
              </a:rPr>
              <a:t>X</a:t>
            </a:r>
            <a:r>
              <a:rPr lang="it-IT" altLang="en-US" sz="2000" dirty="0">
                <a:ea typeface="ＭＳ Ｐゴシック" panose="020B0600070205080204" pitchFamily="34" charset="-128"/>
              </a:rPr>
              <a:t>|</a:t>
            </a:r>
            <a:r>
              <a:rPr lang="it-IT" altLang="en-US" sz="2000" i="1" dirty="0">
                <a:ea typeface="ＭＳ Ｐゴシック" panose="020B0600070205080204" pitchFamily="34" charset="-128"/>
              </a:rPr>
              <a:t>Z</a:t>
            </a:r>
            <a:r>
              <a:rPr lang="it-IT" altLang="en-US" sz="2000" dirty="0">
                <a:ea typeface="ＭＳ Ｐゴシック" panose="020B0600070205080204" pitchFamily="34" charset="-128"/>
              </a:rPr>
              <a:t>) = costante, allora </a:t>
            </a:r>
            <a:r>
              <a:rPr lang="it-IT" altLang="en-US" sz="2000" dirty="0" err="1">
                <a:ea typeface="ＭＳ Ｐゴシック" panose="020B0600070205080204" pitchFamily="34" charset="-128"/>
              </a:rPr>
              <a:t>corr</a:t>
            </a:r>
            <a:r>
              <a:rPr lang="it-IT" altLang="en-US" sz="2000" dirty="0">
                <a:ea typeface="ＭＳ Ｐゴシック" panose="020B0600070205080204" pitchFamily="34" charset="-128"/>
              </a:rPr>
              <a:t>(</a:t>
            </a:r>
            <a:r>
              <a:rPr lang="it-IT" altLang="en-US" sz="2000" i="1" dirty="0">
                <a:ea typeface="ＭＳ Ｐゴシック" panose="020B0600070205080204" pitchFamily="34" charset="-128"/>
              </a:rPr>
              <a:t>X</a:t>
            </a:r>
            <a:r>
              <a:rPr lang="it-IT" altLang="en-US" sz="2000" dirty="0">
                <a:ea typeface="ＭＳ Ｐゴシック" panose="020B0600070205080204" pitchFamily="34" charset="-128"/>
              </a:rPr>
              <a:t>,</a:t>
            </a:r>
            <a:r>
              <a:rPr lang="it-IT" altLang="en-US" sz="2000" i="1" dirty="0">
                <a:ea typeface="ＭＳ Ｐゴシック" panose="020B0600070205080204" pitchFamily="34" charset="-128"/>
              </a:rPr>
              <a:t>Z</a:t>
            </a:r>
            <a:r>
              <a:rPr lang="it-IT" altLang="en-US" sz="2000" dirty="0">
                <a:ea typeface="ＭＳ Ｐゴシック" panose="020B0600070205080204" pitchFamily="34" charset="-128"/>
              </a:rPr>
              <a:t>) = 0 (tuttavia non vale necessariamente il vice versa)</a:t>
            </a:r>
          </a:p>
          <a:p>
            <a:pPr marL="0" indent="0" eaLnBrk="1" hangingPunct="1">
              <a:spcBef>
                <a:spcPct val="40000"/>
              </a:spcBef>
              <a:buNone/>
            </a:pPr>
            <a:endParaRPr lang="it-IT" altLang="en-US" sz="2000" b="1" i="1" dirty="0">
              <a:ea typeface="ＭＳ Ｐゴシック" panose="020B0600070205080204" pitchFamily="34" charset="-128"/>
            </a:endParaRPr>
          </a:p>
          <a:p>
            <a:pPr marL="0" indent="0" eaLnBrk="1" hangingPunct="1">
              <a:spcBef>
                <a:spcPct val="40000"/>
              </a:spcBef>
              <a:buNone/>
            </a:pPr>
            <a:r>
              <a:rPr lang="it-IT" altLang="en-US" sz="2000" b="1" i="1" dirty="0">
                <a:ea typeface="ＭＳ Ｐゴシック" panose="020B0600070205080204" pitchFamily="34" charset="-128"/>
              </a:rPr>
              <a:t>La media condizionata è un termine (forse nuovo) utilizzato per il concetto familiare di media di gruppo</a:t>
            </a:r>
            <a:r>
              <a:rPr lang="it-IT" altLang="en-US" sz="2000" b="1" dirty="0">
                <a:ea typeface="ＭＳ Ｐゴシック" panose="020B0600070205080204" pitchFamily="34" charset="-128"/>
              </a:rPr>
              <a:t> </a:t>
            </a:r>
          </a:p>
        </p:txBody>
      </p:sp>
      <p:sp>
        <p:nvSpPr>
          <p:cNvPr id="33796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AABE13D6-752D-4FBC-9630-10C6F16A3DCB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5706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en-US" i="1" dirty="0">
                <a:ea typeface="ＭＳ Ｐゴシック" panose="020B0600070205080204" pitchFamily="34" charset="-128"/>
              </a:rPr>
              <a:t>Esempio sulle scuole californiane</a:t>
            </a:r>
            <a:endParaRPr lang="it-IT" altLang="en-US" b="0" dirty="0">
              <a:ea typeface="ＭＳ Ｐゴシック" panose="020B0600070205080204" pitchFamily="34" charset="-128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294688" cy="4572000"/>
          </a:xfrm>
        </p:spPr>
        <p:txBody>
          <a:bodyPr/>
          <a:lstStyle/>
          <a:p>
            <a:pPr eaLnBrk="1" hangingPunct="1">
              <a:spcBef>
                <a:spcPct val="40000"/>
              </a:spcBef>
            </a:pPr>
            <a:r>
              <a:rPr lang="it-IT" altLang="en-US" sz="2400" dirty="0">
                <a:ea typeface="ＭＳ Ｐゴシック" panose="020B0600070205080204" pitchFamily="34" charset="-128"/>
              </a:rPr>
              <a:t>Supponiamo le scuole di cui abbiamo i dati siano tutta la «popolazione» delle possibili scuole californiane </a:t>
            </a:r>
          </a:p>
          <a:p>
            <a:pPr eaLnBrk="1" hangingPunct="1">
              <a:spcBef>
                <a:spcPct val="40000"/>
              </a:spcBef>
            </a:pPr>
            <a:endParaRPr lang="it-IT" altLang="en-US" sz="2400" dirty="0"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40000"/>
              </a:spcBef>
            </a:pPr>
            <a:r>
              <a:rPr lang="it-IT" altLang="en-US" sz="2400" dirty="0">
                <a:ea typeface="ＭＳ Ｐゴシック" panose="020B0600070205080204" pitchFamily="34" charset="-128"/>
              </a:rPr>
              <a:t>Come calcoliamo l’impatto della dimensione delle classi sul rendimento scolastico?</a:t>
            </a:r>
          </a:p>
          <a:p>
            <a:pPr eaLnBrk="1" hangingPunct="1">
              <a:spcBef>
                <a:spcPct val="40000"/>
              </a:spcBef>
            </a:pPr>
            <a:endParaRPr lang="it-IT" altLang="en-US" sz="2400" dirty="0"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40000"/>
              </a:spcBef>
            </a:pPr>
            <a:r>
              <a:rPr lang="it-IT" altLang="en-US" sz="2400" dirty="0">
                <a:ea typeface="ＭＳ Ｐゴシック" panose="020B0600070205080204" pitchFamily="34" charset="-128"/>
              </a:rPr>
              <a:t>Un modo di definire quest’impatto è come differenza media del rendimento in classi piccole e grandi, ad esempio con meno e più di 20 studenti per insegnante (piccole e grandi)</a:t>
            </a:r>
          </a:p>
          <a:p>
            <a:pPr eaLnBrk="1" hangingPunct="1">
              <a:spcBef>
                <a:spcPct val="40000"/>
              </a:spcBef>
            </a:pPr>
            <a:endParaRPr lang="it-IT" altLang="en-US" sz="2000" dirty="0">
              <a:ea typeface="ＭＳ Ｐゴシック" panose="020B0600070205080204" pitchFamily="34" charset="-128"/>
            </a:endParaRPr>
          </a:p>
          <a:p>
            <a:pPr eaLnBrk="1" hangingPunct="1">
              <a:buFontTx/>
              <a:buNone/>
            </a:pPr>
            <a:endParaRPr lang="it-IT" altLang="en-US" sz="2400" dirty="0">
              <a:ea typeface="ＭＳ Ｐゴシック" panose="020B0600070205080204" pitchFamily="34" charset="-128"/>
            </a:endParaRPr>
          </a:p>
        </p:txBody>
      </p:sp>
      <p:sp>
        <p:nvSpPr>
          <p:cNvPr id="33796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AABE13D6-752D-4FBC-9630-10C6F16A3DCB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6711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en-US" i="1" dirty="0">
                <a:ea typeface="ＭＳ Ｐゴシック" panose="020B0600070205080204" pitchFamily="34" charset="-128"/>
              </a:rPr>
              <a:t>Esempio sulle scuole californiane</a:t>
            </a:r>
            <a:endParaRPr lang="it-IT" altLang="en-US" b="0" dirty="0">
              <a:ea typeface="ＭＳ Ｐゴシック" panose="020B0600070205080204" pitchFamily="34" charset="-128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294688" cy="4572000"/>
          </a:xfrm>
        </p:spPr>
        <p:txBody>
          <a:bodyPr/>
          <a:lstStyle/>
          <a:p>
            <a:pPr eaLnBrk="1" hangingPunct="1">
              <a:spcBef>
                <a:spcPct val="40000"/>
              </a:spcBef>
            </a:pPr>
            <a:r>
              <a:rPr lang="it-IT" altLang="en-US" sz="2400" dirty="0">
                <a:ea typeface="ＭＳ Ｐゴシック" panose="020B0600070205080204" pitchFamily="34" charset="-128"/>
              </a:rPr>
              <a:t>Ma la differenza media non è altro che la differenza tra le medie di due distribuzioni condizionate:</a:t>
            </a:r>
          </a:p>
          <a:p>
            <a:pPr marL="0" indent="0" algn="r" eaLnBrk="1" hangingPunct="1">
              <a:spcBef>
                <a:spcPct val="40000"/>
              </a:spcBef>
              <a:buNone/>
            </a:pPr>
            <a:endParaRPr lang="it-IT" altLang="en-US" sz="2400" dirty="0">
              <a:latin typeface="Lucida Grande" pitchFamily="48" charset="0"/>
              <a:ea typeface="ＭＳ Ｐゴシック" panose="020B0600070205080204" pitchFamily="34" charset="-128"/>
              <a:sym typeface="Symbol" panose="05050102010706020507" pitchFamily="18" charset="2"/>
            </a:endParaRPr>
          </a:p>
          <a:p>
            <a:pPr marL="0" indent="0" algn="r" eaLnBrk="1" hangingPunct="1">
              <a:spcBef>
                <a:spcPct val="40000"/>
              </a:spcBef>
              <a:buNone/>
            </a:pPr>
            <a:r>
              <a:rPr lang="it-IT" altLang="en-US" sz="2000" dirty="0">
                <a:latin typeface="Lucida Grande" pitchFamily="48" charset="0"/>
                <a:ea typeface="ＭＳ Ｐゴシック" panose="020B0600070205080204" pitchFamily="34" charset="-128"/>
                <a:sym typeface="Symbol" panose="05050102010706020507" pitchFamily="18" charset="2"/>
              </a:rPr>
              <a:t>Δ</a:t>
            </a:r>
            <a:r>
              <a:rPr lang="it-IT" altLang="en-US" sz="2000" dirty="0">
                <a:ea typeface="ＭＳ Ｐゴシック" panose="020B0600070205080204" pitchFamily="34" charset="-128"/>
              </a:rPr>
              <a:t> = </a:t>
            </a:r>
            <a:r>
              <a:rPr lang="it-IT" altLang="en-US" sz="2000" i="1" dirty="0">
                <a:ea typeface="ＭＳ Ｐゴシック" panose="020B0600070205080204" pitchFamily="34" charset="-128"/>
              </a:rPr>
              <a:t>E</a:t>
            </a:r>
            <a:r>
              <a:rPr lang="it-IT" altLang="en-US" sz="2000" dirty="0">
                <a:ea typeface="ＭＳ Ｐゴシック" panose="020B0600070205080204" pitchFamily="34" charset="-128"/>
              </a:rPr>
              <a:t>(</a:t>
            </a:r>
            <a:r>
              <a:rPr lang="it-IT" altLang="en-US" sz="2000" i="1" dirty="0">
                <a:ea typeface="ＭＳ Ｐゴシック" panose="020B0600070205080204" pitchFamily="34" charset="-128"/>
              </a:rPr>
              <a:t>Punteggio </a:t>
            </a:r>
            <a:r>
              <a:rPr lang="it-IT" altLang="en-US" sz="2000" i="1" dirty="0" err="1">
                <a:ea typeface="ＭＳ Ｐゴシック" panose="020B0600070205080204" pitchFamily="34" charset="-128"/>
              </a:rPr>
              <a:t>test</a:t>
            </a:r>
            <a:r>
              <a:rPr lang="it-IT" altLang="en-US" sz="2000" dirty="0" err="1">
                <a:ea typeface="ＭＳ Ｐゴシック" panose="020B0600070205080204" pitchFamily="34" charset="-128"/>
              </a:rPr>
              <a:t>|</a:t>
            </a:r>
            <a:r>
              <a:rPr lang="it-IT" altLang="en-US" sz="2000" i="1" dirty="0" err="1">
                <a:ea typeface="ＭＳ Ｐゴシック" panose="020B0600070205080204" pitchFamily="34" charset="-128"/>
              </a:rPr>
              <a:t>STR</a:t>
            </a:r>
            <a:r>
              <a:rPr lang="it-IT" altLang="en-US" sz="2000" dirty="0">
                <a:ea typeface="ＭＳ Ｐゴシック" panose="020B0600070205080204" pitchFamily="34" charset="-128"/>
              </a:rPr>
              <a:t> &lt; 20) – </a:t>
            </a:r>
            <a:r>
              <a:rPr lang="it-IT" altLang="en-US" sz="2000" i="1" dirty="0">
                <a:ea typeface="ＭＳ Ｐゴシック" panose="020B0600070205080204" pitchFamily="34" charset="-128"/>
              </a:rPr>
              <a:t>E</a:t>
            </a:r>
            <a:r>
              <a:rPr lang="it-IT" altLang="en-US" sz="2000" dirty="0">
                <a:ea typeface="ＭＳ Ｐゴシック" panose="020B0600070205080204" pitchFamily="34" charset="-128"/>
              </a:rPr>
              <a:t>(</a:t>
            </a:r>
            <a:r>
              <a:rPr lang="it-IT" altLang="en-US" sz="2000" i="1" dirty="0">
                <a:ea typeface="ＭＳ Ｐゴシック" panose="020B0600070205080204" pitchFamily="34" charset="-128"/>
              </a:rPr>
              <a:t>Punteggio </a:t>
            </a:r>
            <a:r>
              <a:rPr lang="it-IT" altLang="en-US" sz="2000" i="1" dirty="0" err="1">
                <a:ea typeface="ＭＳ Ｐゴシック" panose="020B0600070205080204" pitchFamily="34" charset="-128"/>
              </a:rPr>
              <a:t>test</a:t>
            </a:r>
            <a:r>
              <a:rPr lang="it-IT" altLang="en-US" sz="2000" dirty="0" err="1">
                <a:ea typeface="ＭＳ Ｐゴシック" panose="020B0600070205080204" pitchFamily="34" charset="-128"/>
              </a:rPr>
              <a:t>|</a:t>
            </a:r>
            <a:r>
              <a:rPr lang="it-IT" altLang="en-US" sz="2000" i="1" dirty="0" err="1">
                <a:ea typeface="ＭＳ Ｐゴシック" panose="020B0600070205080204" pitchFamily="34" charset="-128"/>
              </a:rPr>
              <a:t>STR</a:t>
            </a:r>
            <a:r>
              <a:rPr lang="it-IT" altLang="en-US" sz="2000" dirty="0">
                <a:ea typeface="ＭＳ Ｐゴシック" panose="020B0600070205080204" pitchFamily="34" charset="-128"/>
              </a:rPr>
              <a:t> ≥ 20)</a:t>
            </a:r>
          </a:p>
          <a:p>
            <a:pPr eaLnBrk="1" hangingPunct="1">
              <a:spcBef>
                <a:spcPct val="40000"/>
              </a:spcBef>
            </a:pPr>
            <a:endParaRPr lang="it-IT" altLang="en-US" sz="2400" dirty="0"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40000"/>
              </a:spcBef>
            </a:pPr>
            <a:r>
              <a:rPr lang="it-IT" altLang="en-US" sz="2400" dirty="0">
                <a:ea typeface="ＭＳ Ｐゴシック" panose="020B0600070205080204" pitchFamily="34" charset="-128"/>
              </a:rPr>
              <a:t>Ove</a:t>
            </a:r>
          </a:p>
          <a:p>
            <a:pPr lvl="1" eaLnBrk="1" hangingPunct="1">
              <a:spcBef>
                <a:spcPct val="40000"/>
              </a:spcBef>
            </a:pPr>
            <a:r>
              <a:rPr lang="it-IT" altLang="en-US" sz="2000" i="1" dirty="0">
                <a:ea typeface="ＭＳ Ｐゴシック" panose="020B0600070205080204" pitchFamily="34" charset="-128"/>
              </a:rPr>
              <a:t>E</a:t>
            </a:r>
            <a:r>
              <a:rPr lang="it-IT" altLang="en-US" sz="2000" dirty="0">
                <a:ea typeface="ＭＳ Ｐゴシック" panose="020B0600070205080204" pitchFamily="34" charset="-128"/>
              </a:rPr>
              <a:t>(</a:t>
            </a:r>
            <a:r>
              <a:rPr lang="it-IT" altLang="en-US" sz="2000" i="1" dirty="0">
                <a:ea typeface="ＭＳ Ｐゴシック" panose="020B0600070205080204" pitchFamily="34" charset="-128"/>
              </a:rPr>
              <a:t>Punteggio </a:t>
            </a:r>
            <a:r>
              <a:rPr lang="it-IT" altLang="en-US" sz="2000" i="1" dirty="0" err="1">
                <a:ea typeface="ＭＳ Ｐゴシック" panose="020B0600070205080204" pitchFamily="34" charset="-128"/>
              </a:rPr>
              <a:t>test</a:t>
            </a:r>
            <a:r>
              <a:rPr lang="it-IT" altLang="en-US" sz="2000" dirty="0" err="1">
                <a:ea typeface="ＭＳ Ｐゴシック" panose="020B0600070205080204" pitchFamily="34" charset="-128"/>
              </a:rPr>
              <a:t>|</a:t>
            </a:r>
            <a:r>
              <a:rPr lang="it-IT" altLang="en-US" sz="2000" i="1" dirty="0" err="1">
                <a:ea typeface="ＭＳ Ｐゴシック" panose="020B0600070205080204" pitchFamily="34" charset="-128"/>
              </a:rPr>
              <a:t>STR</a:t>
            </a:r>
            <a:r>
              <a:rPr lang="it-IT" altLang="en-US" sz="2000" dirty="0">
                <a:ea typeface="ＭＳ Ｐゴシック" panose="020B0600070205080204" pitchFamily="34" charset="-128"/>
              </a:rPr>
              <a:t> &lt; 20) := media dei punteggi nei test tra i distretti con dimensioni delle classi piccole</a:t>
            </a:r>
          </a:p>
          <a:p>
            <a:pPr lvl="1" eaLnBrk="1" hangingPunct="1">
              <a:spcBef>
                <a:spcPct val="40000"/>
              </a:spcBef>
            </a:pPr>
            <a:r>
              <a:rPr lang="it-IT" altLang="en-US" sz="2000" i="1" dirty="0">
                <a:ea typeface="ＭＳ Ｐゴシック" panose="020B0600070205080204" pitchFamily="34" charset="-128"/>
              </a:rPr>
              <a:t>E</a:t>
            </a:r>
            <a:r>
              <a:rPr lang="it-IT" altLang="en-US" sz="2000" dirty="0">
                <a:ea typeface="ＭＳ Ｐゴシック" panose="020B0600070205080204" pitchFamily="34" charset="-128"/>
              </a:rPr>
              <a:t>(</a:t>
            </a:r>
            <a:r>
              <a:rPr lang="it-IT" altLang="en-US" sz="2000" i="1" dirty="0">
                <a:ea typeface="ＭＳ Ｐゴシック" panose="020B0600070205080204" pitchFamily="34" charset="-128"/>
              </a:rPr>
              <a:t>Punteggio </a:t>
            </a:r>
            <a:r>
              <a:rPr lang="it-IT" altLang="en-US" sz="2000" i="1" dirty="0" err="1">
                <a:ea typeface="ＭＳ Ｐゴシック" panose="020B0600070205080204" pitchFamily="34" charset="-128"/>
              </a:rPr>
              <a:t>test</a:t>
            </a:r>
            <a:r>
              <a:rPr lang="it-IT" altLang="en-US" sz="2000" dirty="0" err="1">
                <a:ea typeface="ＭＳ Ｐゴシック" panose="020B0600070205080204" pitchFamily="34" charset="-128"/>
              </a:rPr>
              <a:t>|</a:t>
            </a:r>
            <a:r>
              <a:rPr lang="it-IT" altLang="en-US" sz="2000" i="1" dirty="0" err="1">
                <a:ea typeface="ＭＳ Ｐゴシック" panose="020B0600070205080204" pitchFamily="34" charset="-128"/>
              </a:rPr>
              <a:t>STR</a:t>
            </a:r>
            <a:r>
              <a:rPr lang="it-IT" altLang="en-US" sz="2000" dirty="0">
                <a:ea typeface="ＭＳ Ｐゴシック" panose="020B0600070205080204" pitchFamily="34" charset="-128"/>
              </a:rPr>
              <a:t> ≥ 20) := media dei punteggi nei test tra i distretti con dimensioni delle classi grandi</a:t>
            </a:r>
          </a:p>
          <a:p>
            <a:pPr eaLnBrk="1" hangingPunct="1">
              <a:buFontTx/>
              <a:buNone/>
            </a:pPr>
            <a:endParaRPr lang="it-IT" altLang="en-US" sz="2400" dirty="0">
              <a:ea typeface="ＭＳ Ｐゴシック" panose="020B0600070205080204" pitchFamily="34" charset="-128"/>
            </a:endParaRPr>
          </a:p>
        </p:txBody>
      </p:sp>
      <p:sp>
        <p:nvSpPr>
          <p:cNvPr id="33796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AABE13D6-752D-4FBC-9630-10C6F16A3DCB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07768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000" dirty="0">
                <a:ea typeface="ＭＳ Ｐゴシック" panose="020B0600070205080204" pitchFamily="34" charset="-128"/>
              </a:rPr>
              <a:t>Analisi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dei</a:t>
            </a:r>
            <a:r>
              <a:rPr lang="en-US" altLang="en-US" sz="2000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dati</a:t>
            </a:r>
            <a:r>
              <a:rPr lang="en-US" altLang="en-US" sz="2000" dirty="0">
                <a:ea typeface="ＭＳ Ｐゴシック" panose="020B0600070205080204" pitchFamily="34" charset="-128"/>
              </a:rPr>
              <a:t>: </a:t>
            </a:r>
            <a:r>
              <a:rPr lang="en-US" altLang="en-US" sz="2000" b="0" dirty="0" err="1">
                <a:ea typeface="ＭＳ Ｐゴシック" panose="020B0600070205080204" pitchFamily="34" charset="-128"/>
              </a:rPr>
              <a:t>confrontare</a:t>
            </a:r>
            <a:r>
              <a:rPr lang="en-US" altLang="en-US" sz="2000" b="0" dirty="0">
                <a:ea typeface="ＭＳ Ｐゴシック" panose="020B0600070205080204" pitchFamily="34" charset="-128"/>
              </a:rPr>
              <a:t> i </a:t>
            </a:r>
            <a:r>
              <a:rPr lang="en-US" altLang="en-US" sz="2000" b="0" dirty="0" err="1">
                <a:ea typeface="ＭＳ Ｐゴシック" panose="020B0600070205080204" pitchFamily="34" charset="-128"/>
              </a:rPr>
              <a:t>distretti</a:t>
            </a:r>
            <a:r>
              <a:rPr lang="en-US" altLang="en-US" sz="2000" b="0" dirty="0">
                <a:ea typeface="ＭＳ Ｐゴシック" panose="020B0600070205080204" pitchFamily="34" charset="-128"/>
              </a:rPr>
              <a:t> con </a:t>
            </a:r>
            <a:r>
              <a:rPr lang="en-US" altLang="en-US" sz="2000" b="0" dirty="0" err="1">
                <a:ea typeface="ＭＳ Ｐゴシック" panose="020B0600070205080204" pitchFamily="34" charset="-128"/>
              </a:rPr>
              <a:t>dimensioni</a:t>
            </a:r>
            <a:r>
              <a:rPr lang="en-US" altLang="en-US" sz="2000" b="0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b="0" dirty="0" err="1">
                <a:ea typeface="ＭＳ Ｐゴシック" panose="020B0600070205080204" pitchFamily="34" charset="-128"/>
              </a:rPr>
              <a:t>delle</a:t>
            </a:r>
            <a:r>
              <a:rPr lang="en-US" altLang="en-US" sz="2000" b="0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b="0" dirty="0" err="1">
                <a:ea typeface="ＭＳ Ｐゴシック" panose="020B0600070205080204" pitchFamily="34" charset="-128"/>
              </a:rPr>
              <a:t>classi</a:t>
            </a:r>
            <a:r>
              <a:rPr lang="en-US" altLang="en-US" sz="2000" b="0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b="0" dirty="0">
                <a:ea typeface="ヒラギノ角ゴ ProN W3" pitchFamily="48" charset="-128"/>
              </a:rPr>
              <a:t>“</a:t>
            </a:r>
            <a:r>
              <a:rPr lang="en-US" altLang="en-US" sz="2000" b="0" dirty="0" err="1">
                <a:ea typeface="ヒラギノ角ゴ ProN W3" pitchFamily="48" charset="-128"/>
              </a:rPr>
              <a:t>piccole</a:t>
            </a:r>
            <a:r>
              <a:rPr lang="en-US" altLang="en-US" sz="2000" b="0" dirty="0">
                <a:ea typeface="ＭＳ Ｐゴシック" panose="020B0600070205080204" pitchFamily="34" charset="-128"/>
              </a:rPr>
              <a:t>” (STR &lt; 20) e </a:t>
            </a:r>
            <a:r>
              <a:rPr lang="en-US" altLang="en-US" sz="2000" b="0" dirty="0">
                <a:ea typeface="ヒラギノ角ゴ ProN W3" pitchFamily="48" charset="-128"/>
              </a:rPr>
              <a:t>“</a:t>
            </a:r>
            <a:r>
              <a:rPr lang="en-US" altLang="en-US" sz="2000" b="0" dirty="0" err="1">
                <a:ea typeface="ヒラギノ角ゴ ProN W3" pitchFamily="48" charset="-128"/>
              </a:rPr>
              <a:t>grandi</a:t>
            </a:r>
            <a:r>
              <a:rPr lang="en-US" altLang="en-US" sz="2000" b="0" dirty="0">
                <a:ea typeface="ＭＳ Ｐゴシック" panose="020B0600070205080204" pitchFamily="34" charset="-128"/>
              </a:rPr>
              <a:t>” (STR ≥ 20) :</a:t>
            </a:r>
            <a:endParaRPr lang="en-US" altLang="en-US" sz="2400" b="0" dirty="0">
              <a:ea typeface="ＭＳ Ｐゴシック" panose="020B0600070205080204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7430" name="Group 3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51340203"/>
                  </p:ext>
                </p:extLst>
              </p:nvPr>
            </p:nvGraphicFramePr>
            <p:xfrm>
              <a:off x="1447800" y="1524000"/>
              <a:ext cx="5791201" cy="1731964"/>
            </p:xfrm>
            <a:graphic>
              <a:graphicData uri="http://schemas.openxmlformats.org/drawingml/2006/table">
                <a:tbl>
                  <a:tblPr/>
                  <a:tblGrid>
                    <a:gridCol w="21717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7145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905001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82073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it-IT" sz="2000" b="0" i="0" u="none" strike="noStrike" cap="none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Verdana" pitchFamily="34" charset="0"/>
                              <a:ea typeface="ＭＳ Ｐゴシック" pitchFamily="34" charset="-128"/>
                            </a:rPr>
                            <a:t>Dimensione classe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it-IT" sz="2000" b="0" i="1" u="none" strike="noStrike" cap="none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Verdana" pitchFamily="34" charset="0"/>
                              <a:ea typeface="ＭＳ Ｐゴシック" pitchFamily="34" charset="-128"/>
                            </a:rPr>
                            <a:t>n</a:t>
                          </a:r>
                          <a:endParaRPr kumimoji="0" lang="it-IT" sz="2000" b="0" i="0" u="none" strike="noStrike" cap="none" normalizeH="0" baseline="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Verdana" pitchFamily="34" charset="0"/>
                            <a:ea typeface="ＭＳ Ｐゴシック" pitchFamily="34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it-IT" sz="2000" b="0" i="0" u="none" strike="noStrike" cap="none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Verdana" pitchFamily="34" charset="0"/>
                              <a:ea typeface="ＭＳ Ｐゴシック" pitchFamily="34" charset="-128"/>
                            </a:rPr>
                            <a:t>Punteggio medio (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it-IT" sz="2000" i="1" noProof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 sz="2000" i="1" noProof="0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</m:acc>
                            </m:oMath>
                          </a14:m>
                          <a:r>
                            <a:rPr kumimoji="0" lang="it-IT" sz="2000" b="0" i="0" u="none" strike="noStrike" cap="none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Verdana" pitchFamily="34" charset="0"/>
                              <a:ea typeface="ＭＳ Ｐゴシック" pitchFamily="34" charset="-128"/>
                            </a:rPr>
                            <a:t>)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561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it-IT" sz="2000" b="0" i="0" u="none" strike="noStrike" cap="none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Verdana" pitchFamily="34" charset="0"/>
                              <a:ea typeface="ＭＳ Ｐゴシック" pitchFamily="34" charset="-128"/>
                            </a:rPr>
                            <a:t>Piccola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it-IT" sz="2000" b="0" i="0" u="none" strike="noStrike" cap="none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Verdana" pitchFamily="34" charset="0"/>
                              <a:ea typeface="ＭＳ Ｐゴシック" pitchFamily="34" charset="-128"/>
                            </a:rPr>
                            <a:t>238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it-IT" sz="2000" b="0" i="0" u="none" strike="noStrike" cap="none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Verdana" pitchFamily="34" charset="0"/>
                              <a:ea typeface="ＭＳ Ｐゴシック" pitchFamily="34" charset="-128"/>
                            </a:rPr>
                            <a:t>657,4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561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it-IT" sz="2000" b="0" i="0" u="none" strike="noStrike" cap="none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Verdana" pitchFamily="34" charset="0"/>
                              <a:ea typeface="ＭＳ Ｐゴシック" pitchFamily="34" charset="-128"/>
                            </a:rPr>
                            <a:t>Grande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it-IT" sz="2000" b="0" i="0" u="none" strike="noStrike" cap="none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Verdana" pitchFamily="34" charset="0"/>
                              <a:ea typeface="ＭＳ Ｐゴシック" pitchFamily="34" charset="-128"/>
                            </a:rPr>
                            <a:t>182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it-IT" sz="2000" b="0" i="0" u="none" strike="noStrike" cap="none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Verdana" pitchFamily="34" charset="0"/>
                              <a:ea typeface="ＭＳ Ｐゴシック" pitchFamily="34" charset="-128"/>
                            </a:rPr>
                            <a:t>650,0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7430" name="Group 3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51340203"/>
                  </p:ext>
                </p:extLst>
              </p:nvPr>
            </p:nvGraphicFramePr>
            <p:xfrm>
              <a:off x="1447800" y="1524000"/>
              <a:ext cx="5791201" cy="1731964"/>
            </p:xfrm>
            <a:graphic>
              <a:graphicData uri="http://schemas.openxmlformats.org/drawingml/2006/table">
                <a:tbl>
                  <a:tblPr/>
                  <a:tblGrid>
                    <a:gridCol w="21717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7145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905001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82073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it-IT" sz="2000" b="0" i="0" u="none" strike="noStrike" cap="none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Verdana" pitchFamily="34" charset="0"/>
                              <a:ea typeface="ＭＳ Ｐゴシック" pitchFamily="34" charset="-128"/>
                            </a:rPr>
                            <a:t>Dimensione classe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it-IT" sz="2000" b="0" i="1" u="none" strike="noStrike" cap="none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Verdana" pitchFamily="34" charset="0"/>
                              <a:ea typeface="ＭＳ Ｐゴシック" pitchFamily="34" charset="-128"/>
                            </a:rPr>
                            <a:t>n</a:t>
                          </a:r>
                          <a:endParaRPr kumimoji="0" lang="it-IT" sz="2000" b="0" i="0" u="none" strike="noStrike" cap="none" normalizeH="0" baseline="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Verdana" pitchFamily="34" charset="0"/>
                            <a:ea typeface="ＭＳ Ｐゴシック" pitchFamily="34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207029" t="-3704" r="-1597" b="-11629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561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it-IT" sz="2000" b="0" i="0" u="none" strike="noStrike" cap="none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Verdana" pitchFamily="34" charset="0"/>
                              <a:ea typeface="ＭＳ Ｐゴシック" pitchFamily="34" charset="-128"/>
                            </a:rPr>
                            <a:t>Piccola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it-IT" sz="2000" b="0" i="0" u="none" strike="noStrike" cap="none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Verdana" pitchFamily="34" charset="0"/>
                              <a:ea typeface="ＭＳ Ｐゴシック" pitchFamily="34" charset="-128"/>
                            </a:rPr>
                            <a:t>238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it-IT" sz="2000" b="0" i="0" u="none" strike="noStrike" cap="none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Verdana" pitchFamily="34" charset="0"/>
                              <a:ea typeface="ＭＳ Ｐゴシック" pitchFamily="34" charset="-128"/>
                            </a:rPr>
                            <a:t>657,4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561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it-IT" sz="2000" b="0" i="0" u="none" strike="noStrike" cap="none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Verdana" pitchFamily="34" charset="0"/>
                              <a:ea typeface="ＭＳ Ｐゴシック" pitchFamily="34" charset="-128"/>
                            </a:rPr>
                            <a:t>Grande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it-IT" sz="2000" b="0" i="0" u="none" strike="noStrike" cap="none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Verdana" pitchFamily="34" charset="0"/>
                              <a:ea typeface="ＭＳ Ｐゴシック" pitchFamily="34" charset="-128"/>
                            </a:rPr>
                            <a:t>182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it-IT" sz="2000" b="0" i="0" u="none" strike="noStrike" cap="none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Verdana" pitchFamily="34" charset="0"/>
                              <a:ea typeface="ＭＳ Ｐゴシック" pitchFamily="34" charset="-128"/>
                            </a:rPr>
                            <a:t>650,0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5387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D8B6F6B8-C678-4154-9C81-B7C247883407}" type="slidenum">
              <a:rPr lang="en-US" altLang="en-US" smtClean="0"/>
              <a:pPr/>
              <a:t>27</a:t>
            </a:fld>
            <a:endParaRPr lang="en-US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CFD18E-7C15-4AFA-A612-D86FB080D733}"/>
              </a:ext>
            </a:extLst>
          </p:cNvPr>
          <p:cNvSpPr txBox="1"/>
          <p:nvPr/>
        </p:nvSpPr>
        <p:spPr>
          <a:xfrm>
            <a:off x="728308" y="3733800"/>
            <a:ext cx="7729892" cy="2820987"/>
          </a:xfrm>
          <a:prstGeom prst="rect">
            <a:avLst/>
          </a:prstGeom>
          <a:noFill/>
          <a:effectLst>
            <a:softEdge rad="177800"/>
          </a:effectLst>
        </p:spPr>
        <p:txBody>
          <a:bodyPr wrap="square" rtlCol="0"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altLang="en-US" sz="2600" b="1" i="1" dirty="0"/>
              <a:t>Ci </a:t>
            </a:r>
            <a:r>
              <a:rPr lang="en-US" altLang="en-US" sz="2600" b="1" i="1" dirty="0" err="1"/>
              <a:t>interessa</a:t>
            </a:r>
            <a:r>
              <a:rPr lang="en-US" altLang="en-US" sz="2600" b="1" i="1" dirty="0"/>
              <a:t> </a:t>
            </a:r>
            <a:r>
              <a:rPr lang="en-US" altLang="en-US" sz="2600" b="1" dirty="0">
                <a:latin typeface="Lucida Grande" pitchFamily="48" charset="0"/>
                <a:sym typeface="Symbol" panose="05050102010706020507" pitchFamily="18" charset="2"/>
              </a:rPr>
              <a:t>Δ</a:t>
            </a:r>
            <a:r>
              <a:rPr lang="en-US" altLang="en-US" sz="2600" b="1" dirty="0"/>
              <a:t> := </a:t>
            </a:r>
            <a:r>
              <a:rPr lang="en-US" altLang="en-US" sz="2600" b="1" dirty="0" err="1"/>
              <a:t>differenza</a:t>
            </a:r>
            <a:r>
              <a:rPr lang="en-US" altLang="en-US" sz="2600" b="1" dirty="0"/>
              <a:t> </a:t>
            </a:r>
            <a:r>
              <a:rPr lang="en-US" altLang="en-US" sz="2600" b="1" dirty="0" err="1"/>
              <a:t>tra</a:t>
            </a:r>
            <a:r>
              <a:rPr lang="en-US" altLang="en-US" sz="2600" b="1" dirty="0"/>
              <a:t> </a:t>
            </a:r>
            <a:r>
              <a:rPr lang="en-US" altLang="en-US" sz="2600" b="1" dirty="0" err="1"/>
              <a:t>medie</a:t>
            </a:r>
            <a:r>
              <a:rPr lang="en-US" altLang="en-US" sz="2600" b="1" dirty="0"/>
              <a:t> </a:t>
            </a:r>
            <a:r>
              <a:rPr lang="en-US" altLang="en-US" sz="2600" b="1" dirty="0" err="1"/>
              <a:t>dei</a:t>
            </a:r>
            <a:r>
              <a:rPr lang="en-US" altLang="en-US" sz="2600" b="1" dirty="0"/>
              <a:t> </a:t>
            </a:r>
            <a:r>
              <a:rPr lang="en-US" altLang="en-US" sz="2600" b="1" dirty="0" err="1"/>
              <a:t>gruppi</a:t>
            </a:r>
            <a:endParaRPr lang="en-US" altLang="en-US" sz="2600" b="1" i="1" dirty="0"/>
          </a:p>
          <a:p>
            <a:pPr>
              <a:lnSpc>
                <a:spcPct val="120000"/>
              </a:lnSpc>
            </a:pPr>
            <a:endParaRPr lang="en-IE" dirty="0"/>
          </a:p>
          <a:p>
            <a:pPr>
              <a:lnSpc>
                <a:spcPct val="120000"/>
              </a:lnSpc>
            </a:pPr>
            <a:r>
              <a:rPr lang="en-IE" sz="2100" dirty="0"/>
              <a:t>Per </a:t>
            </a:r>
            <a:r>
              <a:rPr lang="en-IE" sz="2100" dirty="0" err="1"/>
              <a:t>lavorare</a:t>
            </a:r>
            <a:r>
              <a:rPr lang="en-IE" sz="2100" dirty="0"/>
              <a:t> con un sotto-</a:t>
            </a:r>
            <a:r>
              <a:rPr lang="en-IE" sz="2100" dirty="0" err="1"/>
              <a:t>insieme</a:t>
            </a:r>
            <a:r>
              <a:rPr lang="en-IE" sz="2100" dirty="0"/>
              <a:t> </a:t>
            </a:r>
            <a:r>
              <a:rPr lang="en-IE" sz="2100" dirty="0" err="1"/>
              <a:t>delle</a:t>
            </a:r>
            <a:r>
              <a:rPr lang="en-IE" sz="2100" dirty="0"/>
              <a:t> </a:t>
            </a:r>
            <a:r>
              <a:rPr lang="en-IE" sz="2100" dirty="0" err="1"/>
              <a:t>osservazioni</a:t>
            </a:r>
            <a:r>
              <a:rPr lang="en-IE" sz="2100" dirty="0"/>
              <a:t> in </a:t>
            </a:r>
            <a:r>
              <a:rPr lang="en-IE" sz="2100" dirty="0" err="1"/>
              <a:t>Gretl</a:t>
            </a:r>
            <a:r>
              <a:rPr lang="en-IE" sz="2100" dirty="0"/>
              <a:t>, </a:t>
            </a:r>
            <a:r>
              <a:rPr lang="en-IE" sz="2100" dirty="0" err="1"/>
              <a:t>si</a:t>
            </a:r>
            <a:r>
              <a:rPr lang="en-IE" sz="2100" dirty="0"/>
              <a:t> fa </a:t>
            </a:r>
            <a:r>
              <a:rPr lang="en-IE" sz="2100" dirty="0" err="1"/>
              <a:t>così</a:t>
            </a:r>
            <a:r>
              <a:rPr lang="en-IE" sz="2100" dirty="0"/>
              <a:t>: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en-IE" sz="2100" dirty="0"/>
              <a:t>“Campione -&gt; </a:t>
            </a:r>
            <a:r>
              <a:rPr lang="en-IE" sz="2100" dirty="0" err="1"/>
              <a:t>Imposta</a:t>
            </a:r>
            <a:r>
              <a:rPr lang="en-IE" sz="2100" dirty="0"/>
              <a:t> in base a </a:t>
            </a:r>
            <a:r>
              <a:rPr lang="en-IE" sz="2100" dirty="0" err="1"/>
              <a:t>condizione</a:t>
            </a:r>
            <a:r>
              <a:rPr lang="en-IE" sz="2100" dirty="0"/>
              <a:t>”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en-IE" sz="2100" dirty="0" err="1"/>
              <a:t>Specificare</a:t>
            </a:r>
            <a:r>
              <a:rPr lang="en-IE" sz="2100" dirty="0"/>
              <a:t> la </a:t>
            </a:r>
            <a:r>
              <a:rPr lang="en-IE" sz="2100" dirty="0" err="1"/>
              <a:t>condizione</a:t>
            </a:r>
            <a:r>
              <a:rPr lang="en-IE" sz="2100" dirty="0"/>
              <a:t> (per </a:t>
            </a:r>
            <a:r>
              <a:rPr lang="en-IE" sz="2100" dirty="0" err="1"/>
              <a:t>esempio</a:t>
            </a:r>
            <a:r>
              <a:rPr lang="en-IE" sz="2100" dirty="0"/>
              <a:t>, STR&lt;20) </a:t>
            </a:r>
            <a:r>
              <a:rPr lang="en-IE" sz="2100" dirty="0" err="1"/>
              <a:t>nella</a:t>
            </a:r>
            <a:r>
              <a:rPr lang="en-IE" sz="2100" dirty="0"/>
              <a:t> </a:t>
            </a:r>
            <a:r>
              <a:rPr lang="en-IE" sz="2100" dirty="0" err="1"/>
              <a:t>finestra</a:t>
            </a:r>
            <a:r>
              <a:rPr lang="en-IE" sz="2100" dirty="0"/>
              <a:t> di </a:t>
            </a:r>
            <a:r>
              <a:rPr lang="en-IE" sz="2100" dirty="0" err="1"/>
              <a:t>dialogo</a:t>
            </a:r>
            <a:r>
              <a:rPr lang="en-IE" sz="2100" dirty="0"/>
              <a:t> </a:t>
            </a:r>
            <a:r>
              <a:rPr lang="en-IE" sz="2100" dirty="0" err="1"/>
              <a:t>risultante</a:t>
            </a:r>
            <a:endParaRPr lang="en-IE" sz="2100" dirty="0"/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en-IE" sz="2100" dirty="0"/>
              <a:t>Poi, per </a:t>
            </a:r>
            <a:r>
              <a:rPr lang="en-IE" sz="2100" dirty="0" err="1"/>
              <a:t>ciascun</a:t>
            </a:r>
            <a:r>
              <a:rPr lang="en-IE" sz="2100" dirty="0"/>
              <a:t> </a:t>
            </a:r>
            <a:r>
              <a:rPr lang="en-IE" sz="2100" dirty="0" err="1"/>
              <a:t>sottocampione</a:t>
            </a:r>
            <a:r>
              <a:rPr lang="en-IE" sz="2100" dirty="0"/>
              <a:t>, </a:t>
            </a:r>
            <a:r>
              <a:rPr lang="en-IE" sz="2100" dirty="0" err="1"/>
              <a:t>si</a:t>
            </a:r>
            <a:r>
              <a:rPr lang="en-IE" sz="2100" dirty="0"/>
              <a:t> </a:t>
            </a:r>
            <a:r>
              <a:rPr lang="en-IE" sz="2100" dirty="0" err="1"/>
              <a:t>selezione</a:t>
            </a:r>
            <a:r>
              <a:rPr lang="en-IE" sz="2100" dirty="0"/>
              <a:t> la </a:t>
            </a:r>
            <a:r>
              <a:rPr lang="en-IE" sz="2100" dirty="0" err="1"/>
              <a:t>variabile</a:t>
            </a:r>
            <a:r>
              <a:rPr lang="en-IE" sz="2100" dirty="0"/>
              <a:t> </a:t>
            </a:r>
            <a:r>
              <a:rPr lang="en-IE" sz="2100" dirty="0" err="1"/>
              <a:t>che</a:t>
            </a:r>
            <a:r>
              <a:rPr lang="en-IE" sz="2100" dirty="0"/>
              <a:t> </a:t>
            </a:r>
            <a:r>
              <a:rPr lang="en-IE" sz="2100" dirty="0" err="1"/>
              <a:t>interessa</a:t>
            </a:r>
            <a:r>
              <a:rPr lang="en-IE" sz="2100" dirty="0"/>
              <a:t> (per </a:t>
            </a:r>
            <a:r>
              <a:rPr lang="en-IE" sz="2100" dirty="0" err="1"/>
              <a:t>es</a:t>
            </a:r>
            <a:r>
              <a:rPr lang="en-IE" sz="2100" dirty="0"/>
              <a:t>., TESTSCR) e da menu </a:t>
            </a:r>
            <a:r>
              <a:rPr lang="en-IE" sz="2100" dirty="0" err="1"/>
              <a:t>si</a:t>
            </a:r>
            <a:r>
              <a:rPr lang="en-IE" sz="2100" dirty="0"/>
              <a:t> </a:t>
            </a:r>
            <a:r>
              <a:rPr lang="en-IE" sz="2100" dirty="0" err="1"/>
              <a:t>sceglie</a:t>
            </a:r>
            <a:r>
              <a:rPr lang="en-IE" sz="2100" dirty="0"/>
              <a:t> </a:t>
            </a:r>
          </a:p>
          <a:p>
            <a:pPr algn="ctr">
              <a:lnSpc>
                <a:spcPct val="120000"/>
              </a:lnSpc>
            </a:pPr>
            <a:r>
              <a:rPr lang="en-IE" sz="2100" dirty="0"/>
              <a:t>“</a:t>
            </a:r>
            <a:r>
              <a:rPr lang="en-IE" sz="2100" dirty="0" err="1"/>
              <a:t>Variabile</a:t>
            </a:r>
            <a:r>
              <a:rPr lang="en-IE" sz="2100" dirty="0"/>
              <a:t> -&gt; </a:t>
            </a:r>
            <a:r>
              <a:rPr lang="en-IE" sz="2100" dirty="0" err="1"/>
              <a:t>Statistiche</a:t>
            </a:r>
            <a:r>
              <a:rPr lang="en-IE" sz="2100" dirty="0"/>
              <a:t> </a:t>
            </a:r>
            <a:r>
              <a:rPr lang="en-IE" sz="2100" dirty="0" err="1"/>
              <a:t>descrittive</a:t>
            </a:r>
            <a:r>
              <a:rPr lang="en-IE" sz="21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945231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en-US" i="1" dirty="0">
                <a:ea typeface="ＭＳ Ｐゴシック" panose="020B0600070205080204" pitchFamily="34" charset="-128"/>
              </a:rPr>
              <a:t>Esempio sulle scuole californiane</a:t>
            </a:r>
            <a:endParaRPr lang="it-IT" altLang="en-US" b="0" dirty="0">
              <a:ea typeface="ＭＳ Ｐゴシック" panose="020B0600070205080204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79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1600200"/>
                <a:ext cx="8294688" cy="4572000"/>
              </a:xfrm>
            </p:spPr>
            <p:txBody>
              <a:bodyPr/>
              <a:lstStyle/>
              <a:p>
                <a:pPr eaLnBrk="1" hangingPunct="1">
                  <a:buFontTx/>
                  <a:buNone/>
                </a:pPr>
                <a:endParaRPr lang="it-IT" altLang="en-US" sz="2000" dirty="0">
                  <a:latin typeface="Lucida Grande" pitchFamily="48" charset="0"/>
                  <a:ea typeface="ＭＳ Ｐゴシック" panose="020B0600070205080204" pitchFamily="34" charset="-128"/>
                  <a:sym typeface="Symbol" panose="05050102010706020507" pitchFamily="18" charset="2"/>
                </a:endParaRPr>
              </a:p>
              <a:p>
                <a:pPr eaLnBrk="1" hangingPunct="1">
                  <a:spcAft>
                    <a:spcPts val="1800"/>
                  </a:spcAft>
                  <a:buFontTx/>
                  <a:buNone/>
                </a:pPr>
                <a:r>
                  <a:rPr lang="it-IT" altLang="en-US" sz="2000" dirty="0">
                    <a:latin typeface="Lucida Grande" pitchFamily="48" charset="0"/>
                    <a:ea typeface="ＭＳ Ｐゴシック" panose="020B0600070205080204" pitchFamily="34" charset="-128"/>
                    <a:sym typeface="Symbol" panose="05050102010706020507" pitchFamily="18" charset="2"/>
                  </a:rPr>
                  <a:t>Δ</a:t>
                </a:r>
                <a:r>
                  <a:rPr lang="it-IT" altLang="en-US" sz="2000" dirty="0">
                    <a:ea typeface="ＭＳ Ｐゴシック" panose="020B0600070205080204" pitchFamily="34" charset="-128"/>
                  </a:rPr>
                  <a:t> = </a:t>
                </a:r>
                <a:r>
                  <a:rPr lang="it-IT" altLang="en-US" sz="2000" i="1" dirty="0">
                    <a:ea typeface="ＭＳ Ｐゴシック" panose="020B0600070205080204" pitchFamily="34" charset="-128"/>
                  </a:rPr>
                  <a:t>E</a:t>
                </a:r>
                <a:r>
                  <a:rPr lang="it-IT" altLang="en-US" sz="2000" dirty="0">
                    <a:ea typeface="ＭＳ Ｐゴシック" panose="020B0600070205080204" pitchFamily="34" charset="-128"/>
                  </a:rPr>
                  <a:t>(</a:t>
                </a:r>
                <a:r>
                  <a:rPr lang="it-IT" altLang="en-US" sz="2000" i="1" dirty="0">
                    <a:ea typeface="ＭＳ Ｐゴシック" panose="020B0600070205080204" pitchFamily="34" charset="-128"/>
                  </a:rPr>
                  <a:t>Punteggio </a:t>
                </a:r>
                <a:r>
                  <a:rPr lang="it-IT" altLang="en-US" sz="2000" i="1" dirty="0" err="1">
                    <a:ea typeface="ＭＳ Ｐゴシック" panose="020B0600070205080204" pitchFamily="34" charset="-128"/>
                  </a:rPr>
                  <a:t>test</a:t>
                </a:r>
                <a:r>
                  <a:rPr lang="it-IT" altLang="en-US" sz="2000" dirty="0" err="1">
                    <a:ea typeface="ＭＳ Ｐゴシック" panose="020B0600070205080204" pitchFamily="34" charset="-128"/>
                  </a:rPr>
                  <a:t>|</a:t>
                </a:r>
                <a:r>
                  <a:rPr lang="it-IT" altLang="en-US" sz="2000" i="1" dirty="0" err="1">
                    <a:ea typeface="ＭＳ Ｐゴシック" panose="020B0600070205080204" pitchFamily="34" charset="-128"/>
                  </a:rPr>
                  <a:t>STR</a:t>
                </a:r>
                <a:r>
                  <a:rPr lang="it-IT" altLang="en-US" sz="2000" dirty="0">
                    <a:ea typeface="ＭＳ Ｐゴシック" panose="020B0600070205080204" pitchFamily="34" charset="-128"/>
                  </a:rPr>
                  <a:t> &lt; 20) – </a:t>
                </a:r>
                <a:r>
                  <a:rPr lang="it-IT" altLang="en-US" sz="2000" i="1" dirty="0">
                    <a:ea typeface="ＭＳ Ｐゴシック" panose="020B0600070205080204" pitchFamily="34" charset="-128"/>
                  </a:rPr>
                  <a:t>E</a:t>
                </a:r>
                <a:r>
                  <a:rPr lang="it-IT" altLang="en-US" sz="2000" dirty="0">
                    <a:ea typeface="ＭＳ Ｐゴシック" panose="020B0600070205080204" pitchFamily="34" charset="-128"/>
                  </a:rPr>
                  <a:t>(</a:t>
                </a:r>
                <a:r>
                  <a:rPr lang="it-IT" altLang="en-US" sz="2000" i="1" dirty="0">
                    <a:ea typeface="ＭＳ Ｐゴシック" panose="020B0600070205080204" pitchFamily="34" charset="-128"/>
                  </a:rPr>
                  <a:t>Punteggio </a:t>
                </a:r>
                <a:r>
                  <a:rPr lang="it-IT" altLang="en-US" sz="2000" i="1" dirty="0" err="1">
                    <a:ea typeface="ＭＳ Ｐゴシック" panose="020B0600070205080204" pitchFamily="34" charset="-128"/>
                  </a:rPr>
                  <a:t>test</a:t>
                </a:r>
                <a:r>
                  <a:rPr lang="it-IT" altLang="en-US" sz="2000" dirty="0" err="1">
                    <a:ea typeface="ＭＳ Ｐゴシック" panose="020B0600070205080204" pitchFamily="34" charset="-128"/>
                  </a:rPr>
                  <a:t>|</a:t>
                </a:r>
                <a:r>
                  <a:rPr lang="it-IT" altLang="en-US" sz="2000" i="1" dirty="0" err="1">
                    <a:ea typeface="ＭＳ Ｐゴシック" panose="020B0600070205080204" pitchFamily="34" charset="-128"/>
                  </a:rPr>
                  <a:t>STR</a:t>
                </a:r>
                <a:r>
                  <a:rPr lang="it-IT" altLang="en-US" sz="2000" dirty="0">
                    <a:ea typeface="ＭＳ Ｐゴシック" panose="020B0600070205080204" pitchFamily="34" charset="-128"/>
                  </a:rPr>
                  <a:t> ≥ 20)</a:t>
                </a:r>
              </a:p>
              <a:p>
                <a:pPr eaLnBrk="1" hangingPunct="1">
                  <a:spcBef>
                    <a:spcPts val="1800"/>
                  </a:spcBef>
                  <a:buFontTx/>
                  <a:buNone/>
                </a:pPr>
                <a:endParaRPr lang="en-IE" altLang="en-US" sz="400" b="0" i="1" dirty="0">
                  <a:latin typeface="Cambria Math" panose="02040503050406030204" pitchFamily="18" charset="0"/>
                  <a:ea typeface="ＭＳ Ｐゴシック" panose="020B0600070205080204" pitchFamily="34" charset="-128"/>
                </a:endParaRPr>
              </a:p>
              <a:p>
                <a:pPr eaLnBrk="1" hangingPunct="1">
                  <a:spcBef>
                    <a:spcPts val="180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altLang="en-US" sz="2000" b="0" i="1" dirty="0" smtClean="0"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=</m:t>
                      </m:r>
                      <m:sSub>
                        <m:sSubPr>
                          <m:ctrlPr>
                            <a:rPr lang="en-IE" altLang="en-US" sz="2000" b="0" i="1" dirty="0" smtClean="0"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IE" altLang="en-US" sz="2000" b="1" i="1" smtClean="0"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</m:ctrlPr>
                            </m:accPr>
                            <m:e>
                              <m:r>
                                <a:rPr lang="en-IE" altLang="en-US" sz="2000" b="0" i="1" smtClean="0"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𝑌</m:t>
                              </m:r>
                            </m:e>
                          </m:acc>
                        </m:e>
                        <m:sub>
                          <m:r>
                            <a:rPr lang="en-IE" altLang="en-US" sz="2000" b="0" i="1" dirty="0" smtClean="0"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𝑝𝑖𝑐𝑐𝑜𝑙𝑎</m:t>
                          </m:r>
                        </m:sub>
                      </m:sSub>
                      <m:r>
                        <a:rPr lang="en-IE" altLang="en-US" sz="2000" b="0" i="1" dirty="0" smtClean="0"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−</m:t>
                      </m:r>
                      <m:sSub>
                        <m:sSubPr>
                          <m:ctrlPr>
                            <a:rPr lang="en-IE" altLang="en-US" sz="2000" i="1" dirty="0"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IE" altLang="en-US" sz="2000" b="1" i="1"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</m:ctrlPr>
                            </m:accPr>
                            <m:e>
                              <m:r>
                                <a:rPr lang="en-IE" altLang="en-US" sz="2000" i="1"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𝑌</m:t>
                              </m:r>
                            </m:e>
                          </m:acc>
                        </m:e>
                        <m:sub>
                          <m:r>
                            <a:rPr lang="en-IE" altLang="en-US" sz="2000" b="0" i="1" smtClean="0"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𝑔𝑟𝑎𝑛𝑑𝑒</m:t>
                          </m:r>
                        </m:sub>
                      </m:sSub>
                      <m:r>
                        <a:rPr lang="en-IE" altLang="en-US" sz="2000" b="0" i="1" smtClean="0"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:</m:t>
                      </m:r>
                      <m:r>
                        <a:rPr lang="en-IE" altLang="en-US" sz="2000" b="0" i="1" dirty="0" smtClean="0"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=</m:t>
                      </m:r>
                      <m:d>
                        <m:dPr>
                          <m:ctrlPr>
                            <a:rPr lang="en-IE" altLang="en-US" sz="2000" b="0" i="1" dirty="0" smtClean="0"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IE" altLang="en-US" sz="2000" i="1" dirty="0"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</m:ctrlPr>
                            </m:fPr>
                            <m:num>
                              <m:r>
                                <a:rPr lang="en-IE" altLang="en-US" sz="2000" i="1" dirty="0"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IE" altLang="en-US" sz="2000" i="1" dirty="0">
                                      <a:latin typeface="Cambria Math" panose="02040503050406030204" pitchFamily="18" charset="0"/>
                                      <a:ea typeface="ＭＳ Ｐゴシック" panose="020B0600070205080204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IE" altLang="en-US" sz="2000" i="1" dirty="0">
                                      <a:latin typeface="Cambria Math" panose="02040503050406030204" pitchFamily="18" charset="0"/>
                                      <a:ea typeface="ＭＳ Ｐゴシック" panose="020B0600070205080204" pitchFamily="34" charset="-128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IE" altLang="en-US" sz="2000" i="1" dirty="0">
                                      <a:latin typeface="Cambria Math" panose="02040503050406030204" pitchFamily="18" charset="0"/>
                                      <a:ea typeface="ＭＳ Ｐゴシック" panose="020B0600070205080204" pitchFamily="34" charset="-128"/>
                                    </a:rPr>
                                    <m:t>𝑝𝑖𝑐𝑐𝑜𝑙𝑎</m:t>
                                  </m:r>
                                </m:sub>
                              </m:sSub>
                            </m:den>
                          </m:f>
                          <m:nary>
                            <m:naryPr>
                              <m:chr m:val="∑"/>
                              <m:limLoc m:val="subSup"/>
                              <m:ctrlPr>
                                <a:rPr lang="en-IE" altLang="en-US" sz="2000" i="1" dirty="0"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IE" altLang="en-US" sz="2000" i="1" dirty="0"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𝑖</m:t>
                              </m:r>
                              <m:r>
                                <a:rPr lang="en-IE" altLang="en-US" sz="2000" i="1" dirty="0"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IE" altLang="en-US" sz="2000" i="1" dirty="0">
                                      <a:latin typeface="Cambria Math" panose="02040503050406030204" pitchFamily="18" charset="0"/>
                                      <a:ea typeface="ＭＳ Ｐゴシック" panose="020B0600070205080204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IE" altLang="en-US" sz="2000" i="1" dirty="0">
                                      <a:latin typeface="Cambria Math" panose="02040503050406030204" pitchFamily="18" charset="0"/>
                                      <a:ea typeface="ＭＳ Ｐゴシック" panose="020B0600070205080204" pitchFamily="34" charset="-128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IE" altLang="en-US" sz="2000" i="1" dirty="0">
                                      <a:latin typeface="Cambria Math" panose="02040503050406030204" pitchFamily="18" charset="0"/>
                                      <a:ea typeface="ＭＳ Ｐゴシック" panose="020B0600070205080204" pitchFamily="34" charset="-128"/>
                                    </a:rPr>
                                    <m:t>𝑝𝑖𝑐𝑐𝑜𝑙𝑎</m:t>
                                  </m:r>
                                </m:sub>
                              </m:sSub>
                            </m:sup>
                            <m:e>
                              <m:sSub>
                                <m:sSubPr>
                                  <m:ctrlPr>
                                    <a:rPr lang="en-IE" altLang="en-US" sz="2000" i="1" dirty="0">
                                      <a:latin typeface="Cambria Math" panose="02040503050406030204" pitchFamily="18" charset="0"/>
                                      <a:ea typeface="ＭＳ Ｐゴシック" panose="020B0600070205080204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IE" altLang="en-US" sz="2000" i="1" dirty="0">
                                      <a:latin typeface="Cambria Math" panose="02040503050406030204" pitchFamily="18" charset="0"/>
                                      <a:ea typeface="ＭＳ Ｐゴシック" panose="020B0600070205080204" pitchFamily="34" charset="-128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IE" altLang="en-US" sz="2000" i="1" dirty="0">
                                      <a:latin typeface="Cambria Math" panose="02040503050406030204" pitchFamily="18" charset="0"/>
                                      <a:ea typeface="ＭＳ Ｐゴシック" panose="020B0600070205080204" pitchFamily="34" charset="-128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  <m:r>
                        <a:rPr lang="en-IE" altLang="en-US" sz="2000" b="0" i="1" dirty="0" smtClean="0"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−</m:t>
                      </m:r>
                      <m:d>
                        <m:dPr>
                          <m:ctrlPr>
                            <a:rPr lang="en-IE" altLang="en-US" sz="2000" b="0" i="1" dirty="0" smtClean="0"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IE" altLang="en-US" sz="2000" i="1" dirty="0"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</m:ctrlPr>
                            </m:fPr>
                            <m:num>
                              <m:r>
                                <a:rPr lang="en-IE" altLang="en-US" sz="2000" i="1" dirty="0"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IE" altLang="en-US" sz="2000" i="1" dirty="0">
                                      <a:latin typeface="Cambria Math" panose="02040503050406030204" pitchFamily="18" charset="0"/>
                                      <a:ea typeface="ＭＳ Ｐゴシック" panose="020B0600070205080204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IE" altLang="en-US" sz="2000" i="1" dirty="0">
                                      <a:latin typeface="Cambria Math" panose="02040503050406030204" pitchFamily="18" charset="0"/>
                                      <a:ea typeface="ＭＳ Ｐゴシック" panose="020B0600070205080204" pitchFamily="34" charset="-128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IE" altLang="en-US" sz="2000" i="1" dirty="0">
                                      <a:latin typeface="Cambria Math" panose="02040503050406030204" pitchFamily="18" charset="0"/>
                                      <a:ea typeface="ＭＳ Ｐゴシック" panose="020B0600070205080204" pitchFamily="34" charset="-128"/>
                                    </a:rPr>
                                    <m:t>𝑔𝑟𝑎𝑛𝑑𝑒</m:t>
                                  </m:r>
                                </m:sub>
                              </m:sSub>
                            </m:den>
                          </m:f>
                          <m:nary>
                            <m:naryPr>
                              <m:chr m:val="∑"/>
                              <m:limLoc m:val="subSup"/>
                              <m:ctrlPr>
                                <a:rPr lang="en-IE" altLang="en-US" sz="2000" i="1" dirty="0"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IE" altLang="en-US" sz="2000" i="1" dirty="0"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𝑖</m:t>
                              </m:r>
                              <m:r>
                                <a:rPr lang="en-IE" altLang="en-US" sz="2000" i="1" dirty="0"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IE" altLang="en-US" sz="2000" i="1" dirty="0">
                                      <a:latin typeface="Cambria Math" panose="02040503050406030204" pitchFamily="18" charset="0"/>
                                      <a:ea typeface="ＭＳ Ｐゴシック" panose="020B0600070205080204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IE" altLang="en-US" sz="2000" i="1" dirty="0">
                                      <a:latin typeface="Cambria Math" panose="02040503050406030204" pitchFamily="18" charset="0"/>
                                      <a:ea typeface="ＭＳ Ｐゴシック" panose="020B0600070205080204" pitchFamily="34" charset="-128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IE" altLang="en-US" sz="2000" i="1" dirty="0">
                                      <a:latin typeface="Cambria Math" panose="02040503050406030204" pitchFamily="18" charset="0"/>
                                      <a:ea typeface="ＭＳ Ｐゴシック" panose="020B0600070205080204" pitchFamily="34" charset="-128"/>
                                    </a:rPr>
                                    <m:t>𝑔𝑟𝑎𝑛𝑑𝑒</m:t>
                                  </m:r>
                                </m:sub>
                              </m:sSub>
                            </m:sup>
                            <m:e>
                              <m:sSub>
                                <m:sSubPr>
                                  <m:ctrlPr>
                                    <a:rPr lang="en-IE" altLang="en-US" sz="2000" i="1" dirty="0">
                                      <a:latin typeface="Cambria Math" panose="02040503050406030204" pitchFamily="18" charset="0"/>
                                      <a:ea typeface="ＭＳ Ｐゴシック" panose="020B0600070205080204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IE" altLang="en-US" sz="2000" i="1" dirty="0">
                                      <a:latin typeface="Cambria Math" panose="02040503050406030204" pitchFamily="18" charset="0"/>
                                      <a:ea typeface="ＭＳ Ｐゴシック" panose="020B0600070205080204" pitchFamily="34" charset="-128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IE" altLang="en-US" sz="2000" i="1" dirty="0">
                                      <a:latin typeface="Cambria Math" panose="02040503050406030204" pitchFamily="18" charset="0"/>
                                      <a:ea typeface="ＭＳ Ｐゴシック" panose="020B0600070205080204" pitchFamily="34" charset="-128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</m:oMath>
                  </m:oMathPara>
                </a14:m>
                <a:endParaRPr lang="en-US" altLang="en-US" sz="2400" dirty="0">
                  <a:ea typeface="ＭＳ Ｐゴシック" panose="020B0600070205080204" pitchFamily="34" charset="-128"/>
                </a:endParaRPr>
              </a:p>
              <a:p>
                <a:pPr lvl="3" eaLnBrk="1" hangingPunct="1">
                  <a:lnSpc>
                    <a:spcPct val="25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altLang="en-US" sz="2400" dirty="0">
                    <a:ea typeface="ＭＳ Ｐゴシック" panose="020B0600070205080204" pitchFamily="34" charset="-128"/>
                  </a:rPr>
                  <a:t>           =        657,4      –         650,0 </a:t>
                </a:r>
              </a:p>
              <a:p>
                <a:pPr lvl="3" eaLnBrk="1" hangingPunct="1">
                  <a:lnSpc>
                    <a:spcPct val="90000"/>
                  </a:lnSpc>
                  <a:buFontTx/>
                  <a:buNone/>
                </a:pPr>
                <a:endParaRPr lang="en-US" altLang="en-US" sz="2400" dirty="0">
                  <a:ea typeface="ＭＳ Ｐゴシック" panose="020B0600070205080204" pitchFamily="34" charset="-128"/>
                </a:endParaRPr>
              </a:p>
              <a:p>
                <a:pPr lvl="3" eaLnBrk="1" hangingPunct="1">
                  <a:lnSpc>
                    <a:spcPct val="90000"/>
                  </a:lnSpc>
                  <a:buFontTx/>
                  <a:buNone/>
                </a:pPr>
                <a:r>
                  <a:rPr lang="en-US" altLang="en-US" sz="2400" dirty="0">
                    <a:ea typeface="ＭＳ Ｐゴシック" panose="020B0600070205080204" pitchFamily="34" charset="-128"/>
                  </a:rPr>
                  <a:t>           = 7,4</a:t>
                </a:r>
              </a:p>
              <a:p>
                <a:pPr eaLnBrk="1" hangingPunct="1">
                  <a:buFontTx/>
                  <a:buNone/>
                </a:pPr>
                <a:endParaRPr lang="it-IT" altLang="en-US" sz="2400" dirty="0">
                  <a:ea typeface="ＭＳ Ｐゴシック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337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1600200"/>
                <a:ext cx="8294688" cy="4572000"/>
              </a:xfrm>
              <a:blipFill>
                <a:blip r:embed="rId2"/>
                <a:stretch>
                  <a:fillRect l="-735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796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AABE13D6-752D-4FBC-9630-10C6F16A3DCB}" type="slidenum">
              <a:rPr lang="en-US" altLang="en-US" smtClean="0"/>
              <a:pPr/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21483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en-US" i="1" dirty="0">
                <a:ea typeface="ＭＳ Ｐゴシック" panose="020B0600070205080204" pitchFamily="34" charset="-128"/>
              </a:rPr>
              <a:t>Media condizionata e regressione</a:t>
            </a:r>
            <a:endParaRPr lang="it-IT" altLang="en-US" b="0" dirty="0">
              <a:ea typeface="ＭＳ Ｐゴシック" panose="020B0600070205080204" pitchFamily="34" charset="-128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294688" cy="4572000"/>
          </a:xfrm>
        </p:spPr>
        <p:txBody>
          <a:bodyPr/>
          <a:lstStyle/>
          <a:p>
            <a:pPr eaLnBrk="1" hangingPunct="1">
              <a:spcBef>
                <a:spcPct val="40000"/>
              </a:spcBef>
            </a:pPr>
            <a:r>
              <a:rPr lang="it-IT" altLang="en-US" sz="2400" dirty="0">
                <a:ea typeface="ＭＳ Ｐゴシック" panose="020B0600070205080204" pitchFamily="34" charset="-128"/>
              </a:rPr>
              <a:t>Un modo per calcolare una media condizionata, ad esempio E(Y|X), è quello di calcolare una regressione di Y su X</a:t>
            </a:r>
          </a:p>
          <a:p>
            <a:pPr eaLnBrk="1" hangingPunct="1">
              <a:spcBef>
                <a:spcPct val="40000"/>
              </a:spcBef>
            </a:pPr>
            <a:endParaRPr lang="it-IT" altLang="en-US" sz="2400" dirty="0"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40000"/>
              </a:spcBef>
            </a:pPr>
            <a:r>
              <a:rPr lang="it-IT" altLang="en-US" sz="2400" dirty="0">
                <a:ea typeface="ＭＳ Ｐゴシック" panose="020B0600070205080204" pitchFamily="34" charset="-128"/>
              </a:rPr>
              <a:t>Ci occuperemo soprattutto di regressioni lineari con uno o più regressori (le X)</a:t>
            </a:r>
            <a:endParaRPr lang="it-IT" altLang="en-US" sz="2000" dirty="0">
              <a:ea typeface="ＭＳ Ｐゴシック" panose="020B0600070205080204" pitchFamily="34" charset="-128"/>
            </a:endParaRPr>
          </a:p>
        </p:txBody>
      </p:sp>
      <p:sp>
        <p:nvSpPr>
          <p:cNvPr id="33796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AABE13D6-752D-4FBC-9630-10C6F16A3DCB}" type="slidenum">
              <a:rPr lang="en-US" altLang="en-US" smtClean="0"/>
              <a:pPr/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1503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I dati dei punteggi nei test della California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it-IT" altLang="en-US" sz="2400" dirty="0">
                <a:ea typeface="ＭＳ Ｐゴシック" panose="020B0600070205080204" pitchFamily="34" charset="-128"/>
              </a:rPr>
              <a:t>Tutti i distretti scolastici K-8 della California </a:t>
            </a:r>
            <a:br>
              <a:rPr lang="it-IT" altLang="en-US" sz="2400" dirty="0">
                <a:ea typeface="ＭＳ Ｐゴシック" panose="020B0600070205080204" pitchFamily="34" charset="-128"/>
              </a:rPr>
            </a:br>
            <a:r>
              <a:rPr lang="it-IT" altLang="en-US" sz="2400" dirty="0">
                <a:ea typeface="ＭＳ Ｐゴシック" panose="020B0600070205080204" pitchFamily="34" charset="-128"/>
              </a:rPr>
              <a:t>(</a:t>
            </a:r>
            <a:r>
              <a:rPr lang="it-IT" altLang="en-US" sz="2400" i="1" dirty="0">
                <a:ea typeface="ＭＳ Ｐゴシック" panose="020B0600070205080204" pitchFamily="34" charset="-128"/>
              </a:rPr>
              <a:t>n</a:t>
            </a:r>
            <a:r>
              <a:rPr lang="it-IT" altLang="en-US" sz="2400" dirty="0">
                <a:ea typeface="ＭＳ Ｐゴシック" panose="020B0600070205080204" pitchFamily="34" charset="-128"/>
              </a:rPr>
              <a:t> = 420)</a:t>
            </a:r>
          </a:p>
          <a:p>
            <a:pPr marL="0" indent="0" eaLnBrk="1" hangingPunct="1"/>
            <a:endParaRPr lang="it-IT" altLang="en-US" sz="2400" dirty="0">
              <a:ea typeface="ＭＳ Ｐゴシック" panose="020B0600070205080204" pitchFamily="34" charset="-128"/>
            </a:endParaRPr>
          </a:p>
          <a:p>
            <a:pPr marL="0" indent="0" eaLnBrk="1" hangingPunct="1">
              <a:buFontTx/>
              <a:buNone/>
            </a:pPr>
            <a:r>
              <a:rPr lang="it-IT" altLang="en-US" sz="2400" dirty="0">
                <a:ea typeface="ＭＳ Ｐゴシック" panose="020B0600070205080204" pitchFamily="34" charset="-128"/>
              </a:rPr>
              <a:t>Variabili:</a:t>
            </a:r>
          </a:p>
          <a:p>
            <a:pPr marL="0" indent="0" eaLnBrk="1" hangingPunct="1">
              <a:buFontTx/>
              <a:buNone/>
            </a:pPr>
            <a:endParaRPr lang="it-IT" altLang="en-US" dirty="0">
              <a:ea typeface="ＭＳ Ｐゴシック" panose="020B0600070205080204" pitchFamily="34" charset="-128"/>
            </a:endParaRPr>
          </a:p>
          <a:p>
            <a:pPr marL="360363" lvl="2" eaLnBrk="1" hangingPunct="1"/>
            <a:r>
              <a:rPr lang="it-IT" altLang="en-US" dirty="0">
                <a:ea typeface="ＭＳ Ｐゴシック" panose="020B0600070205080204" pitchFamily="34" charset="-128"/>
              </a:rPr>
              <a:t>TESTSCR (Punteggi nei test del quinto anno)</a:t>
            </a:r>
            <a:r>
              <a:rPr lang="it-IT" altLang="en-US" i="1" dirty="0">
                <a:ea typeface="ＭＳ Ｐゴシック" panose="020B0600070205080204" pitchFamily="34" charset="-128"/>
              </a:rPr>
              <a:t> </a:t>
            </a:r>
            <a:r>
              <a:rPr lang="it-IT" altLang="en-US" dirty="0">
                <a:ea typeface="ＭＳ Ｐゴシック" panose="020B0600070205080204" pitchFamily="34" charset="-128"/>
              </a:rPr>
              <a:t>:</a:t>
            </a:r>
            <a:r>
              <a:rPr lang="it-IT" altLang="en-US" i="1" dirty="0">
                <a:ea typeface="ＭＳ Ｐゴシック" panose="020B0600070205080204" pitchFamily="34" charset="-128"/>
              </a:rPr>
              <a:t>= c</a:t>
            </a:r>
            <a:r>
              <a:rPr lang="it-IT" altLang="en-US" dirty="0">
                <a:ea typeface="ＭＳ Ｐゴシック" panose="020B0600070205080204" pitchFamily="34" charset="-128"/>
              </a:rPr>
              <a:t>ombinazione del risultato di prove di matematica e lettura, media del distretto</a:t>
            </a:r>
          </a:p>
          <a:p>
            <a:pPr marL="360363" lvl="2" eaLnBrk="1" hangingPunct="1"/>
            <a:endParaRPr lang="it-IT" altLang="en-US" dirty="0">
              <a:ea typeface="ＭＳ Ｐゴシック" panose="020B0600070205080204" pitchFamily="34" charset="-128"/>
            </a:endParaRPr>
          </a:p>
          <a:p>
            <a:pPr marL="360363" lvl="2" eaLnBrk="1" hangingPunct="1"/>
            <a:r>
              <a:rPr lang="it-IT" altLang="en-US" dirty="0">
                <a:ea typeface="ＭＳ Ｐゴシック" panose="020B0600070205080204" pitchFamily="34" charset="-128"/>
              </a:rPr>
              <a:t>STR (Rapporto studenti/insegnanti) := numero di studenti nel distretto diviso per numero di insegnanti a tempo pieno equivalente</a:t>
            </a:r>
          </a:p>
          <a:p>
            <a:pPr marL="0" indent="0" eaLnBrk="1" hangingPunct="1"/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1268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A4024BE0-EF19-4D19-A102-0F5615D44271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2565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ea typeface="ＭＳ Ｐゴシック" pitchFamily="34" charset="-128"/>
              </a:rPr>
              <a:t>Regressione lineare </a:t>
            </a:r>
            <a:br>
              <a:rPr lang="it-IT" dirty="0">
                <a:ea typeface="ＭＳ Ｐゴシック" pitchFamily="34" charset="-128"/>
              </a:rPr>
            </a:br>
            <a:r>
              <a:rPr lang="it-IT" dirty="0">
                <a:ea typeface="ＭＳ Ｐゴシック" pitchFamily="34" charset="-128"/>
              </a:rPr>
              <a:t>con Un REGRESSORE</a:t>
            </a:r>
            <a:endParaRPr lang="it-IT" sz="3600" dirty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Capitolo 4.1-4.3 </a:t>
            </a:r>
          </a:p>
          <a:p>
            <a:endParaRPr lang="it-IT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36AF79-3C18-4534-8BEA-74949D4DE89F}" type="slidenum">
              <a:rPr lang="en-US" altLang="en-US" smtClean="0"/>
              <a:pPr>
                <a:defRPr/>
              </a:pPr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62120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Sommario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Verdana" pitchFamily="34" charset="0"/>
              <a:buAutoNum type="arabicPeriod"/>
            </a:pPr>
            <a:r>
              <a:rPr lang="en-US" sz="2400" dirty="0">
                <a:ea typeface="ＭＳ Ｐゴシック" pitchFamily="34" charset="-128"/>
              </a:rPr>
              <a:t>Il </a:t>
            </a:r>
            <a:r>
              <a:rPr lang="en-US" sz="2400" dirty="0" err="1">
                <a:ea typeface="ＭＳ Ｐゴシック" pitchFamily="34" charset="-128"/>
              </a:rPr>
              <a:t>modello</a:t>
            </a:r>
            <a:r>
              <a:rPr lang="en-US" sz="2400" dirty="0">
                <a:ea typeface="ＭＳ Ｐゴシック" pitchFamily="34" charset="-128"/>
              </a:rPr>
              <a:t> di </a:t>
            </a:r>
            <a:r>
              <a:rPr lang="en-US" sz="2400" dirty="0" err="1">
                <a:ea typeface="ＭＳ Ｐゴシック" pitchFamily="34" charset="-128"/>
              </a:rPr>
              <a:t>regressione</a:t>
            </a:r>
            <a:r>
              <a:rPr lang="en-US" sz="2400" dirty="0">
                <a:ea typeface="ＭＳ Ｐゴシック" pitchFamily="34" charset="-128"/>
              </a:rPr>
              <a:t> </a:t>
            </a:r>
            <a:r>
              <a:rPr lang="en-US" sz="2400" dirty="0" err="1">
                <a:ea typeface="ＭＳ Ｐゴシック" pitchFamily="34" charset="-128"/>
              </a:rPr>
              <a:t>lineare</a:t>
            </a:r>
            <a:endParaRPr lang="en-US" sz="2400" dirty="0">
              <a:ea typeface="ＭＳ Ｐゴシック" pitchFamily="34" charset="-128"/>
            </a:endParaRPr>
          </a:p>
          <a:p>
            <a:pPr marL="514350" indent="-514350">
              <a:buFont typeface="Verdana" pitchFamily="34" charset="0"/>
              <a:buAutoNum type="arabicPeriod"/>
            </a:pPr>
            <a:endParaRPr lang="en-US" sz="2400" dirty="0">
              <a:ea typeface="ＭＳ Ｐゴシック" pitchFamily="34" charset="-128"/>
            </a:endParaRPr>
          </a:p>
          <a:p>
            <a:pPr marL="514350" indent="-514350">
              <a:buFont typeface="Verdana" pitchFamily="34" charset="0"/>
              <a:buAutoNum type="arabicPeriod"/>
            </a:pPr>
            <a:r>
              <a:rPr lang="en-US" sz="2400" dirty="0" err="1">
                <a:ea typeface="ＭＳ Ｐゴシック" pitchFamily="34" charset="-128"/>
              </a:rPr>
              <a:t>Misure</a:t>
            </a:r>
            <a:r>
              <a:rPr lang="en-US" sz="2400" dirty="0">
                <a:ea typeface="ＭＳ Ｐゴシック" pitchFamily="34" charset="-128"/>
              </a:rPr>
              <a:t> di </a:t>
            </a:r>
            <a:r>
              <a:rPr lang="en-US" sz="2400" dirty="0" err="1">
                <a:ea typeface="ＭＳ Ｐゴシック" pitchFamily="34" charset="-128"/>
              </a:rPr>
              <a:t>adattamento</a:t>
            </a:r>
            <a:r>
              <a:rPr lang="en-US" sz="2400" dirty="0">
                <a:ea typeface="ＭＳ Ｐゴシック" pitchFamily="34" charset="-128"/>
              </a:rPr>
              <a:t> (</a:t>
            </a:r>
            <a:r>
              <a:rPr lang="en-US" sz="2400" dirty="0" err="1">
                <a:ea typeface="ＭＳ Ｐゴシック" pitchFamily="34" charset="-128"/>
              </a:rPr>
              <a:t>bontà</a:t>
            </a:r>
            <a:r>
              <a:rPr lang="en-US" sz="2400" dirty="0">
                <a:ea typeface="ＭＳ Ｐゴシック" pitchFamily="34" charset="-128"/>
              </a:rPr>
              <a:t>) </a:t>
            </a:r>
            <a:r>
              <a:rPr lang="en-US" sz="2400" dirty="0" err="1">
                <a:ea typeface="ＭＳ Ｐゴシック" pitchFamily="34" charset="-128"/>
              </a:rPr>
              <a:t>della</a:t>
            </a:r>
            <a:r>
              <a:rPr lang="en-US" sz="2400" dirty="0">
                <a:ea typeface="ＭＳ Ｐゴシック" pitchFamily="34" charset="-128"/>
              </a:rPr>
              <a:t> </a:t>
            </a:r>
            <a:r>
              <a:rPr lang="en-US" sz="2400" dirty="0" err="1">
                <a:ea typeface="ＭＳ Ｐゴシック" pitchFamily="34" charset="-128"/>
              </a:rPr>
              <a:t>regressione</a:t>
            </a:r>
            <a:endParaRPr lang="en-US" sz="2400" dirty="0">
              <a:ea typeface="ＭＳ Ｐゴシック" pitchFamily="34" charset="-128"/>
            </a:endParaRPr>
          </a:p>
          <a:p>
            <a:pPr marL="514350" indent="-514350">
              <a:buFont typeface="Verdana" pitchFamily="34" charset="0"/>
              <a:buAutoNum type="arabicPeriod"/>
            </a:pPr>
            <a:endParaRPr lang="en-US" sz="2400" dirty="0">
              <a:ea typeface="ＭＳ Ｐゴシック" pitchFamily="34" charset="-12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C992F6-5526-4454-982F-556CFD51E845}" type="slidenum">
              <a:rPr lang="en-US" altLang="en-US" smtClean="0"/>
              <a:pPr>
                <a:defRPr/>
              </a:pPr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34992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La </a:t>
            </a:r>
            <a:r>
              <a:rPr lang="en-US" dirty="0" err="1">
                <a:ea typeface="ＭＳ Ｐゴシック" pitchFamily="34" charset="-128"/>
              </a:rPr>
              <a:t>regressione</a:t>
            </a:r>
            <a:r>
              <a:rPr lang="en-US" dirty="0">
                <a:ea typeface="ＭＳ Ｐゴシック" pitchFamily="34" charset="-128"/>
              </a:rPr>
              <a:t> </a:t>
            </a:r>
            <a:r>
              <a:rPr lang="en-US" dirty="0" err="1">
                <a:ea typeface="ＭＳ Ｐゴシック" pitchFamily="34" charset="-128"/>
              </a:rPr>
              <a:t>lineare</a:t>
            </a:r>
            <a:r>
              <a:rPr lang="en-US" dirty="0">
                <a:ea typeface="ＭＳ Ｐゴシック" pitchFamily="34" charset="-128"/>
              </a:rPr>
              <a:t> </a:t>
            </a:r>
            <a:r>
              <a:rPr lang="en-US" dirty="0" err="1">
                <a:ea typeface="ＭＳ Ｐゴシック" pitchFamily="34" charset="-128"/>
              </a:rPr>
              <a:t>consente</a:t>
            </a:r>
            <a:r>
              <a:rPr lang="en-US" dirty="0">
                <a:ea typeface="ＭＳ Ｐゴシック" pitchFamily="34" charset="-128"/>
              </a:rPr>
              <a:t> </a:t>
            </a:r>
            <a:br>
              <a:rPr lang="en-US" dirty="0">
                <a:ea typeface="ＭＳ Ｐゴシック" pitchFamily="34" charset="-128"/>
              </a:rPr>
            </a:br>
            <a:r>
              <a:rPr lang="en-US" dirty="0">
                <a:ea typeface="ＭＳ Ｐゴシック" pitchFamily="34" charset="-128"/>
              </a:rPr>
              <a:t>di </a:t>
            </a:r>
            <a:r>
              <a:rPr lang="en-US" dirty="0" err="1">
                <a:ea typeface="ＭＳ Ｐゴシック" pitchFamily="34" charset="-128"/>
              </a:rPr>
              <a:t>calcolare</a:t>
            </a:r>
            <a:r>
              <a:rPr lang="en-US" dirty="0">
                <a:ea typeface="ＭＳ Ｐゴシック" pitchFamily="34" charset="-128"/>
              </a:rPr>
              <a:t> la </a:t>
            </a:r>
            <a:r>
              <a:rPr lang="en-US" dirty="0" err="1">
                <a:ea typeface="ＭＳ Ｐゴシック" pitchFamily="34" charset="-128"/>
              </a:rPr>
              <a:t>pendenza</a:t>
            </a:r>
            <a:r>
              <a:rPr lang="en-US" dirty="0">
                <a:ea typeface="ＭＳ Ｐゴシック" pitchFamily="34" charset="-128"/>
              </a:rPr>
              <a:t> </a:t>
            </a:r>
            <a:r>
              <a:rPr lang="en-US" dirty="0" err="1">
                <a:ea typeface="ＭＳ Ｐゴシック" pitchFamily="34" charset="-128"/>
              </a:rPr>
              <a:t>della</a:t>
            </a:r>
            <a:r>
              <a:rPr lang="en-US" dirty="0">
                <a:ea typeface="ＭＳ Ｐゴシック" pitchFamily="34" charset="-128"/>
              </a:rPr>
              <a:t> </a:t>
            </a:r>
            <a:r>
              <a:rPr lang="en-US" dirty="0" err="1">
                <a:ea typeface="ＭＳ Ｐゴシック" pitchFamily="34" charset="-128"/>
              </a:rPr>
              <a:t>retta</a:t>
            </a:r>
            <a:r>
              <a:rPr lang="en-US" dirty="0">
                <a:ea typeface="ＭＳ Ｐゴシック" pitchFamily="34" charset="-128"/>
              </a:rPr>
              <a:t> </a:t>
            </a:r>
            <a:br>
              <a:rPr lang="en-US" dirty="0">
                <a:ea typeface="ＭＳ Ｐゴシック" pitchFamily="34" charset="-128"/>
              </a:rPr>
            </a:br>
            <a:r>
              <a:rPr lang="en-US" dirty="0">
                <a:ea typeface="ＭＳ Ｐゴシック" pitchFamily="34" charset="-128"/>
              </a:rPr>
              <a:t>di </a:t>
            </a:r>
            <a:r>
              <a:rPr lang="en-US" dirty="0" err="1">
                <a:ea typeface="ＭＳ Ｐゴシック" pitchFamily="34" charset="-128"/>
              </a:rPr>
              <a:t>regressione</a:t>
            </a:r>
            <a:r>
              <a:rPr lang="en-US" dirty="0">
                <a:ea typeface="ＭＳ Ｐゴシック" pitchFamily="34" charset="-128"/>
              </a:rPr>
              <a:t>. 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8294688" cy="4572000"/>
          </a:xfrm>
        </p:spPr>
        <p:txBody>
          <a:bodyPr/>
          <a:lstStyle/>
          <a:p>
            <a:r>
              <a:rPr lang="en-US" sz="2400" dirty="0">
                <a:ea typeface="ＭＳ Ｐゴシック" pitchFamily="34" charset="-128"/>
              </a:rPr>
              <a:t>La </a:t>
            </a:r>
            <a:r>
              <a:rPr lang="en-US" sz="2400" dirty="0" err="1">
                <a:ea typeface="ＭＳ Ｐゴシック" pitchFamily="34" charset="-128"/>
              </a:rPr>
              <a:t>pendenza</a:t>
            </a:r>
            <a:r>
              <a:rPr lang="en-US" sz="2400" dirty="0">
                <a:ea typeface="ＭＳ Ｐゴシック" pitchFamily="34" charset="-128"/>
              </a:rPr>
              <a:t> </a:t>
            </a:r>
            <a:r>
              <a:rPr lang="en-US" sz="2400" dirty="0" err="1">
                <a:ea typeface="ＭＳ Ｐゴシック" pitchFamily="34" charset="-128"/>
              </a:rPr>
              <a:t>della</a:t>
            </a:r>
            <a:r>
              <a:rPr lang="en-US" sz="2400" dirty="0">
                <a:ea typeface="ＭＳ Ｐゴシック" pitchFamily="34" charset="-128"/>
              </a:rPr>
              <a:t> </a:t>
            </a:r>
            <a:r>
              <a:rPr lang="en-US" sz="2400" dirty="0" err="1">
                <a:ea typeface="ＭＳ Ｐゴシック" pitchFamily="34" charset="-128"/>
              </a:rPr>
              <a:t>retta</a:t>
            </a:r>
            <a:r>
              <a:rPr lang="en-US" sz="2400" dirty="0">
                <a:ea typeface="ＭＳ Ｐゴシック" pitchFamily="34" charset="-128"/>
              </a:rPr>
              <a:t> di </a:t>
            </a:r>
            <a:r>
              <a:rPr lang="en-US" sz="2400" dirty="0" err="1">
                <a:ea typeface="ＭＳ Ｐゴシック" pitchFamily="34" charset="-128"/>
              </a:rPr>
              <a:t>regressione</a:t>
            </a:r>
            <a:r>
              <a:rPr lang="en-US" sz="2400" dirty="0">
                <a:ea typeface="ＭＳ Ｐゴシック" pitchFamily="34" charset="-128"/>
              </a:rPr>
              <a:t> è </a:t>
            </a:r>
            <a:r>
              <a:rPr lang="en-US" sz="2400" dirty="0" err="1">
                <a:ea typeface="ＭＳ Ｐゴシック" pitchFamily="34" charset="-128"/>
              </a:rPr>
              <a:t>l’effetto</a:t>
            </a:r>
            <a:r>
              <a:rPr lang="en-US" sz="2400" dirty="0">
                <a:ea typeface="ＭＳ Ｐゴシック" pitchFamily="34" charset="-128"/>
              </a:rPr>
              <a:t> </a:t>
            </a:r>
            <a:r>
              <a:rPr lang="en-US" sz="2400" dirty="0" err="1">
                <a:ea typeface="ＭＳ Ｐゴシック" pitchFamily="34" charset="-128"/>
              </a:rPr>
              <a:t>atteso</a:t>
            </a:r>
            <a:r>
              <a:rPr lang="en-US" sz="2400" dirty="0">
                <a:ea typeface="ＭＳ Ｐゴシック" pitchFamily="34" charset="-128"/>
              </a:rPr>
              <a:t> </a:t>
            </a:r>
            <a:r>
              <a:rPr lang="en-US" sz="2400" dirty="0" err="1">
                <a:ea typeface="ＭＳ Ｐゴシック" pitchFamily="34" charset="-128"/>
              </a:rPr>
              <a:t>su</a:t>
            </a:r>
            <a:r>
              <a:rPr lang="en-US" sz="2400" dirty="0">
                <a:ea typeface="ＭＳ Ｐゴシック" pitchFamily="34" charset="-128"/>
              </a:rPr>
              <a:t> </a:t>
            </a:r>
            <a:r>
              <a:rPr lang="en-US" sz="2400" i="1" dirty="0">
                <a:ea typeface="ＭＳ Ｐゴシック" pitchFamily="34" charset="-128"/>
              </a:rPr>
              <a:t>Y</a:t>
            </a:r>
            <a:r>
              <a:rPr lang="en-US" sz="2400" dirty="0">
                <a:ea typeface="ＭＳ Ｐゴシック" pitchFamily="34" charset="-128"/>
              </a:rPr>
              <a:t> di </a:t>
            </a:r>
            <a:r>
              <a:rPr lang="en-US" sz="2400" dirty="0" err="1">
                <a:ea typeface="ＭＳ Ｐゴシック" pitchFamily="34" charset="-128"/>
              </a:rPr>
              <a:t>una</a:t>
            </a:r>
            <a:r>
              <a:rPr lang="en-US" sz="2400" dirty="0">
                <a:ea typeface="ＭＳ Ｐゴシック" pitchFamily="34" charset="-128"/>
              </a:rPr>
              <a:t> </a:t>
            </a:r>
            <a:r>
              <a:rPr lang="en-US" sz="2400" dirty="0" err="1">
                <a:ea typeface="ＭＳ Ｐゴシック" pitchFamily="34" charset="-128"/>
              </a:rPr>
              <a:t>variazione</a:t>
            </a:r>
            <a:r>
              <a:rPr lang="en-US" sz="2400" dirty="0">
                <a:ea typeface="ＭＳ Ｐゴシック" pitchFamily="34" charset="-128"/>
              </a:rPr>
              <a:t> </a:t>
            </a:r>
            <a:r>
              <a:rPr lang="en-US" sz="2400" dirty="0" err="1">
                <a:ea typeface="ＭＳ Ｐゴシック" pitchFamily="34" charset="-128"/>
              </a:rPr>
              <a:t>unitaria</a:t>
            </a:r>
            <a:r>
              <a:rPr lang="en-US" sz="2400" dirty="0">
                <a:ea typeface="ＭＳ Ｐゴシック" pitchFamily="34" charset="-128"/>
              </a:rPr>
              <a:t> in </a:t>
            </a:r>
            <a:r>
              <a:rPr lang="en-US" sz="2400" i="1" dirty="0">
                <a:ea typeface="ＭＳ Ｐゴシック" pitchFamily="34" charset="-128"/>
              </a:rPr>
              <a:t>X</a:t>
            </a:r>
            <a:r>
              <a:rPr lang="en-US" sz="2400" dirty="0">
                <a:ea typeface="ＭＳ Ｐゴシック" pitchFamily="34" charset="-128"/>
              </a:rPr>
              <a:t>.</a:t>
            </a:r>
          </a:p>
          <a:p>
            <a:pPr>
              <a:buFontTx/>
              <a:buNone/>
            </a:pPr>
            <a:endParaRPr lang="en-US" sz="2400" dirty="0">
              <a:ea typeface="ＭＳ Ｐゴシック" pitchFamily="34" charset="-128"/>
            </a:endParaRPr>
          </a:p>
          <a:p>
            <a:r>
              <a:rPr lang="en-US" sz="2400" dirty="0">
                <a:ea typeface="ＭＳ Ｐゴシック" pitchFamily="34" charset="-128"/>
              </a:rPr>
              <a:t>Il nostro </a:t>
            </a:r>
            <a:r>
              <a:rPr lang="en-US" sz="2400" dirty="0" err="1">
                <a:ea typeface="ＭＳ Ｐゴシック" pitchFamily="34" charset="-128"/>
              </a:rPr>
              <a:t>scopo</a:t>
            </a:r>
            <a:r>
              <a:rPr lang="en-US" sz="2400" dirty="0">
                <a:ea typeface="ＭＳ Ｐゴシック" pitchFamily="34" charset="-128"/>
              </a:rPr>
              <a:t> è </a:t>
            </a:r>
            <a:r>
              <a:rPr lang="en-US" sz="2400" dirty="0" err="1">
                <a:ea typeface="ＭＳ Ｐゴシック" pitchFamily="34" charset="-128"/>
              </a:rPr>
              <a:t>quello</a:t>
            </a:r>
            <a:r>
              <a:rPr lang="en-US" sz="2400" dirty="0">
                <a:ea typeface="ＭＳ Ｐゴシック" pitchFamily="34" charset="-128"/>
              </a:rPr>
              <a:t> di </a:t>
            </a:r>
            <a:r>
              <a:rPr lang="en-US" sz="2400" dirty="0" err="1">
                <a:ea typeface="ＭＳ Ｐゴシック" pitchFamily="34" charset="-128"/>
              </a:rPr>
              <a:t>calcolare</a:t>
            </a:r>
            <a:r>
              <a:rPr lang="en-US" sz="2400" dirty="0">
                <a:ea typeface="ＭＳ Ｐゴシック" pitchFamily="34" charset="-128"/>
              </a:rPr>
              <a:t> </a:t>
            </a:r>
            <a:r>
              <a:rPr lang="en-US" sz="2400" dirty="0" err="1">
                <a:ea typeface="ＭＳ Ｐゴシック" pitchFamily="34" charset="-128"/>
              </a:rPr>
              <a:t>l’effetto</a:t>
            </a:r>
            <a:r>
              <a:rPr lang="en-US" sz="2400" dirty="0">
                <a:ea typeface="ＭＳ Ｐゴシック" pitchFamily="34" charset="-128"/>
              </a:rPr>
              <a:t> </a:t>
            </a:r>
            <a:r>
              <a:rPr lang="en-US" sz="2400" dirty="0" err="1">
                <a:ea typeface="ＭＳ Ｐゴシック" pitchFamily="34" charset="-128"/>
              </a:rPr>
              <a:t>su</a:t>
            </a:r>
            <a:r>
              <a:rPr lang="en-US" sz="2400" dirty="0">
                <a:ea typeface="ＭＳ Ｐゴシック" pitchFamily="34" charset="-128"/>
              </a:rPr>
              <a:t> </a:t>
            </a:r>
            <a:r>
              <a:rPr lang="en-US" sz="2400" i="1" dirty="0">
                <a:ea typeface="ＭＳ Ｐゴシック" pitchFamily="34" charset="-128"/>
              </a:rPr>
              <a:t>Y</a:t>
            </a:r>
            <a:r>
              <a:rPr lang="en-US" sz="2400" dirty="0">
                <a:ea typeface="ＭＳ Ｐゴシック" pitchFamily="34" charset="-128"/>
              </a:rPr>
              <a:t> di una </a:t>
            </a:r>
            <a:r>
              <a:rPr lang="en-US" sz="2400" dirty="0" err="1">
                <a:ea typeface="ＭＳ Ｐゴシック" pitchFamily="34" charset="-128"/>
              </a:rPr>
              <a:t>variazione</a:t>
            </a:r>
            <a:r>
              <a:rPr lang="en-US" sz="2400" dirty="0">
                <a:ea typeface="ＭＳ Ｐゴシック" pitchFamily="34" charset="-128"/>
              </a:rPr>
              <a:t> </a:t>
            </a:r>
            <a:r>
              <a:rPr lang="en-US" sz="2400" dirty="0" err="1">
                <a:ea typeface="ＭＳ Ｐゴシック" pitchFamily="34" charset="-128"/>
              </a:rPr>
              <a:t>unitaria</a:t>
            </a:r>
            <a:r>
              <a:rPr lang="en-US" sz="2400" dirty="0">
                <a:ea typeface="ＭＳ Ｐゴシック" pitchFamily="34" charset="-128"/>
              </a:rPr>
              <a:t> in </a:t>
            </a:r>
            <a:r>
              <a:rPr lang="en-US" sz="2400" i="1" dirty="0">
                <a:ea typeface="ＭＳ Ｐゴシック" pitchFamily="34" charset="-128"/>
              </a:rPr>
              <a:t>X </a:t>
            </a:r>
            <a:r>
              <a:rPr lang="en-US" sz="2400" dirty="0">
                <a:ea typeface="ＭＳ Ｐゴシック" pitchFamily="34" charset="-128"/>
              </a:rPr>
              <a:t>e </a:t>
            </a:r>
            <a:r>
              <a:rPr lang="en-US" sz="2400" dirty="0" err="1">
                <a:ea typeface="ＭＳ Ｐゴシック" pitchFamily="34" charset="-128"/>
              </a:rPr>
              <a:t>quindi</a:t>
            </a:r>
            <a:r>
              <a:rPr lang="en-US" sz="2400" dirty="0">
                <a:ea typeface="ＭＳ Ｐゴシック" pitchFamily="34" charset="-128"/>
              </a:rPr>
              <a:t> </a:t>
            </a:r>
            <a:r>
              <a:rPr lang="en-US" sz="2400" dirty="0" err="1">
                <a:ea typeface="ＭＳ Ｐゴシック" pitchFamily="34" charset="-128"/>
              </a:rPr>
              <a:t>questa</a:t>
            </a:r>
            <a:r>
              <a:rPr lang="en-US" sz="2400" dirty="0">
                <a:ea typeface="ＭＳ Ｐゴシック" pitchFamily="34" charset="-128"/>
              </a:rPr>
              <a:t> </a:t>
            </a:r>
            <a:r>
              <a:rPr lang="en-US" sz="2400" dirty="0" err="1">
                <a:ea typeface="ＭＳ Ｐゴシック" pitchFamily="34" charset="-128"/>
              </a:rPr>
              <a:t>pendenza</a:t>
            </a:r>
            <a:endParaRPr lang="en-US" sz="2400" dirty="0">
              <a:ea typeface="ＭＳ Ｐゴシック" pitchFamily="34" charset="-128"/>
            </a:endParaRPr>
          </a:p>
          <a:p>
            <a:endParaRPr lang="en-US" sz="2400" dirty="0">
              <a:ea typeface="ＭＳ Ｐゴシック" pitchFamily="34" charset="-128"/>
            </a:endParaRPr>
          </a:p>
          <a:p>
            <a:r>
              <a:rPr lang="en-US" sz="2400" dirty="0">
                <a:ea typeface="ＭＳ Ｐゴシック" pitchFamily="34" charset="-128"/>
              </a:rPr>
              <a:t>Ci </a:t>
            </a:r>
            <a:r>
              <a:rPr lang="en-US" sz="2400" dirty="0" err="1">
                <a:ea typeface="ＭＳ Ｐゴシック" pitchFamily="34" charset="-128"/>
              </a:rPr>
              <a:t>interessa</a:t>
            </a:r>
            <a:r>
              <a:rPr lang="en-US" sz="2400" dirty="0">
                <a:ea typeface="ＭＳ Ｐゴシック" pitchFamily="34" charset="-128"/>
              </a:rPr>
              <a:t> </a:t>
            </a:r>
            <a:r>
              <a:rPr lang="en-US" sz="2400" dirty="0" err="1">
                <a:ea typeface="ＭＳ Ｐゴシック" pitchFamily="34" charset="-128"/>
              </a:rPr>
              <a:t>anche</a:t>
            </a:r>
            <a:r>
              <a:rPr lang="en-US" sz="2400" dirty="0">
                <a:ea typeface="ＭＳ Ｐゴシック" pitchFamily="34" charset="-128"/>
              </a:rPr>
              <a:t> </a:t>
            </a:r>
            <a:r>
              <a:rPr lang="en-US" sz="2400" dirty="0" err="1">
                <a:ea typeface="ＭＳ Ｐゴシック" pitchFamily="34" charset="-128"/>
              </a:rPr>
              <a:t>sapere</a:t>
            </a:r>
            <a:r>
              <a:rPr lang="en-US" sz="2400" dirty="0">
                <a:ea typeface="ＭＳ Ｐゴシック" pitchFamily="34" charset="-128"/>
              </a:rPr>
              <a:t> </a:t>
            </a:r>
            <a:r>
              <a:rPr lang="en-US" sz="2400" dirty="0" err="1">
                <a:ea typeface="ＭＳ Ｐゴシック" pitchFamily="34" charset="-128"/>
              </a:rPr>
              <a:t>quanto</a:t>
            </a:r>
            <a:r>
              <a:rPr lang="en-US" sz="2400" dirty="0">
                <a:ea typeface="ＭＳ Ｐゴシック" pitchFamily="34" charset="-128"/>
              </a:rPr>
              <a:t> </a:t>
            </a:r>
            <a:r>
              <a:rPr lang="en-US" sz="2400" dirty="0" err="1">
                <a:ea typeface="ＭＳ Ｐゴシック" pitchFamily="34" charset="-128"/>
              </a:rPr>
              <a:t>si</a:t>
            </a:r>
            <a:r>
              <a:rPr lang="en-US" sz="2400" dirty="0">
                <a:ea typeface="ＭＳ Ｐゴシック" pitchFamily="34" charset="-128"/>
              </a:rPr>
              <a:t> </a:t>
            </a:r>
            <a:r>
              <a:rPr lang="en-US" sz="2400" dirty="0" err="1">
                <a:ea typeface="ＭＳ Ｐゴシック" pitchFamily="34" charset="-128"/>
              </a:rPr>
              <a:t>adatti</a:t>
            </a:r>
            <a:r>
              <a:rPr lang="en-US" sz="2400" dirty="0">
                <a:ea typeface="ＭＳ Ｐゴシック" pitchFamily="34" charset="-128"/>
              </a:rPr>
              <a:t> bene </a:t>
            </a:r>
            <a:r>
              <a:rPr lang="en-US" sz="2400" dirty="0" err="1">
                <a:ea typeface="ＭＳ Ｐゴシック" pitchFamily="34" charset="-128"/>
              </a:rPr>
              <a:t>questa</a:t>
            </a:r>
            <a:r>
              <a:rPr lang="en-US" sz="2400" dirty="0">
                <a:ea typeface="ＭＳ Ｐゴシック" pitchFamily="34" charset="-128"/>
              </a:rPr>
              <a:t> </a:t>
            </a:r>
            <a:r>
              <a:rPr lang="en-US" sz="2400" dirty="0" err="1">
                <a:ea typeface="ＭＳ Ｐゴシック" pitchFamily="34" charset="-128"/>
              </a:rPr>
              <a:t>retta</a:t>
            </a:r>
            <a:r>
              <a:rPr lang="en-US" sz="2400" dirty="0">
                <a:ea typeface="ＭＳ Ｐゴシック" pitchFamily="34" charset="-128"/>
              </a:rPr>
              <a:t> ai </a:t>
            </a:r>
            <a:r>
              <a:rPr lang="en-US" sz="2400" dirty="0" err="1">
                <a:ea typeface="ＭＳ Ｐゴシック" pitchFamily="34" charset="-128"/>
              </a:rPr>
              <a:t>dati</a:t>
            </a:r>
            <a:r>
              <a:rPr lang="en-US" sz="2400" dirty="0">
                <a:ea typeface="ＭＳ Ｐゴシック" pitchFamily="34" charset="-128"/>
              </a:rPr>
              <a:t> </a:t>
            </a:r>
            <a:r>
              <a:rPr lang="en-US" sz="2400" dirty="0" err="1">
                <a:ea typeface="ＭＳ Ｐゴシック" pitchFamily="34" charset="-128"/>
              </a:rPr>
              <a:t>sulle</a:t>
            </a:r>
            <a:r>
              <a:rPr lang="en-US" sz="2400" dirty="0">
                <a:ea typeface="ＭＳ Ｐゴシック" pitchFamily="34" charset="-128"/>
              </a:rPr>
              <a:t> due </a:t>
            </a:r>
            <a:r>
              <a:rPr lang="en-US" sz="2400" dirty="0" err="1">
                <a:ea typeface="ＭＳ Ｐゴシック" pitchFamily="34" charset="-128"/>
              </a:rPr>
              <a:t>variabili</a:t>
            </a:r>
            <a:r>
              <a:rPr lang="en-US" sz="2400" dirty="0">
                <a:ea typeface="ＭＳ Ｐゴシック" pitchFamily="34" charset="-128"/>
              </a:rPr>
              <a:t> </a:t>
            </a:r>
            <a:r>
              <a:rPr lang="en-US" sz="2400" i="1" dirty="0">
                <a:ea typeface="ＭＳ Ｐゴシック" pitchFamily="34" charset="-128"/>
              </a:rPr>
              <a:t>Y</a:t>
            </a:r>
            <a:r>
              <a:rPr lang="en-US" sz="2400" dirty="0">
                <a:ea typeface="ＭＳ Ｐゴシック" pitchFamily="34" charset="-128"/>
              </a:rPr>
              <a:t> e </a:t>
            </a:r>
            <a:r>
              <a:rPr lang="en-US" sz="2400" i="1" dirty="0">
                <a:ea typeface="ＭＳ Ｐゴシック" pitchFamily="34" charset="-128"/>
              </a:rPr>
              <a:t>X</a:t>
            </a:r>
            <a:r>
              <a:rPr lang="en-US" sz="2400" dirty="0">
                <a:ea typeface="ＭＳ Ｐゴシック" pitchFamily="34" charset="-128"/>
              </a:rPr>
              <a:t> in una </a:t>
            </a:r>
            <a:r>
              <a:rPr lang="en-US" sz="2400" dirty="0" err="1">
                <a:ea typeface="ＭＳ Ｐゴシック" pitchFamily="34" charset="-128"/>
              </a:rPr>
              <a:t>popolazione</a:t>
            </a:r>
            <a:r>
              <a:rPr lang="en-US" sz="2400" dirty="0">
                <a:ea typeface="ＭＳ Ｐゴシック" pitchFamily="34" charset="-128"/>
              </a:rPr>
              <a:t>, </a:t>
            </a:r>
            <a:r>
              <a:rPr lang="en-US" sz="2400" dirty="0" err="1">
                <a:ea typeface="ＭＳ Ｐゴシック" pitchFamily="34" charset="-128"/>
              </a:rPr>
              <a:t>cioè</a:t>
            </a:r>
            <a:r>
              <a:rPr lang="en-US" sz="2400" dirty="0">
                <a:ea typeface="ＭＳ Ｐゴシック" pitchFamily="34" charset="-128"/>
              </a:rPr>
              <a:t> se </a:t>
            </a:r>
            <a:r>
              <a:rPr lang="en-US" sz="2400" dirty="0" err="1">
                <a:ea typeface="ＭＳ Ｐゴシック" pitchFamily="34" charset="-128"/>
              </a:rPr>
              <a:t>sia</a:t>
            </a:r>
            <a:r>
              <a:rPr lang="en-US" sz="2400" dirty="0">
                <a:ea typeface="ＭＳ Ｐゴシック" pitchFamily="34" charset="-128"/>
              </a:rPr>
              <a:t> una </a:t>
            </a:r>
            <a:r>
              <a:rPr lang="en-US" sz="2400" dirty="0" err="1">
                <a:ea typeface="ＭＳ Ｐゴシック" pitchFamily="34" charset="-128"/>
              </a:rPr>
              <a:t>buona</a:t>
            </a:r>
            <a:r>
              <a:rPr lang="en-US" sz="2400" dirty="0">
                <a:ea typeface="ＭＳ Ｐゴシック" pitchFamily="34" charset="-128"/>
              </a:rPr>
              <a:t> </a:t>
            </a:r>
            <a:r>
              <a:rPr lang="en-US" sz="2400" dirty="0" err="1">
                <a:ea typeface="ＭＳ Ｐゴシック" pitchFamily="34" charset="-128"/>
              </a:rPr>
              <a:t>descrizione</a:t>
            </a:r>
            <a:r>
              <a:rPr lang="en-US" sz="2400" dirty="0">
                <a:ea typeface="ＭＳ Ｐゴシック" pitchFamily="34" charset="-128"/>
              </a:rPr>
              <a:t> </a:t>
            </a:r>
            <a:r>
              <a:rPr lang="en-US" sz="2400" dirty="0" err="1">
                <a:ea typeface="ＭＳ Ｐゴシック" pitchFamily="34" charset="-128"/>
              </a:rPr>
              <a:t>della</a:t>
            </a:r>
            <a:r>
              <a:rPr lang="en-US" sz="2400" dirty="0">
                <a:ea typeface="ＭＳ Ｐゴシック" pitchFamily="34" charset="-128"/>
              </a:rPr>
              <a:t> </a:t>
            </a:r>
            <a:r>
              <a:rPr lang="en-US" sz="2400" dirty="0" err="1">
                <a:ea typeface="ＭＳ Ｐゴシック" pitchFamily="34" charset="-128"/>
              </a:rPr>
              <a:t>loro</a:t>
            </a:r>
            <a:r>
              <a:rPr lang="en-US" sz="2400" dirty="0">
                <a:ea typeface="ＭＳ Ｐゴシック" pitchFamily="34" charset="-128"/>
              </a:rPr>
              <a:t> </a:t>
            </a:r>
            <a:r>
              <a:rPr lang="en-US" sz="2400" dirty="0" err="1">
                <a:ea typeface="ＭＳ Ｐゴシック" pitchFamily="34" charset="-128"/>
              </a:rPr>
              <a:t>relazione</a:t>
            </a:r>
            <a:endParaRPr lang="en-US" dirty="0">
              <a:ea typeface="ＭＳ Ｐゴシック" pitchFamily="34" charset="-128"/>
            </a:endParaRPr>
          </a:p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C992F6-5526-4454-982F-556CFD51E845}" type="slidenum">
              <a:rPr lang="en-US" altLang="en-US" smtClean="0"/>
              <a:pPr>
                <a:defRPr/>
              </a:pPr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50188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Il </a:t>
            </a:r>
            <a:r>
              <a:rPr lang="en-US" dirty="0" err="1">
                <a:ea typeface="ＭＳ Ｐゴシック" pitchFamily="34" charset="-128"/>
              </a:rPr>
              <a:t>modello</a:t>
            </a:r>
            <a:r>
              <a:rPr lang="en-US" dirty="0">
                <a:ea typeface="ＭＳ Ｐゴシック" pitchFamily="34" charset="-128"/>
              </a:rPr>
              <a:t> di </a:t>
            </a:r>
            <a:r>
              <a:rPr lang="en-US" dirty="0" err="1">
                <a:ea typeface="ＭＳ Ｐゴシック" pitchFamily="34" charset="-128"/>
              </a:rPr>
              <a:t>regressione</a:t>
            </a:r>
            <a:r>
              <a:rPr lang="en-US" dirty="0">
                <a:ea typeface="ＭＳ Ｐゴシック" pitchFamily="34" charset="-128"/>
              </a:rPr>
              <a:t> </a:t>
            </a:r>
            <a:r>
              <a:rPr lang="en-US" dirty="0" err="1">
                <a:ea typeface="ＭＳ Ｐゴシック" pitchFamily="34" charset="-128"/>
              </a:rPr>
              <a:t>lineare</a:t>
            </a:r>
            <a:r>
              <a:rPr lang="en-US" dirty="0">
                <a:ea typeface="ＭＳ Ｐゴシック" pitchFamily="34" charset="-128"/>
              </a:rPr>
              <a:t> </a:t>
            </a:r>
            <a:r>
              <a:rPr lang="en-US" dirty="0" err="1">
                <a:ea typeface="ＭＳ Ｐゴシック" pitchFamily="34" charset="-128"/>
              </a:rPr>
              <a:t>semplice</a:t>
            </a:r>
            <a:endParaRPr lang="en-US" dirty="0">
              <a:ea typeface="ＭＳ Ｐゴシック" pitchFamily="34" charset="-128"/>
            </a:endParaRPr>
          </a:p>
        </p:txBody>
      </p:sp>
      <p:sp>
        <p:nvSpPr>
          <p:cNvPr id="1239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sz="2000" i="1" dirty="0">
                <a:ea typeface="ＭＳ Ｐゴシック" pitchFamily="34" charset="-128"/>
              </a:rPr>
              <a:t>Y</a:t>
            </a:r>
            <a:r>
              <a:rPr lang="en-US" sz="2000" i="1" baseline="-25000" dirty="0">
                <a:ea typeface="ＭＳ Ｐゴシック" pitchFamily="34" charset="-128"/>
              </a:rPr>
              <a:t>i</a:t>
            </a:r>
            <a:r>
              <a:rPr lang="en-US" sz="2000" dirty="0">
                <a:ea typeface="ＭＳ Ｐゴシック" pitchFamily="34" charset="-128"/>
              </a:rPr>
              <a:t> = </a:t>
            </a:r>
            <a:r>
              <a:rPr lang="en-US" sz="2000" i="1" dirty="0">
                <a:ea typeface="ＭＳ Ｐゴシック" pitchFamily="34" charset="-128"/>
                <a:sym typeface="Symbol" pitchFamily="18" charset="2"/>
              </a:rPr>
              <a:t>β</a:t>
            </a:r>
            <a:r>
              <a:rPr lang="en-US" sz="2000" baseline="-25000" dirty="0">
                <a:ea typeface="ＭＳ Ｐゴシック" pitchFamily="34" charset="-128"/>
              </a:rPr>
              <a:t>0</a:t>
            </a:r>
            <a:r>
              <a:rPr lang="en-US" sz="2000" dirty="0">
                <a:ea typeface="ＭＳ Ｐゴシック" pitchFamily="34" charset="-128"/>
              </a:rPr>
              <a:t> + </a:t>
            </a:r>
            <a:r>
              <a:rPr lang="en-US" sz="2000" i="1" dirty="0">
                <a:ea typeface="ＭＳ Ｐゴシック" pitchFamily="34" charset="-128"/>
                <a:sym typeface="Symbol" pitchFamily="18" charset="2"/>
              </a:rPr>
              <a:t>β</a:t>
            </a:r>
            <a:r>
              <a:rPr lang="en-US" sz="2000" baseline="-25000" dirty="0">
                <a:ea typeface="ＭＳ Ｐゴシック" pitchFamily="34" charset="-128"/>
              </a:rPr>
              <a:t>1</a:t>
            </a:r>
            <a:r>
              <a:rPr lang="en-US" sz="2000" i="1" dirty="0">
                <a:ea typeface="ＭＳ Ｐゴシック" pitchFamily="34" charset="-128"/>
              </a:rPr>
              <a:t>X</a:t>
            </a:r>
            <a:r>
              <a:rPr lang="en-US" sz="2000" i="1" baseline="-25000" dirty="0">
                <a:ea typeface="ＭＳ Ｐゴシック" pitchFamily="34" charset="-128"/>
              </a:rPr>
              <a:t>i</a:t>
            </a:r>
            <a:r>
              <a:rPr lang="en-US" sz="2000" dirty="0">
                <a:ea typeface="ＭＳ Ｐゴシック" pitchFamily="34" charset="-128"/>
              </a:rPr>
              <a:t> + </a:t>
            </a:r>
            <a:r>
              <a:rPr lang="en-US" sz="2000" i="1" dirty="0" err="1">
                <a:ea typeface="ＭＳ Ｐゴシック" pitchFamily="34" charset="-128"/>
              </a:rPr>
              <a:t>u</a:t>
            </a:r>
            <a:r>
              <a:rPr lang="en-US" sz="2000" i="1" baseline="-25000" dirty="0" err="1">
                <a:ea typeface="ＭＳ Ｐゴシック" pitchFamily="34" charset="-128"/>
              </a:rPr>
              <a:t>i</a:t>
            </a:r>
            <a:r>
              <a:rPr lang="en-US" sz="2000" dirty="0">
                <a:ea typeface="ＭＳ Ｐゴシック" pitchFamily="34" charset="-128"/>
              </a:rPr>
              <a:t>,         </a:t>
            </a:r>
            <a:r>
              <a:rPr lang="en-US" sz="2000" i="1" dirty="0">
                <a:ea typeface="ＭＳ Ｐゴシック" pitchFamily="34" charset="-128"/>
              </a:rPr>
              <a:t>i</a:t>
            </a:r>
            <a:r>
              <a:rPr lang="en-US" sz="2000" dirty="0">
                <a:ea typeface="ＭＳ Ｐゴシック" pitchFamily="34" charset="-128"/>
              </a:rPr>
              <a:t> = 1,…, </a:t>
            </a:r>
            <a:r>
              <a:rPr lang="en-US" sz="2000" i="1" dirty="0">
                <a:ea typeface="ＭＳ Ｐゴシック" pitchFamily="34" charset="-128"/>
              </a:rPr>
              <a:t>n</a:t>
            </a:r>
            <a:endParaRPr lang="en-US" sz="2000" dirty="0">
              <a:ea typeface="ＭＳ Ｐゴシック" pitchFamily="34" charset="-128"/>
            </a:endParaRPr>
          </a:p>
          <a:p>
            <a:pPr>
              <a:buFontTx/>
              <a:buNone/>
            </a:pPr>
            <a:endParaRPr lang="en-US" sz="2400" dirty="0">
              <a:ea typeface="ＭＳ Ｐゴシック" pitchFamily="34" charset="-128"/>
            </a:endParaRPr>
          </a:p>
          <a:p>
            <a:r>
              <a:rPr lang="en-US" sz="2000" dirty="0">
                <a:ea typeface="ＭＳ Ｐゴシック" pitchFamily="34" charset="-128"/>
              </a:rPr>
              <a:t>Ci </a:t>
            </a:r>
            <a:r>
              <a:rPr lang="en-US" sz="2000" dirty="0" err="1">
                <a:ea typeface="ＭＳ Ｐゴシック" pitchFamily="34" charset="-128"/>
              </a:rPr>
              <a:t>sono</a:t>
            </a:r>
            <a:r>
              <a:rPr lang="en-US" sz="2000" dirty="0">
                <a:ea typeface="ＭＳ Ｐゴシック" pitchFamily="34" charset="-128"/>
              </a:rPr>
              <a:t> </a:t>
            </a:r>
            <a:r>
              <a:rPr lang="en-US" sz="2000" i="1" dirty="0">
                <a:ea typeface="ＭＳ Ｐゴシック" pitchFamily="34" charset="-128"/>
              </a:rPr>
              <a:t>n</a:t>
            </a:r>
            <a:r>
              <a:rPr lang="en-US" sz="2000" dirty="0">
                <a:ea typeface="ＭＳ Ｐゴシック" pitchFamily="34" charset="-128"/>
              </a:rPr>
              <a:t> </a:t>
            </a:r>
            <a:r>
              <a:rPr lang="en-US" sz="2000" dirty="0" err="1">
                <a:ea typeface="ＭＳ Ｐゴシック" pitchFamily="34" charset="-128"/>
              </a:rPr>
              <a:t>individui</a:t>
            </a:r>
            <a:r>
              <a:rPr lang="en-US" sz="2000" dirty="0">
                <a:ea typeface="ＭＳ Ｐゴシック" pitchFamily="34" charset="-128"/>
              </a:rPr>
              <a:t>/</a:t>
            </a:r>
            <a:r>
              <a:rPr lang="en-US" sz="2000" dirty="0" err="1">
                <a:ea typeface="ＭＳ Ｐゴシック" pitchFamily="34" charset="-128"/>
              </a:rPr>
              <a:t>unità</a:t>
            </a:r>
            <a:r>
              <a:rPr lang="en-US" sz="2000" dirty="0">
                <a:ea typeface="ＭＳ Ｐゴシック" pitchFamily="34" charset="-128"/>
              </a:rPr>
              <a:t>, (</a:t>
            </a:r>
            <a:r>
              <a:rPr lang="en-US" sz="2000" i="1" dirty="0">
                <a:ea typeface="ＭＳ Ｐゴシック" pitchFamily="34" charset="-128"/>
              </a:rPr>
              <a:t>X</a:t>
            </a:r>
            <a:r>
              <a:rPr lang="en-US" sz="2000" i="1" baseline="-25000" dirty="0">
                <a:ea typeface="ＭＳ Ｐゴシック" pitchFamily="34" charset="-128"/>
              </a:rPr>
              <a:t>i</a:t>
            </a:r>
            <a:r>
              <a:rPr lang="en-US" sz="2000" dirty="0">
                <a:ea typeface="ＭＳ Ｐゴシック" pitchFamily="34" charset="-128"/>
              </a:rPr>
              <a:t>, </a:t>
            </a:r>
            <a:r>
              <a:rPr lang="en-US" sz="2000" i="1" dirty="0">
                <a:ea typeface="ＭＳ Ｐゴシック" pitchFamily="34" charset="-128"/>
              </a:rPr>
              <a:t>Y</a:t>
            </a:r>
            <a:r>
              <a:rPr lang="en-US" sz="2000" i="1" baseline="-25000" dirty="0">
                <a:ea typeface="ＭＳ Ｐゴシック" pitchFamily="34" charset="-128"/>
              </a:rPr>
              <a:t>i</a:t>
            </a:r>
            <a:r>
              <a:rPr lang="en-US" sz="2000" dirty="0">
                <a:ea typeface="ＭＳ Ｐゴシック" pitchFamily="34" charset="-128"/>
              </a:rPr>
              <a:t>) ed </a:t>
            </a:r>
            <a:r>
              <a:rPr lang="en-US" sz="2000" i="1" dirty="0">
                <a:ea typeface="ＭＳ Ｐゴシック" pitchFamily="34" charset="-128"/>
              </a:rPr>
              <a:t>i</a:t>
            </a:r>
            <a:r>
              <a:rPr lang="en-US" sz="2000" dirty="0">
                <a:ea typeface="ＭＳ Ｐゴシック" pitchFamily="34" charset="-128"/>
              </a:rPr>
              <a:t> = 1,.., </a:t>
            </a:r>
            <a:r>
              <a:rPr lang="en-US" sz="2000" i="1" dirty="0">
                <a:ea typeface="ＭＳ Ｐゴシック" pitchFamily="34" charset="-128"/>
              </a:rPr>
              <a:t>n, </a:t>
            </a:r>
            <a:r>
              <a:rPr lang="en-US" sz="2000" dirty="0" err="1">
                <a:ea typeface="ＭＳ Ｐゴシック" pitchFamily="34" charset="-128"/>
              </a:rPr>
              <a:t>nella</a:t>
            </a:r>
            <a:r>
              <a:rPr lang="en-US" sz="2000" dirty="0">
                <a:ea typeface="ＭＳ Ｐゴシック" pitchFamily="34" charset="-128"/>
              </a:rPr>
              <a:t> </a:t>
            </a:r>
            <a:r>
              <a:rPr lang="en-US" sz="2000" dirty="0" err="1">
                <a:ea typeface="ＭＳ Ｐゴシック" pitchFamily="34" charset="-128"/>
              </a:rPr>
              <a:t>popolazione</a:t>
            </a:r>
            <a:r>
              <a:rPr lang="en-US" sz="2000" dirty="0">
                <a:ea typeface="ＭＳ Ｐゴシック" pitchFamily="34" charset="-128"/>
              </a:rPr>
              <a:t>, ed </a:t>
            </a:r>
            <a:r>
              <a:rPr lang="en-US" sz="2000" dirty="0" err="1">
                <a:ea typeface="ＭＳ Ｐゴシック" pitchFamily="34" charset="-128"/>
              </a:rPr>
              <a:t>abbiamo</a:t>
            </a:r>
            <a:r>
              <a:rPr lang="en-US" sz="2000" dirty="0">
                <a:ea typeface="ＭＳ Ｐゴシック" pitchFamily="34" charset="-128"/>
              </a:rPr>
              <a:t> </a:t>
            </a:r>
            <a:r>
              <a:rPr lang="en-US" sz="2000" dirty="0" err="1">
                <a:ea typeface="ＭＳ Ｐゴシック" pitchFamily="34" charset="-128"/>
              </a:rPr>
              <a:t>osservazioni</a:t>
            </a:r>
            <a:r>
              <a:rPr lang="en-US" sz="2000" dirty="0">
                <a:ea typeface="ＭＳ Ｐゴシック" pitchFamily="34" charset="-128"/>
              </a:rPr>
              <a:t> </a:t>
            </a:r>
            <a:r>
              <a:rPr lang="en-US" sz="2000" dirty="0" err="1">
                <a:ea typeface="ＭＳ Ｐゴシック" pitchFamily="34" charset="-128"/>
              </a:rPr>
              <a:t>su</a:t>
            </a:r>
            <a:r>
              <a:rPr lang="en-US" sz="2000" dirty="0">
                <a:ea typeface="ＭＳ Ｐゴシック" pitchFamily="34" charset="-128"/>
              </a:rPr>
              <a:t> </a:t>
            </a:r>
            <a:r>
              <a:rPr lang="en-US" sz="2000" dirty="0" err="1">
                <a:ea typeface="ＭＳ Ｐゴシック" pitchFamily="34" charset="-128"/>
              </a:rPr>
              <a:t>ciascuno</a:t>
            </a:r>
            <a:r>
              <a:rPr lang="en-US" sz="2000" dirty="0">
                <a:ea typeface="ＭＳ Ｐゴシック" pitchFamily="34" charset="-128"/>
              </a:rPr>
              <a:t>/</a:t>
            </a:r>
            <a:r>
              <a:rPr lang="en-US" sz="2000" dirty="0" err="1">
                <a:ea typeface="ＭＳ Ｐゴシック" pitchFamily="34" charset="-128"/>
              </a:rPr>
              <a:t>ciascuna</a:t>
            </a:r>
            <a:endParaRPr lang="en-US" sz="2000" dirty="0">
              <a:ea typeface="ＭＳ Ｐゴシック" pitchFamily="34" charset="-128"/>
            </a:endParaRPr>
          </a:p>
          <a:p>
            <a:r>
              <a:rPr lang="en-US" sz="2000" i="1" dirty="0">
                <a:ea typeface="ＭＳ Ｐゴシック" pitchFamily="34" charset="-128"/>
              </a:rPr>
              <a:t>X</a:t>
            </a:r>
            <a:r>
              <a:rPr lang="en-US" sz="2000" dirty="0">
                <a:ea typeface="ＭＳ Ｐゴシック" pitchFamily="34" charset="-128"/>
              </a:rPr>
              <a:t> è la </a:t>
            </a:r>
            <a:r>
              <a:rPr lang="en-US" sz="2000" b="1" i="1" dirty="0" err="1">
                <a:ea typeface="ＭＳ Ｐゴシック" pitchFamily="34" charset="-128"/>
              </a:rPr>
              <a:t>variabile</a:t>
            </a:r>
            <a:r>
              <a:rPr lang="en-US" sz="2000" b="1" i="1" dirty="0">
                <a:ea typeface="ＭＳ Ｐゴシック" pitchFamily="34" charset="-128"/>
              </a:rPr>
              <a:t> </a:t>
            </a:r>
            <a:r>
              <a:rPr lang="en-US" sz="2000" b="1" i="1" dirty="0" err="1">
                <a:ea typeface="ＭＳ Ｐゴシック" pitchFamily="34" charset="-128"/>
              </a:rPr>
              <a:t>indipendente</a:t>
            </a:r>
            <a:r>
              <a:rPr lang="en-US" sz="2000" b="1" i="1" dirty="0">
                <a:ea typeface="ＭＳ Ｐゴシック" pitchFamily="34" charset="-128"/>
              </a:rPr>
              <a:t> </a:t>
            </a:r>
            <a:r>
              <a:rPr lang="en-US" sz="2000" dirty="0" err="1">
                <a:ea typeface="ＭＳ Ｐゴシック" pitchFamily="34" charset="-128"/>
              </a:rPr>
              <a:t>ovvero</a:t>
            </a:r>
            <a:r>
              <a:rPr lang="en-US" sz="2000" dirty="0">
                <a:ea typeface="ＭＳ Ｐゴシック" pitchFamily="34" charset="-128"/>
              </a:rPr>
              <a:t> il </a:t>
            </a:r>
            <a:r>
              <a:rPr lang="en-US" sz="2000" b="1" i="1" dirty="0" err="1">
                <a:ea typeface="ＭＳ Ｐゴシック" pitchFamily="34" charset="-128"/>
              </a:rPr>
              <a:t>regressore</a:t>
            </a:r>
            <a:endParaRPr lang="en-US" sz="2000" dirty="0">
              <a:ea typeface="ＭＳ Ｐゴシック" pitchFamily="34" charset="-128"/>
            </a:endParaRPr>
          </a:p>
          <a:p>
            <a:r>
              <a:rPr lang="en-US" sz="2000" i="1" dirty="0">
                <a:ea typeface="ＭＳ Ｐゴシック" pitchFamily="34" charset="-128"/>
              </a:rPr>
              <a:t>Y</a:t>
            </a:r>
            <a:r>
              <a:rPr lang="en-US" sz="2000" dirty="0">
                <a:ea typeface="ＭＳ Ｐゴシック" pitchFamily="34" charset="-128"/>
              </a:rPr>
              <a:t> è la </a:t>
            </a:r>
            <a:r>
              <a:rPr lang="en-US" sz="2000" b="1" i="1" dirty="0" err="1">
                <a:ea typeface="ＭＳ Ｐゴシック" pitchFamily="34" charset="-128"/>
              </a:rPr>
              <a:t>variabile</a:t>
            </a:r>
            <a:r>
              <a:rPr lang="en-US" sz="2000" b="1" i="1" dirty="0">
                <a:ea typeface="ＭＳ Ｐゴシック" pitchFamily="34" charset="-128"/>
              </a:rPr>
              <a:t> </a:t>
            </a:r>
            <a:r>
              <a:rPr lang="en-US" sz="2000" b="1" i="1" dirty="0" err="1">
                <a:ea typeface="ＭＳ Ｐゴシック" pitchFamily="34" charset="-128"/>
              </a:rPr>
              <a:t>dipendente</a:t>
            </a:r>
            <a:endParaRPr lang="en-US" sz="2000" dirty="0">
              <a:ea typeface="ＭＳ Ｐゴシック" pitchFamily="34" charset="-128"/>
            </a:endParaRPr>
          </a:p>
          <a:p>
            <a:r>
              <a:rPr lang="en-US" sz="2000" i="1" dirty="0">
                <a:ea typeface="ＭＳ Ｐゴシック" pitchFamily="34" charset="-128"/>
                <a:sym typeface="Symbol" pitchFamily="18" charset="2"/>
              </a:rPr>
              <a:t>β</a:t>
            </a:r>
            <a:r>
              <a:rPr lang="en-US" sz="2000" baseline="-25000" dirty="0">
                <a:ea typeface="ＭＳ Ｐゴシック" pitchFamily="34" charset="-128"/>
              </a:rPr>
              <a:t>0</a:t>
            </a:r>
            <a:r>
              <a:rPr lang="en-US" sz="2000" dirty="0">
                <a:ea typeface="ＭＳ Ｐゴシック" pitchFamily="34" charset="-128"/>
              </a:rPr>
              <a:t> = </a:t>
            </a:r>
            <a:r>
              <a:rPr lang="en-US" sz="2000" b="1" i="1" dirty="0" err="1">
                <a:ea typeface="ＭＳ Ｐゴシック" pitchFamily="34" charset="-128"/>
              </a:rPr>
              <a:t>intercetta</a:t>
            </a:r>
            <a:endParaRPr lang="en-US" sz="2000" dirty="0">
              <a:ea typeface="ＭＳ Ｐゴシック" pitchFamily="34" charset="-128"/>
            </a:endParaRPr>
          </a:p>
          <a:p>
            <a:r>
              <a:rPr lang="en-US" sz="2000" i="1" dirty="0">
                <a:ea typeface="ＭＳ Ｐゴシック" pitchFamily="34" charset="-128"/>
                <a:sym typeface="Symbol" pitchFamily="18" charset="2"/>
              </a:rPr>
              <a:t>β</a:t>
            </a:r>
            <a:r>
              <a:rPr lang="en-US" sz="2000" baseline="-25000" dirty="0">
                <a:ea typeface="ＭＳ Ｐゴシック" pitchFamily="34" charset="-128"/>
              </a:rPr>
              <a:t>1</a:t>
            </a:r>
            <a:r>
              <a:rPr lang="en-US" sz="2000" dirty="0">
                <a:ea typeface="ＭＳ Ｐゴシック" pitchFamily="34" charset="-128"/>
              </a:rPr>
              <a:t> = </a:t>
            </a:r>
            <a:r>
              <a:rPr lang="en-US" sz="2000" b="1" i="1" dirty="0" err="1">
                <a:ea typeface="ＭＳ Ｐゴシック" pitchFamily="34" charset="-128"/>
              </a:rPr>
              <a:t>pendenza</a:t>
            </a:r>
            <a:endParaRPr lang="en-US" sz="2000" dirty="0">
              <a:ea typeface="ＭＳ Ｐゴシック" pitchFamily="34" charset="-128"/>
            </a:endParaRPr>
          </a:p>
          <a:p>
            <a:r>
              <a:rPr lang="en-US" sz="2000" i="1" dirty="0" err="1">
                <a:ea typeface="ＭＳ Ｐゴシック" pitchFamily="34" charset="-128"/>
              </a:rPr>
              <a:t>u</a:t>
            </a:r>
            <a:r>
              <a:rPr lang="en-US" sz="2000" i="1" baseline="-25000" dirty="0" err="1">
                <a:ea typeface="ＭＳ Ｐゴシック" pitchFamily="34" charset="-128"/>
              </a:rPr>
              <a:t>i</a:t>
            </a:r>
            <a:r>
              <a:rPr lang="en-US" sz="2000" dirty="0">
                <a:ea typeface="ＭＳ Ｐゴシック" pitchFamily="34" charset="-128"/>
              </a:rPr>
              <a:t> = </a:t>
            </a:r>
            <a:r>
              <a:rPr lang="en-US" sz="2000" b="1" i="1" dirty="0" err="1">
                <a:ea typeface="ＭＳ Ｐゴシック" pitchFamily="34" charset="-128"/>
              </a:rPr>
              <a:t>errore</a:t>
            </a:r>
            <a:r>
              <a:rPr lang="en-US" sz="2000" i="1" dirty="0">
                <a:ea typeface="ＭＳ Ｐゴシック" pitchFamily="34" charset="-128"/>
              </a:rPr>
              <a:t> di </a:t>
            </a:r>
            <a:r>
              <a:rPr lang="en-US" sz="2000" i="1" dirty="0" err="1">
                <a:ea typeface="ＭＳ Ｐゴシック" pitchFamily="34" charset="-128"/>
              </a:rPr>
              <a:t>regressione</a:t>
            </a:r>
            <a:endParaRPr lang="en-US" sz="2000" dirty="0">
              <a:ea typeface="ＭＳ Ｐゴシック" pitchFamily="34" charset="-128"/>
            </a:endParaRPr>
          </a:p>
          <a:p>
            <a:pPr lvl="1"/>
            <a:r>
              <a:rPr lang="en-US" sz="1600" dirty="0" err="1">
                <a:ea typeface="ＭＳ Ｐゴシック" pitchFamily="34" charset="-128"/>
              </a:rPr>
              <a:t>L’errore</a:t>
            </a:r>
            <a:r>
              <a:rPr lang="en-US" sz="1600" dirty="0">
                <a:ea typeface="ＭＳ Ｐゴシック" pitchFamily="34" charset="-128"/>
              </a:rPr>
              <a:t> di </a:t>
            </a:r>
            <a:r>
              <a:rPr lang="en-US" sz="1600" dirty="0" err="1">
                <a:ea typeface="ＭＳ Ｐゴシック" pitchFamily="34" charset="-128"/>
              </a:rPr>
              <a:t>regressione</a:t>
            </a:r>
            <a:r>
              <a:rPr lang="en-US" sz="1600" dirty="0">
                <a:ea typeface="ＭＳ Ｐゴシック" pitchFamily="34" charset="-128"/>
              </a:rPr>
              <a:t> è </a:t>
            </a:r>
            <a:r>
              <a:rPr lang="en-US" sz="1600" dirty="0" err="1">
                <a:ea typeface="ＭＳ Ｐゴシック" pitchFamily="34" charset="-128"/>
              </a:rPr>
              <a:t>costituito</a:t>
            </a:r>
            <a:r>
              <a:rPr lang="en-US" sz="1600" dirty="0">
                <a:ea typeface="ＭＳ Ｐゴシック" pitchFamily="34" charset="-128"/>
              </a:rPr>
              <a:t> da </a:t>
            </a:r>
            <a:r>
              <a:rPr lang="en-US" sz="1600" dirty="0" err="1">
                <a:ea typeface="ＭＳ Ｐゴシック" pitchFamily="34" charset="-128"/>
              </a:rPr>
              <a:t>fattori</a:t>
            </a:r>
            <a:r>
              <a:rPr lang="en-US" sz="1600" dirty="0">
                <a:ea typeface="ＭＳ Ｐゴシック" pitchFamily="34" charset="-128"/>
              </a:rPr>
              <a:t> </a:t>
            </a:r>
            <a:r>
              <a:rPr lang="en-US" sz="1600" dirty="0" err="1">
                <a:ea typeface="ＭＳ Ｐゴシック" pitchFamily="34" charset="-128"/>
              </a:rPr>
              <a:t>omessi</a:t>
            </a:r>
            <a:r>
              <a:rPr lang="en-US" sz="1600" dirty="0">
                <a:ea typeface="ＭＳ Ｐゴシック" pitchFamily="34" charset="-128"/>
              </a:rPr>
              <a:t>. </a:t>
            </a:r>
          </a:p>
          <a:p>
            <a:pPr lvl="1"/>
            <a:r>
              <a:rPr lang="en-US" sz="1600" dirty="0">
                <a:ea typeface="ＭＳ Ｐゴシック" pitchFamily="34" charset="-128"/>
              </a:rPr>
              <a:t>In </a:t>
            </a:r>
            <a:r>
              <a:rPr lang="en-US" sz="1600" dirty="0" err="1">
                <a:ea typeface="ＭＳ Ｐゴシック" pitchFamily="34" charset="-128"/>
              </a:rPr>
              <a:t>generale</a:t>
            </a:r>
            <a:r>
              <a:rPr lang="en-US" sz="1600" dirty="0">
                <a:ea typeface="ＭＳ Ｐゴシック" pitchFamily="34" charset="-128"/>
              </a:rPr>
              <a:t> </a:t>
            </a:r>
            <a:r>
              <a:rPr lang="en-US" sz="1600" dirty="0" err="1">
                <a:ea typeface="ＭＳ Ｐゴシック" pitchFamily="34" charset="-128"/>
              </a:rPr>
              <a:t>questi</a:t>
            </a:r>
            <a:r>
              <a:rPr lang="en-US" sz="1600" dirty="0">
                <a:ea typeface="ＭＳ Ｐゴシック" pitchFamily="34" charset="-128"/>
              </a:rPr>
              <a:t> </a:t>
            </a:r>
            <a:r>
              <a:rPr lang="en-US" sz="1600" dirty="0" err="1">
                <a:ea typeface="ＭＳ Ｐゴシック" pitchFamily="34" charset="-128"/>
              </a:rPr>
              <a:t>fattori</a:t>
            </a:r>
            <a:r>
              <a:rPr lang="en-US" sz="1600" dirty="0">
                <a:ea typeface="ＭＳ Ｐゴシック" pitchFamily="34" charset="-128"/>
              </a:rPr>
              <a:t> </a:t>
            </a:r>
            <a:r>
              <a:rPr lang="en-US" sz="1600" dirty="0" err="1">
                <a:ea typeface="ＭＳ Ｐゴシック" pitchFamily="34" charset="-128"/>
              </a:rPr>
              <a:t>omessi</a:t>
            </a:r>
            <a:r>
              <a:rPr lang="en-US" sz="1600" dirty="0">
                <a:ea typeface="ＭＳ Ｐゴシック" pitchFamily="34" charset="-128"/>
              </a:rPr>
              <a:t> </a:t>
            </a:r>
            <a:r>
              <a:rPr lang="en-US" sz="1600" dirty="0" err="1">
                <a:ea typeface="ＭＳ Ｐゴシック" pitchFamily="34" charset="-128"/>
              </a:rPr>
              <a:t>sono</a:t>
            </a:r>
            <a:r>
              <a:rPr lang="en-US" sz="1600" dirty="0">
                <a:ea typeface="ＭＳ Ｐゴシック" pitchFamily="34" charset="-128"/>
              </a:rPr>
              <a:t> </a:t>
            </a:r>
            <a:r>
              <a:rPr lang="en-US" sz="1600" dirty="0" err="1">
                <a:ea typeface="ＭＳ Ｐゴシック" pitchFamily="34" charset="-128"/>
              </a:rPr>
              <a:t>altri</a:t>
            </a:r>
            <a:r>
              <a:rPr lang="en-US" sz="1600" dirty="0">
                <a:ea typeface="ＭＳ Ｐゴシック" pitchFamily="34" charset="-128"/>
              </a:rPr>
              <a:t> </a:t>
            </a:r>
            <a:r>
              <a:rPr lang="en-US" sz="1600" dirty="0" err="1">
                <a:ea typeface="ＭＳ Ｐゴシック" pitchFamily="34" charset="-128"/>
              </a:rPr>
              <a:t>fattori</a:t>
            </a:r>
            <a:r>
              <a:rPr lang="en-US" sz="1600" dirty="0">
                <a:ea typeface="ＭＳ Ｐゴシック" pitchFamily="34" charset="-128"/>
              </a:rPr>
              <a:t>, </a:t>
            </a:r>
            <a:r>
              <a:rPr lang="en-US" sz="1600" dirty="0" err="1">
                <a:ea typeface="ＭＳ Ｐゴシック" pitchFamily="34" charset="-128"/>
              </a:rPr>
              <a:t>diversi</a:t>
            </a:r>
            <a:r>
              <a:rPr lang="en-US" sz="1600" dirty="0">
                <a:ea typeface="ＭＳ Ｐゴシック" pitchFamily="34" charset="-128"/>
              </a:rPr>
              <a:t> </a:t>
            </a:r>
            <a:r>
              <a:rPr lang="en-US" sz="1600" dirty="0" err="1">
                <a:ea typeface="ＭＳ Ｐゴシック" pitchFamily="34" charset="-128"/>
              </a:rPr>
              <a:t>dalla</a:t>
            </a:r>
            <a:r>
              <a:rPr lang="en-US" sz="1600" dirty="0">
                <a:ea typeface="ＭＳ Ｐゴシック" pitchFamily="34" charset="-128"/>
              </a:rPr>
              <a:t> </a:t>
            </a:r>
            <a:r>
              <a:rPr lang="en-US" sz="1600" dirty="0" err="1">
                <a:ea typeface="ＭＳ Ｐゴシック" pitchFamily="34" charset="-128"/>
              </a:rPr>
              <a:t>variabile</a:t>
            </a:r>
            <a:r>
              <a:rPr lang="en-US" sz="1600" dirty="0">
                <a:ea typeface="ＭＳ Ｐゴシック" pitchFamily="34" charset="-128"/>
              </a:rPr>
              <a:t> </a:t>
            </a:r>
            <a:r>
              <a:rPr lang="en-US" sz="1600" i="1" dirty="0">
                <a:ea typeface="ＭＳ Ｐゴシック" pitchFamily="34" charset="-128"/>
              </a:rPr>
              <a:t>X</a:t>
            </a:r>
            <a:r>
              <a:rPr lang="en-US" sz="1600" dirty="0">
                <a:ea typeface="ＭＳ Ｐゴシック" pitchFamily="34" charset="-128"/>
              </a:rPr>
              <a:t>, </a:t>
            </a:r>
            <a:r>
              <a:rPr lang="en-US" sz="1600" dirty="0" err="1">
                <a:ea typeface="ＭＳ Ｐゴシック" pitchFamily="34" charset="-128"/>
              </a:rPr>
              <a:t>che</a:t>
            </a:r>
            <a:r>
              <a:rPr lang="en-US" sz="1600" dirty="0">
                <a:ea typeface="ＭＳ Ｐゴシック" pitchFamily="34" charset="-128"/>
              </a:rPr>
              <a:t> </a:t>
            </a:r>
            <a:r>
              <a:rPr lang="en-US" sz="1600" dirty="0" err="1">
                <a:ea typeface="ＭＳ Ｐゴシック" pitchFamily="34" charset="-128"/>
              </a:rPr>
              <a:t>influenzano</a:t>
            </a:r>
            <a:r>
              <a:rPr lang="en-US" sz="1600" dirty="0">
                <a:ea typeface="ＭＳ Ｐゴシック" pitchFamily="34" charset="-128"/>
              </a:rPr>
              <a:t> </a:t>
            </a:r>
            <a:r>
              <a:rPr lang="en-US" sz="1600" i="1" dirty="0">
                <a:ea typeface="ＭＳ Ｐゴシック" pitchFamily="34" charset="-128"/>
              </a:rPr>
              <a:t>Y</a:t>
            </a:r>
            <a:r>
              <a:rPr lang="en-US" sz="1600" dirty="0">
                <a:ea typeface="ＭＳ Ｐゴシック" pitchFamily="34" charset="-128"/>
              </a:rPr>
              <a:t>. </a:t>
            </a:r>
          </a:p>
          <a:p>
            <a:pPr lvl="1"/>
            <a:r>
              <a:rPr lang="en-US" sz="1600" dirty="0" err="1">
                <a:ea typeface="ＭＳ Ｐゴシック" pitchFamily="34" charset="-128"/>
              </a:rPr>
              <a:t>L’errore</a:t>
            </a:r>
            <a:r>
              <a:rPr lang="en-US" sz="1600" dirty="0">
                <a:ea typeface="ＭＳ Ｐゴシック" pitchFamily="34" charset="-128"/>
              </a:rPr>
              <a:t> di </a:t>
            </a:r>
            <a:r>
              <a:rPr lang="en-US" sz="1600" dirty="0" err="1">
                <a:ea typeface="ＭＳ Ｐゴシック" pitchFamily="34" charset="-128"/>
              </a:rPr>
              <a:t>regressione</a:t>
            </a:r>
            <a:r>
              <a:rPr lang="en-US" sz="1600" dirty="0">
                <a:ea typeface="ＭＳ Ｐゴシック" pitchFamily="34" charset="-128"/>
              </a:rPr>
              <a:t> include </a:t>
            </a:r>
            <a:r>
              <a:rPr lang="en-US" sz="1600" dirty="0" err="1">
                <a:ea typeface="ＭＳ Ｐゴシック" pitchFamily="34" charset="-128"/>
              </a:rPr>
              <a:t>anche</a:t>
            </a:r>
            <a:r>
              <a:rPr lang="en-US" sz="1600" dirty="0">
                <a:ea typeface="ＭＳ Ｐゴシック" pitchFamily="34" charset="-128"/>
              </a:rPr>
              <a:t> </a:t>
            </a:r>
            <a:r>
              <a:rPr lang="en-US" sz="1600" dirty="0" err="1">
                <a:ea typeface="ＭＳ Ｐゴシック" pitchFamily="34" charset="-128"/>
              </a:rPr>
              <a:t>l’eventuale</a:t>
            </a:r>
            <a:r>
              <a:rPr lang="en-US" sz="1600" dirty="0">
                <a:ea typeface="ＭＳ Ｐゴシック" pitchFamily="34" charset="-128"/>
              </a:rPr>
              <a:t> </a:t>
            </a:r>
            <a:r>
              <a:rPr lang="en-US" sz="1600" dirty="0" err="1">
                <a:ea typeface="ＭＳ Ｐゴシック" pitchFamily="34" charset="-128"/>
              </a:rPr>
              <a:t>errore</a:t>
            </a:r>
            <a:r>
              <a:rPr lang="en-US" sz="1600" dirty="0">
                <a:ea typeface="ＭＳ Ｐゴシック" pitchFamily="34" charset="-128"/>
              </a:rPr>
              <a:t> di </a:t>
            </a:r>
            <a:r>
              <a:rPr lang="en-US" sz="1600" dirty="0" err="1">
                <a:ea typeface="ＭＳ Ｐゴシック" pitchFamily="34" charset="-128"/>
              </a:rPr>
              <a:t>misura</a:t>
            </a:r>
            <a:r>
              <a:rPr lang="en-US" sz="1600" dirty="0">
                <a:ea typeface="ＭＳ Ｐゴシック" pitchFamily="34" charset="-128"/>
              </a:rPr>
              <a:t> di </a:t>
            </a:r>
            <a:r>
              <a:rPr lang="en-US" sz="1600" i="1" dirty="0">
                <a:ea typeface="ＭＳ Ｐゴシック" pitchFamily="34" charset="-128"/>
              </a:rPr>
              <a:t>Y</a:t>
            </a:r>
            <a:r>
              <a:rPr lang="en-US" sz="1600" dirty="0">
                <a:ea typeface="ＭＳ Ｐゴシック" pitchFamily="34" charset="-128"/>
              </a:rPr>
              <a:t>.</a:t>
            </a:r>
          </a:p>
          <a:p>
            <a:endParaRPr lang="en-US" sz="2400" dirty="0">
              <a:ea typeface="ＭＳ Ｐゴシック" pitchFamily="34" charset="-12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C992F6-5526-4454-982F-556CFD51E845}" type="slidenum">
              <a:rPr lang="en-US" altLang="en-US" smtClean="0"/>
              <a:pPr>
                <a:defRPr/>
              </a:pPr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82172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ea typeface="ＭＳ Ｐゴシック" pitchFamily="34" charset="-128"/>
              </a:rPr>
              <a:t>Condizione</a:t>
            </a:r>
            <a:r>
              <a:rPr lang="en-US" dirty="0">
                <a:ea typeface="ＭＳ Ｐゴシック" pitchFamily="34" charset="-128"/>
              </a:rPr>
              <a:t> di </a:t>
            </a:r>
            <a:r>
              <a:rPr lang="en-US" dirty="0" err="1">
                <a:ea typeface="ＭＳ Ｐゴシック" pitchFamily="34" charset="-128"/>
              </a:rPr>
              <a:t>identificazione</a:t>
            </a:r>
            <a:r>
              <a:rPr lang="en-US" dirty="0">
                <a:ea typeface="ＭＳ Ｐゴシック" pitchFamily="34" charset="-128"/>
              </a:rPr>
              <a:t> (</a:t>
            </a:r>
            <a:r>
              <a:rPr lang="en-US" dirty="0" err="1">
                <a:ea typeface="ＭＳ Ｐゴシック" pitchFamily="34" charset="-128"/>
              </a:rPr>
              <a:t>esogeneità</a:t>
            </a:r>
            <a:r>
              <a:rPr lang="en-US" dirty="0">
                <a:ea typeface="ＭＳ Ｐゴシック" pitchFamily="34" charset="-128"/>
              </a:rPr>
              <a:t> </a:t>
            </a:r>
            <a:r>
              <a:rPr lang="en-US" dirty="0" err="1">
                <a:ea typeface="ＭＳ Ｐゴシック" pitchFamily="34" charset="-128"/>
              </a:rPr>
              <a:t>debole</a:t>
            </a:r>
            <a:r>
              <a:rPr lang="en-US" dirty="0">
                <a:ea typeface="ＭＳ Ｐゴシック" pitchFamily="34" charset="-128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3906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ctr">
                  <a:buFontTx/>
                  <a:buNone/>
                </a:pPr>
                <a:r>
                  <a:rPr lang="en-US" sz="2000" i="1" dirty="0">
                    <a:ea typeface="ＭＳ Ｐゴシック" pitchFamily="34" charset="-128"/>
                  </a:rPr>
                  <a:t>Y</a:t>
                </a:r>
                <a:r>
                  <a:rPr lang="en-US" sz="2000" i="1" baseline="-25000" dirty="0">
                    <a:ea typeface="ＭＳ Ｐゴシック" pitchFamily="34" charset="-128"/>
                  </a:rPr>
                  <a:t>i</a:t>
                </a:r>
                <a:r>
                  <a:rPr lang="en-US" sz="2000" dirty="0">
                    <a:ea typeface="ＭＳ Ｐゴシック" pitchFamily="34" charset="-128"/>
                  </a:rPr>
                  <a:t> = </a:t>
                </a:r>
                <a:r>
                  <a:rPr lang="en-US" sz="2000" i="1" dirty="0">
                    <a:ea typeface="ＭＳ Ｐゴシック" pitchFamily="34" charset="-128"/>
                    <a:sym typeface="Symbol" pitchFamily="18" charset="2"/>
                  </a:rPr>
                  <a:t>β</a:t>
                </a:r>
                <a:r>
                  <a:rPr lang="en-US" sz="2000" baseline="-25000" dirty="0">
                    <a:ea typeface="ＭＳ Ｐゴシック" pitchFamily="34" charset="-128"/>
                  </a:rPr>
                  <a:t>0</a:t>
                </a:r>
                <a:r>
                  <a:rPr lang="en-US" sz="2000" dirty="0">
                    <a:ea typeface="ＭＳ Ｐゴシック" pitchFamily="34" charset="-128"/>
                  </a:rPr>
                  <a:t> + </a:t>
                </a:r>
                <a:r>
                  <a:rPr lang="en-US" sz="2000" i="1" dirty="0">
                    <a:ea typeface="ＭＳ Ｐゴシック" pitchFamily="34" charset="-128"/>
                    <a:sym typeface="Symbol" pitchFamily="18" charset="2"/>
                  </a:rPr>
                  <a:t>β</a:t>
                </a:r>
                <a:r>
                  <a:rPr lang="en-US" sz="2000" baseline="-25000" dirty="0">
                    <a:ea typeface="ＭＳ Ｐゴシック" pitchFamily="34" charset="-128"/>
                  </a:rPr>
                  <a:t>1</a:t>
                </a:r>
                <a:r>
                  <a:rPr lang="en-US" sz="2000" i="1" dirty="0">
                    <a:ea typeface="ＭＳ Ｐゴシック" pitchFamily="34" charset="-128"/>
                  </a:rPr>
                  <a:t>X</a:t>
                </a:r>
                <a:r>
                  <a:rPr lang="en-US" sz="2000" i="1" baseline="-25000" dirty="0">
                    <a:ea typeface="ＭＳ Ｐゴシック" pitchFamily="34" charset="-128"/>
                  </a:rPr>
                  <a:t>i</a:t>
                </a:r>
                <a:r>
                  <a:rPr lang="en-US" sz="2000" dirty="0">
                    <a:ea typeface="ＭＳ Ｐゴシック" pitchFamily="34" charset="-128"/>
                  </a:rPr>
                  <a:t> + </a:t>
                </a:r>
                <a:r>
                  <a:rPr lang="en-US" sz="2000" i="1" dirty="0" err="1">
                    <a:ea typeface="ＭＳ Ｐゴシック" pitchFamily="34" charset="-128"/>
                  </a:rPr>
                  <a:t>u</a:t>
                </a:r>
                <a:r>
                  <a:rPr lang="en-US" sz="2000" i="1" baseline="-25000" dirty="0" err="1">
                    <a:ea typeface="ＭＳ Ｐゴシック" pitchFamily="34" charset="-128"/>
                  </a:rPr>
                  <a:t>i</a:t>
                </a:r>
                <a:r>
                  <a:rPr lang="en-US" sz="2000" dirty="0">
                    <a:ea typeface="ＭＳ Ｐゴシック" pitchFamily="34" charset="-128"/>
                  </a:rPr>
                  <a:t>, </a:t>
                </a:r>
                <a:r>
                  <a:rPr lang="en-US" sz="2000" i="1" dirty="0">
                    <a:ea typeface="ＭＳ Ｐゴシック" pitchFamily="34" charset="-128"/>
                  </a:rPr>
                  <a:t>i</a:t>
                </a:r>
                <a:r>
                  <a:rPr lang="en-US" sz="2000" dirty="0">
                    <a:ea typeface="ＭＳ Ｐゴシック" pitchFamily="34" charset="-128"/>
                  </a:rPr>
                  <a:t> = 1,…, </a:t>
                </a:r>
                <a:r>
                  <a:rPr lang="en-US" sz="2000" i="1" dirty="0">
                    <a:ea typeface="ＭＳ Ｐゴシック" pitchFamily="34" charset="-128"/>
                  </a:rPr>
                  <a:t>n</a:t>
                </a:r>
                <a:endParaRPr lang="en-US" sz="2000" dirty="0">
                  <a:ea typeface="ＭＳ Ｐゴシック" pitchFamily="34" charset="-128"/>
                </a:endParaRPr>
              </a:p>
              <a:p>
                <a:pPr>
                  <a:buFontTx/>
                  <a:buNone/>
                </a:pPr>
                <a:endParaRPr lang="en-US" sz="2400" dirty="0">
                  <a:ea typeface="ＭＳ Ｐゴシック" pitchFamily="34" charset="-128"/>
                </a:endParaRPr>
              </a:p>
              <a:p>
                <a:pPr marL="0" indent="0" algn="ctr">
                  <a:buNone/>
                </a:pPr>
                <a:r>
                  <a:rPr lang="en-US" sz="2000" b="1" dirty="0" err="1">
                    <a:solidFill>
                      <a:srgbClr val="FF0000"/>
                    </a:solidFill>
                    <a:ea typeface="ＭＳ Ｐゴシック" pitchFamily="34" charset="-128"/>
                  </a:rPr>
                  <a:t>Importantissimo</a:t>
                </a:r>
                <a:r>
                  <a:rPr lang="en-US" sz="2000" b="1" dirty="0">
                    <a:solidFill>
                      <a:srgbClr val="FF0000"/>
                    </a:solidFill>
                    <a:ea typeface="ＭＳ Ｐゴシック" pitchFamily="34" charset="-128"/>
                  </a:rPr>
                  <a:t>:</a:t>
                </a:r>
                <a:r>
                  <a:rPr lang="en-US" sz="2000" dirty="0">
                    <a:ea typeface="ＭＳ Ｐゴシック" pitchFamily="34" charset="-128"/>
                  </a:rPr>
                  <a:t> </a:t>
                </a:r>
              </a:p>
              <a:p>
                <a:pPr marL="0" indent="0" algn="ctr">
                  <a:buNone/>
                </a:pPr>
                <a:endParaRPr lang="en-US" sz="2000" i="1" dirty="0">
                  <a:ea typeface="ＭＳ Ｐゴシック" pitchFamily="34" charset="-128"/>
                </a:endParaRPr>
              </a:p>
              <a:p>
                <a:pPr marL="0" indent="0" algn="ctr">
                  <a:buNone/>
                </a:pPr>
                <a:r>
                  <a:rPr lang="en-US" sz="2000" dirty="0" err="1">
                    <a:ea typeface="ＭＳ Ｐゴシック" pitchFamily="34" charset="-128"/>
                  </a:rPr>
                  <a:t>l'errore</a:t>
                </a:r>
                <a:r>
                  <a:rPr lang="en-US" sz="2000" dirty="0">
                    <a:ea typeface="ＭＳ Ｐゴシック" pitchFamily="34" charset="-128"/>
                  </a:rPr>
                  <a:t> </a:t>
                </a:r>
                <a:r>
                  <a:rPr lang="en-US" sz="2000" i="1" dirty="0" err="1">
                    <a:ea typeface="ＭＳ Ｐゴシック" pitchFamily="34" charset="-128"/>
                  </a:rPr>
                  <a:t>u</a:t>
                </a:r>
                <a:r>
                  <a:rPr lang="en-US" sz="2000" i="1" baseline="-25000" dirty="0" err="1">
                    <a:ea typeface="ＭＳ Ｐゴシック" pitchFamily="34" charset="-128"/>
                  </a:rPr>
                  <a:t>i</a:t>
                </a:r>
                <a:r>
                  <a:rPr lang="en-US" sz="2000" dirty="0">
                    <a:ea typeface="ＭＳ Ｐゴシック" pitchFamily="34" charset="-128"/>
                  </a:rPr>
                  <a:t> </a:t>
                </a:r>
                <a:r>
                  <a:rPr lang="en-US" sz="2000" dirty="0" err="1">
                    <a:ea typeface="ＭＳ Ｐゴシック" pitchFamily="34" charset="-128"/>
                  </a:rPr>
                  <a:t>dev'essere</a:t>
                </a:r>
                <a:r>
                  <a:rPr lang="en-US" sz="2000" dirty="0">
                    <a:ea typeface="ＭＳ Ｐゴシック" pitchFamily="34" charset="-128"/>
                  </a:rPr>
                  <a:t> tale </a:t>
                </a:r>
                <a:r>
                  <a:rPr lang="en-US" sz="2000" dirty="0" err="1">
                    <a:ea typeface="ＭＳ Ｐゴシック" pitchFamily="34" charset="-128"/>
                  </a:rPr>
                  <a:t>che</a:t>
                </a:r>
                <a:r>
                  <a:rPr lang="en-US" sz="2000" dirty="0">
                    <a:ea typeface="ＭＳ Ｐゴシック" pitchFamily="34" charset="-128"/>
                  </a:rPr>
                  <a:t> </a:t>
                </a:r>
              </a:p>
              <a:p>
                <a:pPr marL="0" indent="0" algn="ctr">
                  <a:buNone/>
                </a:pPr>
                <a:endParaRPr lang="en-US" sz="2000" dirty="0">
                  <a:ea typeface="ＭＳ Ｐゴシック" pitchFamily="34" charset="-128"/>
                </a:endParaRPr>
              </a:p>
              <a:p>
                <a:pPr marL="0" indent="0" algn="ctr">
                  <a:buNone/>
                </a:pPr>
                <a:r>
                  <a:rPr lang="en-US" sz="2000" dirty="0">
                    <a:ea typeface="ＭＳ Ｐゴシック" pitchFamily="34" charset="-128"/>
                  </a:rPr>
                  <a:t>E(</a:t>
                </a:r>
                <a:r>
                  <a:rPr lang="en-US" sz="2000" i="1" dirty="0" err="1">
                    <a:ea typeface="ＭＳ Ｐゴシック" pitchFamily="34" charset="-128"/>
                  </a:rPr>
                  <a:t>u</a:t>
                </a:r>
                <a:r>
                  <a:rPr lang="en-US" sz="2000" i="1" baseline="-25000" dirty="0" err="1">
                    <a:ea typeface="ＭＳ Ｐゴシック" pitchFamily="34" charset="-128"/>
                  </a:rPr>
                  <a:t>i</a:t>
                </a:r>
                <a:r>
                  <a:rPr lang="en-US" sz="2000" dirty="0">
                    <a:ea typeface="ＭＳ Ｐゴシック" pitchFamily="34" charset="-128"/>
                  </a:rPr>
                  <a:t>|</a:t>
                </a:r>
                <a:r>
                  <a:rPr lang="en-US" sz="2000" i="1" dirty="0">
                    <a:latin typeface="Lucida Grande"/>
                    <a:ea typeface="Lucida Grande"/>
                    <a:cs typeface="Lucida Grande"/>
                    <a:sym typeface="Symbol" pitchFamily="18" charset="2"/>
                  </a:rPr>
                  <a:t> </a:t>
                </a:r>
                <a:r>
                  <a:rPr lang="en-US" sz="2000" i="1" dirty="0">
                    <a:ea typeface="ＭＳ Ｐゴシック" pitchFamily="34" charset="-128"/>
                  </a:rPr>
                  <a:t>X</a:t>
                </a:r>
                <a:r>
                  <a:rPr lang="en-US" sz="2000" i="1" baseline="-25000" dirty="0">
                    <a:ea typeface="ＭＳ Ｐゴシック" pitchFamily="34" charset="-128"/>
                  </a:rPr>
                  <a:t>i</a:t>
                </a:r>
                <a:r>
                  <a:rPr lang="en-US" sz="2000" dirty="0">
                    <a:ea typeface="ＭＳ Ｐゴシック" pitchFamily="34" charset="-128"/>
                  </a:rPr>
                  <a:t>) = 0!!!!!!!</a:t>
                </a:r>
              </a:p>
              <a:p>
                <a:pPr marL="0" indent="0" algn="ctr">
                  <a:buNone/>
                </a:pPr>
                <a:endParaRPr lang="en-US" sz="2000" dirty="0">
                  <a:ea typeface="ＭＳ Ｐゴシック" pitchFamily="34" charset="-128"/>
                </a:endParaRPr>
              </a:p>
              <a:p>
                <a:pPr marL="0" indent="0" algn="ctr">
                  <a:buNone/>
                </a:pPr>
                <a:r>
                  <a:rPr lang="en-US" sz="2000" dirty="0">
                    <a:ea typeface="ＭＳ Ｐゴシック" pitchFamily="34" charset="-128"/>
                  </a:rPr>
                  <a:t>Solo </a:t>
                </a:r>
                <a:r>
                  <a:rPr lang="en-US" sz="2000" dirty="0" err="1">
                    <a:ea typeface="ＭＳ Ｐゴシック" pitchFamily="34" charset="-128"/>
                  </a:rPr>
                  <a:t>così</a:t>
                </a:r>
                <a:r>
                  <a:rPr lang="en-US" sz="2000" dirty="0">
                    <a:ea typeface="ＭＳ Ｐゴシック" pitchFamily="34" charset="-128"/>
                  </a:rPr>
                  <a:t> </a:t>
                </a:r>
                <a:r>
                  <a:rPr lang="en-US" sz="2000" dirty="0" err="1">
                    <a:ea typeface="ＭＳ Ｐゴシック" pitchFamily="34" charset="-128"/>
                  </a:rPr>
                  <a:t>abbiamo</a:t>
                </a:r>
                <a:r>
                  <a:rPr lang="en-US" sz="2000" dirty="0">
                    <a:ea typeface="ＭＳ Ｐゴシック" pitchFamily="34" charset="-128"/>
                  </a:rPr>
                  <a:t> </a:t>
                </a:r>
                <a:r>
                  <a:rPr lang="en-US" sz="2000" dirty="0" err="1">
                    <a:ea typeface="ＭＳ Ｐゴシック" pitchFamily="34" charset="-128"/>
                  </a:rPr>
                  <a:t>che</a:t>
                </a:r>
                <a:endParaRPr lang="en-US" sz="2000" dirty="0">
                  <a:ea typeface="ＭＳ Ｐゴシック" pitchFamily="34" charset="-128"/>
                </a:endParaRPr>
              </a:p>
              <a:p>
                <a:pPr marL="0" indent="0" algn="ctr">
                  <a:buNone/>
                </a:pPr>
                <a:endParaRPr lang="en-US" sz="2000" dirty="0">
                  <a:ea typeface="ＭＳ Ｐゴシック" pitchFamily="34" charset="-128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2000" b="0" i="1" smtClean="0">
                          <a:latin typeface="Cambria Math" panose="02040503050406030204" pitchFamily="18" charset="0"/>
                          <a:ea typeface="ＭＳ Ｐゴシック" pitchFamily="34" charset="-128"/>
                        </a:rPr>
                        <m:t>𝐸</m:t>
                      </m:r>
                      <m:d>
                        <m:dPr>
                          <m:ctrlPr>
                            <a:rPr lang="en-IE" sz="2000" b="0" i="1" smtClean="0">
                              <a:latin typeface="Cambria Math" panose="02040503050406030204" pitchFamily="18" charset="0"/>
                              <a:ea typeface="ＭＳ Ｐゴシック" pitchFamily="34" charset="-128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E" sz="2000" b="0" i="1" smtClean="0">
                                  <a:latin typeface="Cambria Math" panose="02040503050406030204" pitchFamily="18" charset="0"/>
                                  <a:ea typeface="ＭＳ Ｐゴシック" pitchFamily="34" charset="-128"/>
                                </a:rPr>
                              </m:ctrlPr>
                            </m:sSubPr>
                            <m:e>
                              <m:r>
                                <a:rPr lang="en-IE" sz="2000" b="0" i="1" smtClean="0">
                                  <a:latin typeface="Cambria Math" panose="02040503050406030204" pitchFamily="18" charset="0"/>
                                  <a:ea typeface="ＭＳ Ｐゴシック" pitchFamily="34" charset="-128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IE" sz="2000" b="0" i="1" smtClean="0">
                                  <a:latin typeface="Cambria Math" panose="02040503050406030204" pitchFamily="18" charset="0"/>
                                  <a:ea typeface="ＭＳ Ｐゴシック" pitchFamily="34" charset="-128"/>
                                </a:rPr>
                                <m:t>𝑖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IE" sz="2000" b="0" i="1" smtClean="0">
                                  <a:latin typeface="Cambria Math" panose="02040503050406030204" pitchFamily="18" charset="0"/>
                                  <a:ea typeface="ＭＳ Ｐゴシック" pitchFamily="34" charset="-128"/>
                                </a:rPr>
                              </m:ctrlPr>
                            </m:sSubPr>
                            <m:e>
                              <m:r>
                                <a:rPr lang="en-IE" sz="2000" b="0" i="1" smtClean="0">
                                  <a:latin typeface="Cambria Math" panose="02040503050406030204" pitchFamily="18" charset="0"/>
                                  <a:ea typeface="ＭＳ Ｐゴシック" pitchFamily="34" charset="-128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IE" sz="2000" b="0" i="1" smtClean="0">
                                  <a:latin typeface="Cambria Math" panose="02040503050406030204" pitchFamily="18" charset="0"/>
                                  <a:ea typeface="ＭＳ Ｐゴシック" pitchFamily="34" charset="-128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IE" sz="2000" b="0" i="1" smtClean="0">
                          <a:latin typeface="Cambria Math" panose="02040503050406030204" pitchFamily="18" charset="0"/>
                          <a:ea typeface="ＭＳ Ｐゴシック" pitchFamily="34" charset="-128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000" i="1" dirty="0" smtClean="0">
                          <a:ea typeface="ＭＳ Ｐゴシック" pitchFamily="34" charset="-128"/>
                          <a:sym typeface="Symbol" pitchFamily="18" charset="2"/>
                        </a:rPr>
                        <m:t>β</m:t>
                      </m:r>
                      <m:r>
                        <m:rPr>
                          <m:nor/>
                        </m:rPr>
                        <a:rPr lang="en-US" sz="2000" baseline="-25000" dirty="0" smtClean="0">
                          <a:ea typeface="ＭＳ Ｐゴシック" pitchFamily="34" charset="-128"/>
                        </a:rPr>
                        <m:t>0</m:t>
                      </m:r>
                      <m:r>
                        <m:rPr>
                          <m:nor/>
                        </m:rPr>
                        <a:rPr lang="en-US" sz="2000" dirty="0" smtClean="0">
                          <a:ea typeface="ＭＳ Ｐゴシック" pitchFamily="34" charset="-128"/>
                        </a:rPr>
                        <m:t> + </m:t>
                      </m:r>
                      <m:r>
                        <m:rPr>
                          <m:nor/>
                        </m:rPr>
                        <a:rPr lang="en-US" sz="2000" i="1" dirty="0" smtClean="0">
                          <a:ea typeface="ＭＳ Ｐゴシック" pitchFamily="34" charset="-128"/>
                          <a:sym typeface="Symbol" pitchFamily="18" charset="2"/>
                        </a:rPr>
                        <m:t>β</m:t>
                      </m:r>
                      <m:r>
                        <m:rPr>
                          <m:nor/>
                        </m:rPr>
                        <a:rPr lang="en-US" sz="2000" baseline="-25000" dirty="0" smtClean="0">
                          <a:ea typeface="ＭＳ Ｐゴシック" pitchFamily="34" charset="-128"/>
                        </a:rPr>
                        <m:t>1</m:t>
                      </m:r>
                      <m:r>
                        <m:rPr>
                          <m:nor/>
                        </m:rPr>
                        <a:rPr lang="en-US" sz="2000" i="1" dirty="0" smtClean="0">
                          <a:ea typeface="ＭＳ Ｐゴシック" pitchFamily="34" charset="-128"/>
                        </a:rPr>
                        <m:t>X</m:t>
                      </m:r>
                      <m:r>
                        <m:rPr>
                          <m:nor/>
                        </m:rPr>
                        <a:rPr lang="en-US" sz="2000" i="1" baseline="-25000" dirty="0" smtClean="0">
                          <a:ea typeface="ＭＳ Ｐゴシック" pitchFamily="34" charset="-128"/>
                        </a:rPr>
                        <m:t>i</m:t>
                      </m:r>
                    </m:oMath>
                  </m:oMathPara>
                </a14:m>
                <a:endParaRPr lang="en-US" sz="2000" dirty="0">
                  <a:ea typeface="ＭＳ Ｐゴシック" pitchFamily="34" charset="-128"/>
                </a:endParaRPr>
              </a:p>
            </p:txBody>
          </p:sp>
        </mc:Choice>
        <mc:Fallback xmlns="">
          <p:sp>
            <p:nvSpPr>
              <p:cNvPr id="123906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t="-800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C992F6-5526-4454-982F-556CFD51E845}" type="slidenum">
              <a:rPr lang="en-US" altLang="en-US" smtClean="0"/>
              <a:pPr>
                <a:defRPr/>
              </a:pPr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12198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012" y="2957245"/>
            <a:ext cx="4536866" cy="3590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C992F6-5526-4454-982F-556CFD51E845}" type="slidenum">
              <a:rPr lang="en-US" altLang="en-US" smtClean="0"/>
              <a:pPr>
                <a:defRPr/>
              </a:pPr>
              <a:t>35</a:t>
            </a:fld>
            <a:endParaRPr lang="en-US" alt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7FDB194-378F-4FAD-B3F3-AA071559F7B9}"/>
              </a:ext>
            </a:extLst>
          </p:cNvPr>
          <p:cNvSpPr/>
          <p:nvPr/>
        </p:nvSpPr>
        <p:spPr>
          <a:xfrm>
            <a:off x="1138394" y="3810000"/>
            <a:ext cx="339888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Y</a:t>
            </a:r>
            <a:r>
              <a:rPr lang="en-US" i="1" baseline="-25000" dirty="0"/>
              <a:t>i</a:t>
            </a:r>
            <a:r>
              <a:rPr lang="en-US" dirty="0"/>
              <a:t> = </a:t>
            </a:r>
            <a:r>
              <a:rPr lang="en-US" i="1" dirty="0">
                <a:sym typeface="Symbol" pitchFamily="18" charset="2"/>
              </a:rPr>
              <a:t>β</a:t>
            </a:r>
            <a:r>
              <a:rPr lang="en-US" baseline="-25000" dirty="0"/>
              <a:t>0</a:t>
            </a:r>
            <a:r>
              <a:rPr lang="en-US" dirty="0"/>
              <a:t> + </a:t>
            </a:r>
            <a:r>
              <a:rPr lang="en-US" i="1" dirty="0">
                <a:sym typeface="Symbol" pitchFamily="18" charset="2"/>
              </a:rPr>
              <a:t>β</a:t>
            </a:r>
            <a:r>
              <a:rPr lang="en-US" baseline="-25000" dirty="0"/>
              <a:t>1</a:t>
            </a:r>
            <a:r>
              <a:rPr lang="en-US" i="1" dirty="0"/>
              <a:t>X</a:t>
            </a:r>
            <a:r>
              <a:rPr lang="en-US" i="1" baseline="-25000" dirty="0"/>
              <a:t>i</a:t>
            </a:r>
            <a:r>
              <a:rPr lang="en-US" dirty="0"/>
              <a:t> + </a:t>
            </a:r>
            <a:r>
              <a:rPr lang="en-US" i="1" dirty="0" err="1"/>
              <a:t>u</a:t>
            </a:r>
            <a:r>
              <a:rPr lang="en-US" i="1" baseline="-25000" dirty="0" err="1"/>
              <a:t>i</a:t>
            </a:r>
            <a:endParaRPr lang="en-US" i="1" baseline="-25000" dirty="0"/>
          </a:p>
          <a:p>
            <a:endParaRPr lang="en-US" i="1" baseline="-25000" dirty="0"/>
          </a:p>
          <a:p>
            <a:r>
              <a:rPr lang="en-US" dirty="0"/>
              <a:t>E(</a:t>
            </a:r>
            <a:r>
              <a:rPr lang="en-US" i="1" dirty="0" err="1"/>
              <a:t>u</a:t>
            </a:r>
            <a:r>
              <a:rPr lang="en-US" i="1" baseline="-25000" dirty="0" err="1"/>
              <a:t>i</a:t>
            </a:r>
            <a:r>
              <a:rPr lang="en-US" dirty="0"/>
              <a:t>|</a:t>
            </a:r>
            <a:r>
              <a:rPr lang="en-US" i="1" dirty="0">
                <a:latin typeface="Lucida Grande"/>
                <a:ea typeface="Lucida Grande"/>
                <a:cs typeface="Lucida Grande"/>
                <a:sym typeface="Symbol" pitchFamily="18" charset="2"/>
              </a:rPr>
              <a:t> </a:t>
            </a:r>
            <a:r>
              <a:rPr lang="en-US" i="1" dirty="0"/>
              <a:t>X</a:t>
            </a:r>
            <a:r>
              <a:rPr lang="en-US" baseline="-25000" dirty="0"/>
              <a:t>1</a:t>
            </a:r>
            <a:r>
              <a:rPr lang="en-US" dirty="0"/>
              <a:t>) = 0</a:t>
            </a:r>
          </a:p>
          <a:p>
            <a:endParaRPr lang="en-US" dirty="0"/>
          </a:p>
          <a:p>
            <a:r>
              <a:rPr lang="en-US" dirty="0"/>
              <a:t>E(</a:t>
            </a:r>
            <a:r>
              <a:rPr lang="en-US" i="1" dirty="0"/>
              <a:t>Y</a:t>
            </a:r>
            <a:r>
              <a:rPr lang="en-US" i="1" baseline="-25000" dirty="0"/>
              <a:t>i</a:t>
            </a:r>
            <a:r>
              <a:rPr lang="en-US" dirty="0"/>
              <a:t>|</a:t>
            </a:r>
            <a:r>
              <a:rPr lang="en-US" i="1" dirty="0">
                <a:latin typeface="Lucida Grande"/>
                <a:ea typeface="Lucida Grande"/>
                <a:cs typeface="Lucida Grande"/>
                <a:sym typeface="Symbol" pitchFamily="18" charset="2"/>
              </a:rPr>
              <a:t> </a:t>
            </a:r>
            <a:r>
              <a:rPr lang="en-US" i="1" dirty="0"/>
              <a:t>X</a:t>
            </a:r>
            <a:r>
              <a:rPr lang="en-US" baseline="-25000" dirty="0"/>
              <a:t>1</a:t>
            </a:r>
            <a:r>
              <a:rPr lang="en-US" dirty="0"/>
              <a:t>) = </a:t>
            </a:r>
            <a:r>
              <a:rPr lang="en-US" i="1" dirty="0">
                <a:sym typeface="Symbol" pitchFamily="18" charset="2"/>
              </a:rPr>
              <a:t>β</a:t>
            </a:r>
            <a:r>
              <a:rPr lang="en-US" baseline="-25000" dirty="0"/>
              <a:t>0</a:t>
            </a:r>
            <a:r>
              <a:rPr lang="en-US" dirty="0"/>
              <a:t> + </a:t>
            </a:r>
            <a:r>
              <a:rPr lang="en-US" i="1" dirty="0">
                <a:sym typeface="Symbol" pitchFamily="18" charset="2"/>
              </a:rPr>
              <a:t>β</a:t>
            </a:r>
            <a:r>
              <a:rPr lang="en-US" baseline="-25000" dirty="0"/>
              <a:t>1</a:t>
            </a:r>
            <a:r>
              <a:rPr lang="en-US" i="1" dirty="0"/>
              <a:t>X</a:t>
            </a:r>
            <a:r>
              <a:rPr lang="en-US" i="1" baseline="-25000" dirty="0"/>
              <a:t>i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C87D37B-BB37-4D1B-B07D-CF59E587446C}"/>
              </a:ext>
            </a:extLst>
          </p:cNvPr>
          <p:cNvSpPr txBox="1">
            <a:spLocks/>
          </p:cNvSpPr>
          <p:nvPr/>
        </p:nvSpPr>
        <p:spPr bwMode="auto">
          <a:xfrm>
            <a:off x="304800" y="303213"/>
            <a:ext cx="8610600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-105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-105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-105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-105" charset="0"/>
                <a:ea typeface="ＭＳ Ｐゴシック" charset="-128"/>
                <a:cs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-105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-105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-105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-105" charset="0"/>
              </a:defRPr>
            </a:lvl9pPr>
          </a:lstStyle>
          <a:p>
            <a:r>
              <a:rPr lang="it-IT" kern="0" dirty="0">
                <a:ea typeface="ＭＳ Ｐゴシック" pitchFamily="34" charset="-128"/>
              </a:rPr>
              <a:t>Il modello di regressione in un’immagine</a:t>
            </a:r>
            <a:endParaRPr lang="en-US" kern="0" dirty="0">
              <a:ea typeface="ＭＳ Ｐゴシック" pitchFamily="34" charset="-128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23EFF0F-7C7C-4E97-BCDA-5A649A193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0600"/>
            <a:ext cx="8229600" cy="4572000"/>
          </a:xfrm>
        </p:spPr>
        <p:txBody>
          <a:bodyPr/>
          <a:lstStyle/>
          <a:p>
            <a:endParaRPr lang="en-US" sz="2000" dirty="0">
              <a:ea typeface="ＭＳ Ｐゴシック" pitchFamily="34" charset="-128"/>
            </a:endParaRPr>
          </a:p>
          <a:p>
            <a:r>
              <a:rPr lang="en-US" sz="2000" dirty="0" err="1">
                <a:ea typeface="ＭＳ Ｐゴシック" pitchFamily="34" charset="-128"/>
              </a:rPr>
              <a:t>Supponiamo</a:t>
            </a:r>
            <a:r>
              <a:rPr lang="en-US" sz="2000" dirty="0">
                <a:ea typeface="ＭＳ Ｐゴシック" pitchFamily="34" charset="-128"/>
              </a:rPr>
              <a:t> ci </a:t>
            </a:r>
            <a:r>
              <a:rPr lang="en-US" sz="2000" dirty="0" err="1">
                <a:ea typeface="ＭＳ Ｐゴシック" pitchFamily="34" charset="-128"/>
              </a:rPr>
              <a:t>siano</a:t>
            </a:r>
            <a:r>
              <a:rPr lang="en-US" sz="2000" dirty="0">
                <a:ea typeface="ＭＳ Ｐゴシック" pitchFamily="34" charset="-128"/>
              </a:rPr>
              <a:t> solo </a:t>
            </a:r>
            <a:r>
              <a:rPr lang="en-US" sz="2000" dirty="0" err="1">
                <a:ea typeface="ＭＳ Ｐゴシック" pitchFamily="34" charset="-128"/>
              </a:rPr>
              <a:t>sette</a:t>
            </a:r>
            <a:r>
              <a:rPr lang="en-US" sz="2000" dirty="0">
                <a:ea typeface="ＭＳ Ｐゴシック" pitchFamily="34" charset="-128"/>
              </a:rPr>
              <a:t> </a:t>
            </a:r>
            <a:r>
              <a:rPr lang="en-US" sz="2000" dirty="0" err="1">
                <a:ea typeface="ＭＳ Ｐゴシック" pitchFamily="34" charset="-128"/>
              </a:rPr>
              <a:t>scuole</a:t>
            </a:r>
            <a:r>
              <a:rPr lang="en-US" sz="2000" dirty="0">
                <a:ea typeface="ＭＳ Ｐゴシック" pitchFamily="34" charset="-128"/>
              </a:rPr>
              <a:t> </a:t>
            </a:r>
            <a:r>
              <a:rPr lang="en-US" sz="2000" b="0" dirty="0">
                <a:ea typeface="ＭＳ Ｐゴシック" pitchFamily="34" charset="-128"/>
              </a:rPr>
              <a:t>(n = 7) </a:t>
            </a:r>
            <a:r>
              <a:rPr lang="en-US" sz="2000" b="0" dirty="0" err="1">
                <a:ea typeface="ＭＳ Ｐゴシック" pitchFamily="34" charset="-128"/>
              </a:rPr>
              <a:t>nella</a:t>
            </a:r>
            <a:r>
              <a:rPr lang="en-US" sz="2000" b="0" dirty="0">
                <a:ea typeface="ＭＳ Ｐゴシック" pitchFamily="34" charset="-128"/>
              </a:rPr>
              <a:t> “</a:t>
            </a:r>
            <a:r>
              <a:rPr lang="en-US" sz="2000" b="0" dirty="0" err="1">
                <a:ea typeface="ＭＳ Ｐゴシック" pitchFamily="34" charset="-128"/>
              </a:rPr>
              <a:t>popolazione</a:t>
            </a:r>
            <a:r>
              <a:rPr lang="en-US" sz="2000" b="0" dirty="0">
                <a:ea typeface="ＭＳ Ｐゴシック" pitchFamily="34" charset="-128"/>
              </a:rPr>
              <a:t>” di </a:t>
            </a:r>
            <a:r>
              <a:rPr lang="en-US" sz="2000" b="0" dirty="0" err="1">
                <a:ea typeface="ＭＳ Ｐゴシック" pitchFamily="34" charset="-128"/>
              </a:rPr>
              <a:t>scuole</a:t>
            </a:r>
            <a:r>
              <a:rPr lang="en-US" sz="2000" b="0" dirty="0">
                <a:ea typeface="ＭＳ Ｐゴシック" pitchFamily="34" charset="-128"/>
              </a:rPr>
              <a:t> </a:t>
            </a:r>
            <a:r>
              <a:rPr lang="en-US" sz="2000" b="0" dirty="0" err="1">
                <a:ea typeface="ＭＳ Ｐゴシック" pitchFamily="34" charset="-128"/>
              </a:rPr>
              <a:t>californiane</a:t>
            </a:r>
            <a:endParaRPr lang="en-US" sz="2000" b="0" dirty="0">
              <a:ea typeface="ＭＳ Ｐゴシック" pitchFamily="34" charset="-128"/>
            </a:endParaRPr>
          </a:p>
          <a:p>
            <a:r>
              <a:rPr lang="en-US" sz="2000" b="0" dirty="0" err="1">
                <a:ea typeface="ＭＳ Ｐゴシック" pitchFamily="34" charset="-128"/>
              </a:rPr>
              <a:t>Mostriamo</a:t>
            </a:r>
            <a:r>
              <a:rPr lang="en-US" sz="2000" b="0" dirty="0">
                <a:ea typeface="ＭＳ Ｐゴシック" pitchFamily="34" charset="-128"/>
              </a:rPr>
              <a:t> la </a:t>
            </a:r>
            <a:r>
              <a:rPr lang="en-US" sz="2000" b="0" dirty="0" err="1">
                <a:ea typeface="ＭＳ Ｐゴシック" pitchFamily="34" charset="-128"/>
              </a:rPr>
              <a:t>retta</a:t>
            </a:r>
            <a:r>
              <a:rPr lang="en-US" sz="2000" b="0" dirty="0">
                <a:ea typeface="ＭＳ Ｐゴシック" pitchFamily="34" charset="-128"/>
              </a:rPr>
              <a:t> di </a:t>
            </a:r>
            <a:r>
              <a:rPr lang="en-US" sz="2000" b="0" dirty="0" err="1">
                <a:ea typeface="ＭＳ Ｐゴシック" pitchFamily="34" charset="-128"/>
              </a:rPr>
              <a:t>regressione</a:t>
            </a:r>
            <a:r>
              <a:rPr lang="en-US" sz="2000" dirty="0">
                <a:ea typeface="ＭＳ Ｐゴシック" pitchFamily="34" charset="-128"/>
              </a:rPr>
              <a:t> e </a:t>
            </a:r>
            <a:r>
              <a:rPr lang="en-US" sz="2000" b="0" dirty="0" err="1">
                <a:ea typeface="ＭＳ Ｐゴシック" pitchFamily="34" charset="-128"/>
              </a:rPr>
              <a:t>l’errore</a:t>
            </a:r>
            <a:r>
              <a:rPr lang="en-US" sz="2000" b="0" dirty="0">
                <a:ea typeface="ＭＳ Ｐゴシック" pitchFamily="34" charset="-128"/>
              </a:rPr>
              <a:t> di </a:t>
            </a:r>
            <a:r>
              <a:rPr lang="en-US" sz="2000" b="0" dirty="0" err="1">
                <a:ea typeface="ＭＳ Ｐゴシック" pitchFamily="34" charset="-128"/>
              </a:rPr>
              <a:t>regressione</a:t>
            </a:r>
            <a:r>
              <a:rPr lang="en-US" sz="2000" b="0" dirty="0">
                <a:ea typeface="ＭＳ Ｐゴシック" pitchFamily="34" charset="-128"/>
              </a:rPr>
              <a:t> (il “</a:t>
            </a:r>
            <a:r>
              <a:rPr lang="en-US" sz="2000" b="0" dirty="0" err="1">
                <a:ea typeface="ＭＳ Ｐゴシック" pitchFamily="34" charset="-128"/>
              </a:rPr>
              <a:t>termine</a:t>
            </a:r>
            <a:r>
              <a:rPr lang="en-US" sz="2000" b="0" dirty="0">
                <a:ea typeface="ＭＳ Ｐゴシック" pitchFamily="34" charset="-128"/>
              </a:rPr>
              <a:t> </a:t>
            </a:r>
            <a:r>
              <a:rPr lang="en-US" sz="2000" b="0" dirty="0" err="1">
                <a:ea typeface="ＭＳ Ｐゴシック" pitchFamily="34" charset="-128"/>
              </a:rPr>
              <a:t>d’errore</a:t>
            </a:r>
            <a:r>
              <a:rPr lang="en-US" sz="2000" b="0" dirty="0">
                <a:ea typeface="ＭＳ Ｐゴシック" pitchFamily="34" charset="-128"/>
              </a:rPr>
              <a:t>”):</a:t>
            </a:r>
            <a:endParaRPr lang="en-US" sz="240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090286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Il </a:t>
            </a:r>
            <a:r>
              <a:rPr lang="en-US" dirty="0" err="1">
                <a:ea typeface="ＭＳ Ｐゴシック" pitchFamily="34" charset="-128"/>
              </a:rPr>
              <a:t>metodo</a:t>
            </a:r>
            <a:r>
              <a:rPr lang="en-US" dirty="0">
                <a:ea typeface="ＭＳ Ｐゴシック" pitchFamily="34" charset="-128"/>
              </a:rPr>
              <a:t> OLS per </a:t>
            </a:r>
            <a:r>
              <a:rPr lang="en-US" dirty="0" err="1">
                <a:ea typeface="ＭＳ Ｐゴシック" pitchFamily="34" charset="-128"/>
              </a:rPr>
              <a:t>calcolare</a:t>
            </a:r>
            <a:r>
              <a:rPr lang="en-US" dirty="0">
                <a:ea typeface="ＭＳ Ｐゴシック" pitchFamily="34" charset="-128"/>
              </a:rPr>
              <a:t> la </a:t>
            </a:r>
            <a:r>
              <a:rPr lang="en-US" dirty="0" err="1">
                <a:ea typeface="ＭＳ Ｐゴシック" pitchFamily="34" charset="-128"/>
              </a:rPr>
              <a:t>regressione</a:t>
            </a:r>
            <a:endParaRPr lang="en-US" dirty="0">
              <a:ea typeface="ＭＳ Ｐゴシック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1171" y="1676400"/>
                <a:ext cx="8294688" cy="4572000"/>
              </a:xfrm>
            </p:spPr>
            <p:txBody>
              <a:bodyPr/>
              <a:lstStyle/>
              <a:p>
                <a:pPr marL="0" indent="0">
                  <a:buFontTx/>
                  <a:buNone/>
                </a:pPr>
                <a:r>
                  <a:rPr lang="en-US" sz="2400" i="1" dirty="0">
                    <a:ea typeface="ＭＳ Ｐゴシック" pitchFamily="34" charset="-128"/>
                  </a:rPr>
                  <a:t>Come </a:t>
                </a:r>
                <a:r>
                  <a:rPr lang="en-US" sz="2400" i="1" dirty="0" err="1">
                    <a:ea typeface="ＭＳ Ｐゴシック" pitchFamily="34" charset="-128"/>
                  </a:rPr>
                  <a:t>possiamo</a:t>
                </a:r>
                <a:r>
                  <a:rPr lang="en-US" sz="2400" i="1" dirty="0">
                    <a:ea typeface="ＭＳ Ｐゴシック" pitchFamily="34" charset="-128"/>
                  </a:rPr>
                  <a:t> </a:t>
                </a:r>
                <a:r>
                  <a:rPr lang="en-US" sz="2400" i="1" dirty="0" err="1">
                    <a:ea typeface="ＭＳ Ｐゴシック" pitchFamily="34" charset="-128"/>
                  </a:rPr>
                  <a:t>calcolare</a:t>
                </a:r>
                <a:r>
                  <a:rPr lang="en-US" sz="2400" i="1" dirty="0">
                    <a:ea typeface="ＭＳ Ｐゴシック" pitchFamily="34" charset="-128"/>
                  </a:rPr>
                  <a:t> </a:t>
                </a:r>
                <a:r>
                  <a:rPr lang="en-US" sz="2400" i="1" dirty="0">
                    <a:ea typeface="ＭＳ Ｐゴシック" pitchFamily="34" charset="-128"/>
                    <a:sym typeface="Symbol" pitchFamily="18" charset="2"/>
                  </a:rPr>
                  <a:t>β</a:t>
                </a:r>
                <a:r>
                  <a:rPr lang="en-US" sz="2400" baseline="-25000" dirty="0">
                    <a:ea typeface="ＭＳ Ｐゴシック" pitchFamily="34" charset="-128"/>
                  </a:rPr>
                  <a:t>0</a:t>
                </a:r>
                <a:r>
                  <a:rPr lang="en-US" sz="2400" i="1" dirty="0">
                    <a:ea typeface="ＭＳ Ｐゴシック" pitchFamily="34" charset="-128"/>
                  </a:rPr>
                  <a:t> e </a:t>
                </a:r>
                <a:r>
                  <a:rPr lang="en-US" sz="2400" i="1" dirty="0">
                    <a:ea typeface="ＭＳ Ｐゴシック" pitchFamily="34" charset="-128"/>
                    <a:sym typeface="Symbol" pitchFamily="18" charset="2"/>
                  </a:rPr>
                  <a:t>β</a:t>
                </a:r>
                <a:r>
                  <a:rPr lang="en-US" sz="2400" baseline="-25000" dirty="0">
                    <a:ea typeface="ＭＳ Ｐゴシック" pitchFamily="34" charset="-128"/>
                  </a:rPr>
                  <a:t>1</a:t>
                </a:r>
                <a:r>
                  <a:rPr lang="en-US" sz="2400" i="1" dirty="0">
                    <a:ea typeface="ＭＳ Ｐゴシック" pitchFamily="34" charset="-128"/>
                  </a:rPr>
                  <a:t> </a:t>
                </a:r>
                <a:r>
                  <a:rPr lang="en-US" sz="2400" i="1" dirty="0" err="1">
                    <a:ea typeface="ＭＳ Ｐゴシック" pitchFamily="34" charset="-128"/>
                  </a:rPr>
                  <a:t>dai</a:t>
                </a:r>
                <a:r>
                  <a:rPr lang="en-US" sz="2400" i="1" dirty="0">
                    <a:ea typeface="ＭＳ Ｐゴシック" pitchFamily="34" charset="-128"/>
                  </a:rPr>
                  <a:t> </a:t>
                </a:r>
                <a:r>
                  <a:rPr lang="en-US" sz="2400" i="1" dirty="0" err="1">
                    <a:ea typeface="ＭＳ Ｐゴシック" pitchFamily="34" charset="-128"/>
                  </a:rPr>
                  <a:t>dati</a:t>
                </a:r>
                <a:r>
                  <a:rPr lang="en-US" sz="2400" i="1" dirty="0">
                    <a:ea typeface="ＭＳ Ｐゴシック" pitchFamily="34" charset="-128"/>
                  </a:rPr>
                  <a:t>?</a:t>
                </a:r>
                <a:r>
                  <a:rPr lang="en-US" sz="2400" dirty="0">
                    <a:ea typeface="ＭＳ Ｐゴシック" pitchFamily="34" charset="-128"/>
                  </a:rPr>
                  <a:t> </a:t>
                </a:r>
              </a:p>
              <a:p>
                <a:pPr marL="0" indent="0">
                  <a:buFontTx/>
                  <a:buNone/>
                </a:pPr>
                <a:endParaRPr lang="en-US" sz="2400" dirty="0">
                  <a:ea typeface="ＭＳ Ｐゴシック" pitchFamily="34" charset="-128"/>
                </a:endParaRPr>
              </a:p>
              <a:p>
                <a:pPr marL="0" indent="0">
                  <a:buFontTx/>
                  <a:buNone/>
                </a:pPr>
                <a:r>
                  <a:rPr lang="en-US" sz="2400" dirty="0" err="1">
                    <a:ea typeface="ＭＳ Ｐゴシック" pitchFamily="34" charset="-128"/>
                  </a:rPr>
                  <a:t>Possiamo</a:t>
                </a:r>
                <a:r>
                  <a:rPr lang="en-US" sz="2400" dirty="0">
                    <a:ea typeface="ＭＳ Ｐゴシック" pitchFamily="34" charset="-128"/>
                  </a:rPr>
                  <a:t> </a:t>
                </a:r>
                <a:r>
                  <a:rPr lang="en-US" sz="2400" dirty="0" err="1">
                    <a:ea typeface="ＭＳ Ｐゴシック" pitchFamily="34" charset="-128"/>
                  </a:rPr>
                  <a:t>usare</a:t>
                </a:r>
                <a:r>
                  <a:rPr lang="en-US" sz="2400" dirty="0">
                    <a:ea typeface="ＭＳ Ｐゴシック" pitchFamily="34" charset="-128"/>
                  </a:rPr>
                  <a:t> il </a:t>
                </a:r>
                <a:r>
                  <a:rPr lang="en-US" sz="2400" b="1" dirty="0" err="1">
                    <a:ea typeface="ＭＳ Ｐゴシック" pitchFamily="34" charset="-128"/>
                  </a:rPr>
                  <a:t>metodo</a:t>
                </a:r>
                <a:r>
                  <a:rPr lang="en-US" sz="2400" b="1" dirty="0">
                    <a:ea typeface="ＭＳ Ｐゴシック" pitchFamily="34" charset="-128"/>
                  </a:rPr>
                  <a:t> </a:t>
                </a:r>
                <a:r>
                  <a:rPr lang="en-US" sz="2400" b="1" dirty="0" err="1">
                    <a:ea typeface="ＭＳ Ｐゴシック" pitchFamily="34" charset="-128"/>
                  </a:rPr>
                  <a:t>dei</a:t>
                </a:r>
                <a:r>
                  <a:rPr lang="en-US" sz="2400" b="1" dirty="0">
                    <a:ea typeface="ＭＳ Ｐゴシック" pitchFamily="34" charset="-128"/>
                  </a:rPr>
                  <a:t> </a:t>
                </a:r>
                <a:r>
                  <a:rPr lang="en-US" sz="2400" b="1" dirty="0" err="1">
                    <a:ea typeface="ＭＳ Ｐゴシック" pitchFamily="34" charset="-128"/>
                  </a:rPr>
                  <a:t>minimi</a:t>
                </a:r>
                <a:r>
                  <a:rPr lang="en-US" sz="2400" b="1" dirty="0">
                    <a:ea typeface="ＭＳ Ｐゴシック" pitchFamily="34" charset="-128"/>
                  </a:rPr>
                  <a:t> </a:t>
                </a:r>
                <a:r>
                  <a:rPr lang="en-US" sz="2400" b="1" dirty="0" err="1">
                    <a:ea typeface="ＭＳ Ｐゴシック" pitchFamily="34" charset="-128"/>
                  </a:rPr>
                  <a:t>quadrati</a:t>
                </a:r>
                <a:r>
                  <a:rPr lang="en-US" sz="2400" b="1" dirty="0">
                    <a:ea typeface="ＭＳ Ｐゴシック" pitchFamily="34" charset="-128"/>
                  </a:rPr>
                  <a:t> (OLS, “</a:t>
                </a:r>
                <a:r>
                  <a:rPr lang="en-US" sz="2400" b="1" i="1" dirty="0">
                    <a:ea typeface="ＭＳ Ｐゴシック" pitchFamily="34" charset="-128"/>
                  </a:rPr>
                  <a:t>ordinary least squares</a:t>
                </a:r>
                <a:r>
                  <a:rPr lang="en-US" sz="2400" b="1" dirty="0">
                    <a:ea typeface="ＭＳ Ｐゴシック" pitchFamily="34" charset="-128"/>
                  </a:rPr>
                  <a:t>”) </a:t>
                </a:r>
                <a:r>
                  <a:rPr lang="en-US" sz="2400" dirty="0">
                    <a:ea typeface="ＭＳ Ｐゴシック" pitchFamily="34" charset="-128"/>
                  </a:rPr>
                  <a:t>per </a:t>
                </a:r>
                <a:r>
                  <a:rPr lang="en-US" sz="2400" dirty="0" err="1">
                    <a:ea typeface="ＭＳ Ｐゴシック" pitchFamily="34" charset="-128"/>
                  </a:rPr>
                  <a:t>trovare</a:t>
                </a:r>
                <a:r>
                  <a:rPr lang="en-US" sz="2400" dirty="0">
                    <a:ea typeface="ＭＳ Ｐゴシック" pitchFamily="34" charset="-128"/>
                  </a:rPr>
                  <a:t> i </a:t>
                </a:r>
                <a:r>
                  <a:rPr lang="en-US" sz="2400" dirty="0" err="1">
                    <a:ea typeface="ＭＳ Ｐゴシック" pitchFamily="34" charset="-128"/>
                  </a:rPr>
                  <a:t>parametri</a:t>
                </a:r>
                <a:r>
                  <a:rPr lang="en-US" sz="2400" dirty="0">
                    <a:ea typeface="ＭＳ Ｐゴシック" pitchFamily="34" charset="-128"/>
                  </a:rPr>
                  <a:t> </a:t>
                </a:r>
                <a:r>
                  <a:rPr lang="en-US" sz="2400" dirty="0" err="1">
                    <a:ea typeface="ＭＳ Ｐゴシック" pitchFamily="34" charset="-128"/>
                  </a:rPr>
                  <a:t>ignoti</a:t>
                </a:r>
                <a:r>
                  <a:rPr lang="en-US" sz="2400" dirty="0">
                    <a:ea typeface="ＭＳ Ｐゴシック" pitchFamily="34" charset="-128"/>
                  </a:rPr>
                  <a:t> </a:t>
                </a:r>
                <a:r>
                  <a:rPr lang="en-US" sz="2400" i="1" dirty="0">
                    <a:ea typeface="ＭＳ Ｐゴシック" pitchFamily="34" charset="-128"/>
                    <a:sym typeface="Symbol" pitchFamily="18" charset="2"/>
                  </a:rPr>
                  <a:t>β</a:t>
                </a:r>
                <a:r>
                  <a:rPr lang="en-US" sz="2400" baseline="-25000" dirty="0">
                    <a:ea typeface="ＭＳ Ｐゴシック" pitchFamily="34" charset="-128"/>
                  </a:rPr>
                  <a:t>0</a:t>
                </a:r>
                <a:r>
                  <a:rPr lang="en-US" sz="2400" dirty="0">
                    <a:ea typeface="ＭＳ Ｐゴシック" pitchFamily="34" charset="-128"/>
                  </a:rPr>
                  <a:t> e </a:t>
                </a:r>
                <a:r>
                  <a:rPr lang="en-US" sz="2400" i="1" dirty="0">
                    <a:ea typeface="ＭＳ Ｐゴシック" pitchFamily="34" charset="-128"/>
                    <a:sym typeface="Symbol" pitchFamily="18" charset="2"/>
                  </a:rPr>
                  <a:t>β</a:t>
                </a:r>
                <a:r>
                  <a:rPr lang="en-US" sz="2400" baseline="-25000" dirty="0">
                    <a:ea typeface="ＭＳ Ｐゴシック" pitchFamily="34" charset="-128"/>
                  </a:rPr>
                  <a:t>1</a:t>
                </a:r>
                <a:r>
                  <a:rPr lang="en-US" sz="2400" dirty="0">
                    <a:ea typeface="ＭＳ Ｐゴシック" pitchFamily="34" charset="-128"/>
                  </a:rPr>
                  <a:t>:</a:t>
                </a:r>
              </a:p>
              <a:p>
                <a:pPr marL="0" indent="0">
                  <a:buFontTx/>
                  <a:buNone/>
                </a:pPr>
                <a:endParaRPr lang="en-US" sz="2400" dirty="0">
                  <a:ea typeface="ＭＳ Ｐゴシック" pitchFamily="34" charset="-128"/>
                </a:endParaRPr>
              </a:p>
              <a:p>
                <a:pPr marL="0" indent="0">
                  <a:buFontTx/>
                  <a:buNone/>
                </a:pPr>
                <a:endParaRPr lang="en-US" sz="2400" dirty="0">
                  <a:ea typeface="ＭＳ Ｐゴシック" pitchFamily="34" charset="-128"/>
                </a:endParaRPr>
              </a:p>
              <a:p>
                <a:pPr marL="0" indent="0">
                  <a:buFontTx/>
                  <a:buNone/>
                </a:pPr>
                <a:endParaRPr lang="en-US" sz="2400" dirty="0">
                  <a:ea typeface="ＭＳ Ｐゴシック" pitchFamily="34" charset="-128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ea typeface="ＭＳ Ｐゴシック" pitchFamily="34" charset="-128"/>
                  </a:rPr>
                  <a:t>Un </a:t>
                </a:r>
                <a:r>
                  <a:rPr lang="en-US" sz="2400" dirty="0" err="1">
                    <a:ea typeface="ＭＳ Ｐゴシック" pitchFamily="34" charset="-128"/>
                  </a:rPr>
                  <a:t>caso</a:t>
                </a:r>
                <a:r>
                  <a:rPr lang="en-US" sz="2400" dirty="0">
                    <a:ea typeface="ＭＳ Ｐゴシック" pitchFamily="34" charset="-128"/>
                  </a:rPr>
                  <a:t> </a:t>
                </a:r>
                <a:r>
                  <a:rPr lang="en-US" sz="2400" dirty="0" err="1">
                    <a:ea typeface="ＭＳ Ｐゴシック" pitchFamily="34" charset="-128"/>
                  </a:rPr>
                  <a:t>speciale</a:t>
                </a:r>
                <a:r>
                  <a:rPr lang="en-US" sz="2400" dirty="0">
                    <a:ea typeface="ＭＳ Ｐゴシック" pitchFamily="34" charset="-128"/>
                  </a:rPr>
                  <a:t> è la media </a:t>
                </a:r>
                <a:r>
                  <a:rPr lang="en-US" sz="2400" dirty="0" err="1">
                    <a:ea typeface="ＭＳ Ｐゴシック" pitchFamily="34" charset="-128"/>
                  </a:rPr>
                  <a:t>aritmetica</a:t>
                </a:r>
                <a:r>
                  <a:rPr lang="en-US" sz="2400" dirty="0">
                    <a:ea typeface="ＭＳ Ｐゴシック" pitchFamily="34" charset="-128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𝑌</m:t>
                        </m:r>
                      </m:e>
                    </m:acc>
                  </m:oMath>
                </a14:m>
                <a:r>
                  <a:rPr lang="en-US" sz="2400" dirty="0">
                    <a:ea typeface="ＭＳ Ｐゴシック" pitchFamily="34" charset="-128"/>
                  </a:rPr>
                  <a:t>, </a:t>
                </a:r>
                <a:r>
                  <a:rPr lang="en-US" sz="2400" dirty="0" err="1">
                    <a:ea typeface="ＭＳ Ｐゴシック" pitchFamily="34" charset="-128"/>
                  </a:rPr>
                  <a:t>che</a:t>
                </a:r>
                <a:r>
                  <a:rPr lang="en-US" sz="2400" dirty="0">
                    <a:ea typeface="ＭＳ Ｐゴシック" pitchFamily="34" charset="-128"/>
                  </a:rPr>
                  <a:t> è il </a:t>
                </a:r>
                <a:r>
                  <a:rPr lang="en-US" sz="2400" dirty="0" err="1">
                    <a:ea typeface="ＭＳ Ｐゴシック" pitchFamily="34" charset="-128"/>
                  </a:rPr>
                  <a:t>valore</a:t>
                </a:r>
                <a:r>
                  <a:rPr lang="en-US" sz="2400" dirty="0">
                    <a:ea typeface="ＭＳ Ｐゴシック" pitchFamily="34" charset="-128"/>
                  </a:rPr>
                  <a:t> </a:t>
                </a:r>
                <a:r>
                  <a:rPr lang="en-US" sz="2400" dirty="0" err="1">
                    <a:ea typeface="ＭＳ Ｐゴシック" pitchFamily="34" charset="-128"/>
                  </a:rPr>
                  <a:t>atteso</a:t>
                </a:r>
                <a:r>
                  <a:rPr lang="en-US" sz="2400" dirty="0">
                    <a:ea typeface="ＭＳ Ｐゴシック" pitchFamily="34" charset="-128"/>
                  </a:rPr>
                  <a:t> di </a:t>
                </a:r>
                <a14:m>
                  <m:oMath xmlns:m="http://schemas.openxmlformats.org/officeDocument/2006/math">
                    <m:r>
                      <a:rPr lang="en-IE" sz="2400" b="0" i="1" smtClean="0">
                        <a:latin typeface="Cambria Math" panose="02040503050406030204" pitchFamily="18" charset="0"/>
                        <a:ea typeface="ＭＳ Ｐゴシック" pitchFamily="34" charset="-128"/>
                      </a:rPr>
                      <m:t>𝑌</m:t>
                    </m:r>
                  </m:oMath>
                </a14:m>
                <a:r>
                  <a:rPr lang="en-US" sz="2400" dirty="0">
                    <a:ea typeface="ＭＳ Ｐゴシック" pitchFamily="34" charset="-128"/>
                  </a:rPr>
                  <a:t>, </a:t>
                </a:r>
                <a:r>
                  <a:rPr lang="en-US" sz="2400" i="1" dirty="0" err="1">
                    <a:ea typeface="ＭＳ Ｐゴシック" pitchFamily="34" charset="-128"/>
                    <a:sym typeface="Symbol" pitchFamily="18" charset="2"/>
                  </a:rPr>
                  <a:t>μ</a:t>
                </a:r>
                <a:r>
                  <a:rPr lang="en-US" sz="2400" i="1" baseline="-25000" dirty="0" err="1">
                    <a:ea typeface="ＭＳ Ｐゴシック" pitchFamily="34" charset="-128"/>
                  </a:rPr>
                  <a:t>Y</a:t>
                </a:r>
                <a:r>
                  <a:rPr lang="en-US" sz="2400" dirty="0">
                    <a:ea typeface="ＭＳ Ｐゴシック" pitchFamily="34" charset="-128"/>
                  </a:rPr>
                  <a:t>, </a:t>
                </a:r>
                <a:r>
                  <a:rPr lang="en-US" sz="2400" dirty="0" err="1">
                    <a:ea typeface="ＭＳ Ｐゴシック" pitchFamily="34" charset="-128"/>
                  </a:rPr>
                  <a:t>nella</a:t>
                </a:r>
                <a:r>
                  <a:rPr lang="en-US" sz="2400" dirty="0">
                    <a:ea typeface="ＭＳ Ｐゴシック" pitchFamily="34" charset="-128"/>
                  </a:rPr>
                  <a:t> </a:t>
                </a:r>
                <a:r>
                  <a:rPr lang="en-US" sz="2400" dirty="0" err="1">
                    <a:ea typeface="ＭＳ Ｐゴシック" pitchFamily="34" charset="-128"/>
                  </a:rPr>
                  <a:t>popolazione</a:t>
                </a:r>
                <a:r>
                  <a:rPr lang="en-US" sz="2400" dirty="0">
                    <a:ea typeface="ＭＳ Ｐゴシック" pitchFamily="34" charset="-128"/>
                  </a:rPr>
                  <a:t> secondo OLS</a:t>
                </a:r>
              </a:p>
              <a:p>
                <a:pPr marL="0" indent="0">
                  <a:buFontTx/>
                  <a:buNone/>
                </a:pPr>
                <a:endParaRPr lang="en-US" sz="2400" dirty="0">
                  <a:ea typeface="ＭＳ Ｐゴシック" pitchFamily="34" charset="-128"/>
                </a:endParaRPr>
              </a:p>
              <a:p>
                <a:pPr marL="0" indent="0"/>
                <a:endParaRPr lang="en-US" sz="2400" dirty="0">
                  <a:ea typeface="ＭＳ Ｐゴシック" pitchFamily="34" charset="-128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1171" y="1676400"/>
                <a:ext cx="8294688" cy="4572000"/>
              </a:xfrm>
              <a:blipFill>
                <a:blip r:embed="rId2"/>
                <a:stretch>
                  <a:fillRect l="-1102" t="-1067" r="-1984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magin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896850"/>
            <a:ext cx="335280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C992F6-5526-4454-982F-556CFD51E845}" type="slidenum">
              <a:rPr lang="en-US" altLang="en-US" smtClean="0"/>
              <a:pPr>
                <a:defRPr/>
              </a:pPr>
              <a:t>36</a:t>
            </a:fld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7F96DE5-8F45-4A0D-ADF0-FB9C69E6022D}"/>
                  </a:ext>
                </a:extLst>
              </p:cNvPr>
              <p:cNvSpPr txBox="1"/>
              <p:nvPr/>
            </p:nvSpPr>
            <p:spPr>
              <a:xfrm>
                <a:off x="1973830" y="5857034"/>
                <a:ext cx="4572000" cy="8485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E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IE">
                              <a:latin typeface="Cambria Math" panose="02040503050406030204" pitchFamily="18" charset="0"/>
                            </a:rPr>
                            <m:t>min</m:t>
                          </m:r>
                        </m:e>
                        <m:sub>
                          <m:sSub>
                            <m:sSubPr>
                              <m:ctrlPr>
                                <a:rPr lang="en-I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E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IE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en-IE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IE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IE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E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IE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I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IE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E" i="1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en-IE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IE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IE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E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IE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IE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IE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7F96DE5-8F45-4A0D-ADF0-FB9C69E602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3830" y="5857034"/>
                <a:ext cx="4572000" cy="84856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1602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OLS: </a:t>
            </a:r>
          </a:p>
        </p:txBody>
      </p:sp>
      <p:sp>
        <p:nvSpPr>
          <p:cNvPr id="2458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ea typeface="ＭＳ Ｐゴシック" pitchFamily="34" charset="-128"/>
              </a:rPr>
              <a:t>OLS </a:t>
            </a:r>
            <a:r>
              <a:rPr lang="en-US" sz="2400" dirty="0" err="1">
                <a:ea typeface="ＭＳ Ｐゴシック" pitchFamily="34" charset="-128"/>
              </a:rPr>
              <a:t>minimizza</a:t>
            </a:r>
            <a:r>
              <a:rPr lang="en-US" sz="2400" dirty="0">
                <a:ea typeface="ＭＳ Ｐゴシック" pitchFamily="34" charset="-128"/>
              </a:rPr>
              <a:t> la </a:t>
            </a:r>
            <a:r>
              <a:rPr lang="en-US" sz="2400" dirty="0" err="1">
                <a:ea typeface="ＭＳ Ｐゴシック" pitchFamily="34" charset="-128"/>
              </a:rPr>
              <a:t>differenza</a:t>
            </a:r>
            <a:r>
              <a:rPr lang="en-US" sz="2400" dirty="0">
                <a:ea typeface="ＭＳ Ｐゴシック" pitchFamily="34" charset="-128"/>
              </a:rPr>
              <a:t> </a:t>
            </a:r>
            <a:r>
              <a:rPr lang="en-US" sz="2400" dirty="0" err="1">
                <a:ea typeface="ＭＳ Ｐゴシック" pitchFamily="34" charset="-128"/>
              </a:rPr>
              <a:t>quadratica</a:t>
            </a:r>
            <a:r>
              <a:rPr lang="en-US" sz="2400" dirty="0">
                <a:ea typeface="ＭＳ Ｐゴシック" pitchFamily="34" charset="-128"/>
              </a:rPr>
              <a:t> media </a:t>
            </a:r>
            <a:r>
              <a:rPr lang="en-US" sz="2400" dirty="0" err="1">
                <a:ea typeface="ＭＳ Ｐゴシック" pitchFamily="34" charset="-128"/>
              </a:rPr>
              <a:t>tra</a:t>
            </a:r>
            <a:r>
              <a:rPr lang="en-US" sz="2400" dirty="0">
                <a:ea typeface="ＭＳ Ｐゴシック" pitchFamily="34" charset="-128"/>
              </a:rPr>
              <a:t> i </a:t>
            </a:r>
            <a:r>
              <a:rPr lang="en-US" sz="2400" dirty="0" err="1">
                <a:ea typeface="ＭＳ Ｐゴシック" pitchFamily="34" charset="-128"/>
              </a:rPr>
              <a:t>valori</a:t>
            </a:r>
            <a:r>
              <a:rPr lang="en-US" sz="2400" dirty="0">
                <a:ea typeface="ＭＳ Ｐゴシック" pitchFamily="34" charset="-128"/>
              </a:rPr>
              <a:t> di </a:t>
            </a:r>
            <a:r>
              <a:rPr lang="en-US" sz="2400" i="1" dirty="0">
                <a:ea typeface="ＭＳ Ｐゴシック" pitchFamily="34" charset="-128"/>
              </a:rPr>
              <a:t>Y</a:t>
            </a:r>
            <a:r>
              <a:rPr lang="en-US" sz="2400" i="1" baseline="-25000" dirty="0">
                <a:ea typeface="ＭＳ Ｐゴシック" pitchFamily="34" charset="-128"/>
              </a:rPr>
              <a:t>i</a:t>
            </a:r>
            <a:r>
              <a:rPr lang="en-US" sz="2400" dirty="0">
                <a:ea typeface="ＭＳ Ｐゴシック" pitchFamily="34" charset="-128"/>
              </a:rPr>
              <a:t> e </a:t>
            </a:r>
            <a:r>
              <a:rPr lang="en-US" sz="2400" dirty="0" err="1">
                <a:ea typeface="ＭＳ Ｐゴシック" pitchFamily="34" charset="-128"/>
              </a:rPr>
              <a:t>valore</a:t>
            </a:r>
            <a:r>
              <a:rPr lang="en-US" sz="2400" dirty="0">
                <a:ea typeface="ＭＳ Ｐゴシック" pitchFamily="34" charset="-128"/>
              </a:rPr>
              <a:t> </a:t>
            </a:r>
            <a:r>
              <a:rPr lang="en-US" sz="2400" dirty="0" err="1">
                <a:ea typeface="ＭＳ Ｐゴシック" pitchFamily="34" charset="-128"/>
              </a:rPr>
              <a:t>atteso</a:t>
            </a:r>
            <a:r>
              <a:rPr lang="en-US" sz="2400" dirty="0">
                <a:ea typeface="ＭＳ Ｐゴシック" pitchFamily="34" charset="-128"/>
              </a:rPr>
              <a:t> secondo la </a:t>
            </a:r>
            <a:r>
              <a:rPr lang="en-US" sz="2400" dirty="0" err="1">
                <a:ea typeface="ＭＳ Ｐゴシック" pitchFamily="34" charset="-128"/>
              </a:rPr>
              <a:t>retta</a:t>
            </a:r>
            <a:r>
              <a:rPr lang="en-US" sz="2400" dirty="0">
                <a:ea typeface="ＭＳ Ｐゴシック" pitchFamily="34" charset="-128"/>
              </a:rPr>
              <a:t> di </a:t>
            </a:r>
            <a:r>
              <a:rPr lang="en-US" sz="2400" dirty="0" err="1">
                <a:ea typeface="ＭＳ Ｐゴシック" pitchFamily="34" charset="-128"/>
              </a:rPr>
              <a:t>regressione</a:t>
            </a:r>
            <a:r>
              <a:rPr lang="en-US" sz="2400" dirty="0">
                <a:ea typeface="ＭＳ Ｐゴシック" pitchFamily="34" charset="-128"/>
              </a:rPr>
              <a:t>. </a:t>
            </a:r>
          </a:p>
          <a:p>
            <a:endParaRPr lang="en-US" sz="2400" dirty="0">
              <a:ea typeface="ＭＳ Ｐゴシック" pitchFamily="34" charset="-128"/>
            </a:endParaRPr>
          </a:p>
          <a:p>
            <a:r>
              <a:rPr lang="en-US" sz="2400" dirty="0" err="1">
                <a:ea typeface="ＭＳ Ｐゴシック" pitchFamily="34" charset="-128"/>
              </a:rPr>
              <a:t>Questo</a:t>
            </a:r>
            <a:r>
              <a:rPr lang="en-US" sz="2400" dirty="0">
                <a:ea typeface="ＭＳ Ｐゴシック" pitchFamily="34" charset="-128"/>
              </a:rPr>
              <a:t> </a:t>
            </a:r>
            <a:r>
              <a:rPr lang="en-US" sz="2400" dirty="0" err="1">
                <a:ea typeface="ＭＳ Ｐゴシック" pitchFamily="34" charset="-128"/>
              </a:rPr>
              <a:t>problema</a:t>
            </a:r>
            <a:r>
              <a:rPr lang="en-US" sz="2400" dirty="0">
                <a:ea typeface="ＭＳ Ｐゴシック" pitchFamily="34" charset="-128"/>
              </a:rPr>
              <a:t> di </a:t>
            </a:r>
            <a:r>
              <a:rPr lang="en-US" sz="2400" dirty="0" err="1">
                <a:ea typeface="ＭＳ Ｐゴシック" pitchFamily="34" charset="-128"/>
              </a:rPr>
              <a:t>minimizzazione</a:t>
            </a:r>
            <a:r>
              <a:rPr lang="en-US" sz="2400" dirty="0">
                <a:ea typeface="ＭＳ Ｐゴシック" pitchFamily="34" charset="-128"/>
              </a:rPr>
              <a:t> </a:t>
            </a:r>
            <a:r>
              <a:rPr lang="en-US" sz="2400" dirty="0" err="1">
                <a:ea typeface="ＭＳ Ｐゴシック" pitchFamily="34" charset="-128"/>
              </a:rPr>
              <a:t>si</a:t>
            </a:r>
            <a:r>
              <a:rPr lang="en-US" sz="2400" dirty="0">
                <a:ea typeface="ＭＳ Ｐゴシック" pitchFamily="34" charset="-128"/>
              </a:rPr>
              <a:t> </a:t>
            </a:r>
            <a:r>
              <a:rPr lang="en-US" sz="2400" dirty="0" err="1">
                <a:ea typeface="ＭＳ Ｐゴシック" pitchFamily="34" charset="-128"/>
              </a:rPr>
              <a:t>può</a:t>
            </a:r>
            <a:r>
              <a:rPr lang="en-US" sz="2400" dirty="0">
                <a:ea typeface="ＭＳ Ｐゴシック" pitchFamily="34" charset="-128"/>
              </a:rPr>
              <a:t> </a:t>
            </a:r>
            <a:r>
              <a:rPr lang="en-US" sz="2400" dirty="0" err="1">
                <a:ea typeface="ＭＳ Ｐゴシック" pitchFamily="34" charset="-128"/>
              </a:rPr>
              <a:t>risolvere</a:t>
            </a:r>
            <a:r>
              <a:rPr lang="en-US" sz="2400" dirty="0">
                <a:ea typeface="ＭＳ Ｐゴシック" pitchFamily="34" charset="-128"/>
              </a:rPr>
              <a:t> con il </a:t>
            </a:r>
            <a:r>
              <a:rPr lang="en-US" sz="2400" dirty="0" err="1">
                <a:ea typeface="ＭＳ Ｐゴシック" pitchFamily="34" charset="-128"/>
              </a:rPr>
              <a:t>calcolo</a:t>
            </a:r>
            <a:r>
              <a:rPr lang="en-US" sz="2400" dirty="0">
                <a:ea typeface="ＭＳ Ｐゴシック" pitchFamily="34" charset="-128"/>
              </a:rPr>
              <a:t> </a:t>
            </a:r>
            <a:r>
              <a:rPr lang="en-US" sz="2400" dirty="0" err="1">
                <a:ea typeface="ＭＳ Ｐゴシック" pitchFamily="34" charset="-128"/>
              </a:rPr>
              <a:t>differenziale</a:t>
            </a:r>
            <a:endParaRPr lang="en-US" sz="2400" dirty="0">
              <a:ea typeface="ＭＳ Ｐゴシック" pitchFamily="34" charset="-128"/>
            </a:endParaRPr>
          </a:p>
          <a:p>
            <a:endParaRPr lang="en-US" sz="2400" b="1" dirty="0">
              <a:ea typeface="ＭＳ Ｐゴシック" pitchFamily="34" charset="-128"/>
            </a:endParaRPr>
          </a:p>
          <a:p>
            <a:r>
              <a:rPr lang="en-US" sz="2400" b="1" dirty="0">
                <a:ea typeface="ＭＳ Ｐゴシック" pitchFamily="34" charset="-128"/>
              </a:rPr>
              <a:t>Il </a:t>
            </a:r>
            <a:r>
              <a:rPr lang="en-US" sz="2400" b="1" dirty="0" err="1">
                <a:ea typeface="ＭＳ Ｐゴシック" pitchFamily="34" charset="-128"/>
              </a:rPr>
              <a:t>risultato</a:t>
            </a:r>
            <a:r>
              <a:rPr lang="en-US" sz="2400" b="1" dirty="0">
                <a:ea typeface="ＭＳ Ｐゴシック" pitchFamily="34" charset="-128"/>
              </a:rPr>
              <a:t> </a:t>
            </a:r>
            <a:r>
              <a:rPr lang="en-US" sz="2400" b="1" dirty="0" err="1">
                <a:ea typeface="ＭＳ Ｐゴシック" pitchFamily="34" charset="-128"/>
              </a:rPr>
              <a:t>sono</a:t>
            </a:r>
            <a:r>
              <a:rPr lang="en-US" sz="2400" b="1" dirty="0">
                <a:ea typeface="ＭＳ Ｐゴシック" pitchFamily="34" charset="-128"/>
              </a:rPr>
              <a:t> </a:t>
            </a:r>
            <a:r>
              <a:rPr lang="en-US" sz="2400" b="1" i="1" dirty="0">
                <a:ea typeface="ＭＳ Ｐゴシック" pitchFamily="34" charset="-128"/>
                <a:sym typeface="Symbol" pitchFamily="18" charset="2"/>
              </a:rPr>
              <a:t>β</a:t>
            </a:r>
            <a:r>
              <a:rPr lang="en-US" sz="2400" b="1" baseline="-25000" dirty="0">
                <a:ea typeface="ＭＳ Ｐゴシック" pitchFamily="34" charset="-128"/>
              </a:rPr>
              <a:t>0</a:t>
            </a:r>
            <a:r>
              <a:rPr lang="en-US" sz="2400" b="1" dirty="0">
                <a:ea typeface="ＭＳ Ｐゴシック" pitchFamily="34" charset="-128"/>
              </a:rPr>
              <a:t> e </a:t>
            </a:r>
            <a:r>
              <a:rPr lang="en-US" sz="2400" b="1" i="1" dirty="0">
                <a:ea typeface="ＭＳ Ｐゴシック" pitchFamily="34" charset="-128"/>
                <a:sym typeface="Symbol" pitchFamily="18" charset="2"/>
              </a:rPr>
              <a:t>β</a:t>
            </a:r>
            <a:r>
              <a:rPr lang="en-US" sz="2400" b="1" baseline="-25000" dirty="0">
                <a:ea typeface="ＭＳ Ｐゴシック" pitchFamily="34" charset="-128"/>
              </a:rPr>
              <a:t>1</a:t>
            </a:r>
            <a:r>
              <a:rPr lang="en-US" sz="2400" dirty="0">
                <a:ea typeface="ＭＳ Ｐゴシック" pitchFamily="34" charset="-128"/>
              </a:rPr>
              <a:t>.</a:t>
            </a: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sz="2400" b="1" dirty="0">
                <a:ea typeface="ＭＳ Ｐゴシック" pitchFamily="34" charset="-128"/>
              </a:rPr>
              <a:t>Si </a:t>
            </a:r>
            <a:r>
              <a:rPr lang="en-US" sz="2400" b="1" dirty="0" err="1">
                <a:ea typeface="ＭＳ Ｐゴシック" pitchFamily="34" charset="-128"/>
              </a:rPr>
              <a:t>veda</a:t>
            </a:r>
            <a:r>
              <a:rPr lang="en-US" sz="2400" b="1" dirty="0">
                <a:ea typeface="ＭＳ Ｐゴシック" pitchFamily="34" charset="-128"/>
              </a:rPr>
              <a:t> il secondo </a:t>
            </a:r>
            <a:r>
              <a:rPr lang="en-US" sz="2400" b="1" dirty="0" err="1">
                <a:ea typeface="ＭＳ Ｐゴシック" pitchFamily="34" charset="-128"/>
              </a:rPr>
              <a:t>capitolo</a:t>
            </a:r>
            <a:r>
              <a:rPr lang="en-US" sz="2400" b="1" dirty="0">
                <a:ea typeface="ＭＳ Ｐゴシック" pitchFamily="34" charset="-128"/>
              </a:rPr>
              <a:t> del “</a:t>
            </a:r>
            <a:r>
              <a:rPr lang="en-US" sz="2400" b="1" dirty="0" err="1">
                <a:ea typeface="ＭＳ Ｐゴシック" pitchFamily="34" charset="-128"/>
              </a:rPr>
              <a:t>Compendio</a:t>
            </a:r>
            <a:r>
              <a:rPr lang="en-US" sz="2400" b="1" dirty="0">
                <a:ea typeface="ＭＳ Ｐゴシック" pitchFamily="34" charset="-128"/>
              </a:rPr>
              <a:t> </a:t>
            </a:r>
            <a:r>
              <a:rPr lang="en-US" sz="2400" b="1" dirty="0" err="1">
                <a:ea typeface="ＭＳ Ｐゴシック" pitchFamily="34" charset="-128"/>
              </a:rPr>
              <a:t>su</a:t>
            </a:r>
            <a:r>
              <a:rPr lang="en-US" sz="2400" b="1" dirty="0">
                <a:ea typeface="ＭＳ Ｐゴシック" pitchFamily="34" charset="-128"/>
              </a:rPr>
              <a:t> OLS”, dal </a:t>
            </a:r>
            <a:r>
              <a:rPr lang="en-US" sz="2400" b="1" dirty="0" err="1">
                <a:ea typeface="ＭＳ Ｐゴシック" pitchFamily="34" charset="-128"/>
              </a:rPr>
              <a:t>titolo</a:t>
            </a:r>
            <a:r>
              <a:rPr lang="en-US" sz="2400" b="1" dirty="0">
                <a:ea typeface="ＭＳ Ｐゴシック" pitchFamily="34" charset="-128"/>
              </a:rPr>
              <a:t> “</a:t>
            </a:r>
            <a:r>
              <a:rPr lang="en-US" sz="2400" b="1" dirty="0" err="1">
                <a:ea typeface="ＭＳ Ｐゴシック" pitchFamily="34" charset="-128"/>
              </a:rPr>
              <a:t>Regressione</a:t>
            </a:r>
            <a:r>
              <a:rPr lang="en-US" sz="2400" b="1" dirty="0">
                <a:ea typeface="ＭＳ Ｐゴシック" pitchFamily="34" charset="-128"/>
              </a:rPr>
              <a:t> (</a:t>
            </a:r>
            <a:r>
              <a:rPr lang="en-US" sz="2400" b="1" dirty="0" err="1">
                <a:ea typeface="ＭＳ Ｐゴシック" pitchFamily="34" charset="-128"/>
              </a:rPr>
              <a:t>elementi</a:t>
            </a:r>
            <a:r>
              <a:rPr lang="en-US" sz="2400" b="1" dirty="0">
                <a:ea typeface="ＭＳ Ｐゴシック" pitchFamily="34" charset="-128"/>
              </a:rPr>
              <a:t> </a:t>
            </a:r>
            <a:r>
              <a:rPr lang="en-US" sz="2400" b="1" dirty="0" err="1">
                <a:ea typeface="ＭＳ Ｐゴシック" pitchFamily="34" charset="-128"/>
              </a:rPr>
              <a:t>essenziali</a:t>
            </a:r>
            <a:r>
              <a:rPr lang="en-US" sz="2400" b="1" dirty="0">
                <a:ea typeface="ＭＳ Ｐゴシック" pitchFamily="34" charset="-128"/>
              </a:rPr>
              <a:t>”</a:t>
            </a:r>
          </a:p>
        </p:txBody>
      </p:sp>
      <p:graphicFrame>
        <p:nvGraphicFramePr>
          <p:cNvPr id="2457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3174744"/>
              </p:ext>
            </p:extLst>
          </p:nvPr>
        </p:nvGraphicFramePr>
        <p:xfrm>
          <a:off x="3047999" y="424656"/>
          <a:ext cx="4136911" cy="9921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152" name="Document" r:id="rId3" imgW="3657600" imgH="877824" progId="Word.Document.8">
                  <p:embed/>
                </p:oleObj>
              </mc:Choice>
              <mc:Fallback>
                <p:oleObj name="Document" r:id="rId3" imgW="3657600" imgH="877824" progId="Word.Document.8">
                  <p:embed/>
                  <p:pic>
                    <p:nvPicPr>
                      <p:cNvPr id="2457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7999" y="424656"/>
                        <a:ext cx="4136911" cy="99218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C992F6-5526-4454-982F-556CFD51E845}" type="slidenum">
              <a:rPr lang="en-US" altLang="en-US" smtClean="0"/>
              <a:pPr>
                <a:defRPr/>
              </a:pPr>
              <a:t>37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53453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>
                <a:ea typeface="ＭＳ Ｐゴシック" pitchFamily="34" charset="-128"/>
              </a:rPr>
              <a:t>Applicazione</a:t>
            </a:r>
            <a:r>
              <a:rPr lang="en-US" sz="2800" dirty="0">
                <a:ea typeface="ＭＳ Ｐゴシック" pitchFamily="34" charset="-128"/>
              </a:rPr>
              <a:t> ai </a:t>
            </a:r>
            <a:r>
              <a:rPr lang="en-US" sz="2800" dirty="0" err="1">
                <a:ea typeface="ＭＳ Ｐゴシック" pitchFamily="34" charset="-128"/>
              </a:rPr>
              <a:t>dati</a:t>
            </a:r>
            <a:r>
              <a:rPr lang="en-US" sz="2800" dirty="0">
                <a:ea typeface="ＭＳ Ｐゴシック" pitchFamily="34" charset="-128"/>
              </a:rPr>
              <a:t> sui </a:t>
            </a:r>
            <a:r>
              <a:rPr lang="en-US" sz="2800" dirty="0" err="1">
                <a:ea typeface="ＭＳ Ｐゴシック" pitchFamily="34" charset="-128"/>
              </a:rPr>
              <a:t>punteggi</a:t>
            </a:r>
            <a:r>
              <a:rPr lang="en-US" sz="2800" dirty="0">
                <a:ea typeface="ＭＳ Ｐゴシック" pitchFamily="34" charset="-128"/>
              </a:rPr>
              <a:t> </a:t>
            </a:r>
            <a:r>
              <a:rPr lang="en-US" sz="2800" dirty="0" err="1">
                <a:ea typeface="ＭＳ Ｐゴシック" pitchFamily="34" charset="-128"/>
              </a:rPr>
              <a:t>nei</a:t>
            </a:r>
            <a:r>
              <a:rPr lang="en-US" sz="2800" dirty="0">
                <a:ea typeface="ＭＳ Ｐゴシック" pitchFamily="34" charset="-128"/>
              </a:rPr>
              <a:t> test </a:t>
            </a:r>
            <a:r>
              <a:rPr lang="en-US" sz="2800" dirty="0" err="1">
                <a:ea typeface="ＭＳ Ｐゴシック" pitchFamily="34" charset="-128"/>
              </a:rPr>
              <a:t>della</a:t>
            </a:r>
            <a:r>
              <a:rPr lang="en-US" sz="2800" dirty="0">
                <a:ea typeface="ＭＳ Ｐゴシック" pitchFamily="34" charset="-128"/>
              </a:rPr>
              <a:t> California</a:t>
            </a:r>
            <a:endParaRPr lang="en-US" dirty="0">
              <a:ea typeface="ＭＳ Ｐゴシック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4932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763" indent="-4763">
                  <a:buFontTx/>
                  <a:buNone/>
                </a:pPr>
                <a:r>
                  <a:rPr lang="en-US" sz="2000" dirty="0">
                    <a:ea typeface="ＭＳ Ｐゴシック" pitchFamily="34" charset="-128"/>
                  </a:rPr>
                  <a:t>La </a:t>
                </a:r>
                <a:r>
                  <a:rPr lang="en-US" sz="2000" dirty="0" err="1">
                    <a:ea typeface="ＭＳ Ｐゴシック" pitchFamily="34" charset="-128"/>
                  </a:rPr>
                  <a:t>retta</a:t>
                </a:r>
                <a:r>
                  <a:rPr lang="en-US" sz="2000" dirty="0">
                    <a:ea typeface="ＭＳ Ｐゴシック" pitchFamily="34" charset="-128"/>
                  </a:rPr>
                  <a:t> di </a:t>
                </a:r>
                <a:r>
                  <a:rPr lang="en-US" sz="2000" dirty="0" err="1">
                    <a:ea typeface="ＭＳ Ｐゴシック" pitchFamily="34" charset="-128"/>
                  </a:rPr>
                  <a:t>regressione</a:t>
                </a:r>
                <a:r>
                  <a:rPr lang="en-US" sz="2000" dirty="0">
                    <a:ea typeface="ＭＳ Ｐゴシック" pitchFamily="34" charset="-128"/>
                  </a:rPr>
                  <a:t>:  </a:t>
                </a:r>
                <a:r>
                  <a:rPr lang="en-US" sz="2000" i="1" dirty="0" err="1">
                    <a:ea typeface="ＭＳ Ｐゴシック" pitchFamily="34" charset="-128"/>
                  </a:rPr>
                  <a:t>TestScore</a:t>
                </a:r>
                <a:r>
                  <a:rPr lang="en-US" sz="2000" dirty="0">
                    <a:ea typeface="ＭＳ Ｐゴシック" pitchFamily="34" charset="-128"/>
                  </a:rPr>
                  <a:t> = </a:t>
                </a:r>
                <a:r>
                  <a:rPr lang="en-US" sz="2000" i="1" dirty="0">
                    <a:ea typeface="ＭＳ Ｐゴシック" pitchFamily="34" charset="-128"/>
                    <a:sym typeface="Symbol" pitchFamily="18" charset="2"/>
                  </a:rPr>
                  <a:t>β</a:t>
                </a:r>
                <a:r>
                  <a:rPr lang="en-US" sz="2000" baseline="-25000" dirty="0">
                    <a:ea typeface="ＭＳ Ｐゴシック" pitchFamily="34" charset="-128"/>
                  </a:rPr>
                  <a:t>0</a:t>
                </a:r>
                <a:r>
                  <a:rPr lang="en-US" sz="2000" dirty="0">
                    <a:ea typeface="ＭＳ Ｐゴシック" pitchFamily="34" charset="-128"/>
                  </a:rPr>
                  <a:t> + </a:t>
                </a:r>
                <a:r>
                  <a:rPr lang="en-US" sz="2000" i="1" dirty="0">
                    <a:ea typeface="ＭＳ Ｐゴシック" pitchFamily="34" charset="-128"/>
                    <a:sym typeface="Symbol" pitchFamily="18" charset="2"/>
                  </a:rPr>
                  <a:t>β</a:t>
                </a:r>
                <a:r>
                  <a:rPr lang="en-US" sz="2000" baseline="-25000" dirty="0">
                    <a:ea typeface="ＭＳ Ｐゴシック" pitchFamily="34" charset="-128"/>
                  </a:rPr>
                  <a:t>1 </a:t>
                </a:r>
                <a:r>
                  <a:rPr lang="en-US" sz="2000" i="1" dirty="0">
                    <a:ea typeface="ＭＳ Ｐゴシック" pitchFamily="34" charset="-128"/>
                  </a:rPr>
                  <a:t>STR</a:t>
                </a:r>
              </a:p>
              <a:p>
                <a:pPr marL="4763" indent="-4763" algn="ctr">
                  <a:buFontTx/>
                  <a:buNone/>
                </a:pPr>
                <a:endParaRPr lang="en-US" sz="2000" i="1" dirty="0">
                  <a:ea typeface="ＭＳ Ｐゴシック" pitchFamily="34" charset="-128"/>
                  <a:sym typeface="Symbol" pitchFamily="18" charset="2"/>
                </a:endParaRPr>
              </a:p>
              <a:p>
                <a:pPr marL="4763" indent="-4763" algn="ctr">
                  <a:buFontTx/>
                  <a:buNone/>
                </a:pPr>
                <a:r>
                  <a:rPr lang="en-US" sz="2000" i="1" dirty="0">
                    <a:ea typeface="ＭＳ Ｐゴシック" pitchFamily="34" charset="-128"/>
                    <a:sym typeface="Symbol" pitchFamily="18" charset="2"/>
                  </a:rPr>
                  <a:t>β</a:t>
                </a:r>
                <a:r>
                  <a:rPr lang="en-US" sz="2000" baseline="-25000" dirty="0">
                    <a:ea typeface="ＭＳ Ｐゴシック" pitchFamily="34" charset="-128"/>
                  </a:rPr>
                  <a:t>1</a:t>
                </a:r>
                <a:r>
                  <a:rPr lang="en-US" sz="2000" dirty="0">
                    <a:ea typeface="ＭＳ Ｐゴシック" pitchFamily="34" charset="-128"/>
                  </a:rPr>
                  <a:t>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E" sz="2000" b="0" i="0" smtClean="0"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ctrlPr>
                          <a:rPr lang="en-IE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IE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IE" sz="200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m:rPr>
                                <m:nor/>
                              </m:rPr>
                              <a:rPr lang="en-IE" sz="2000" i="1">
                                <a:latin typeface="Cambria Math" panose="02040503050406030204" pitchFamily="18" charset="0"/>
                              </a:rPr>
                              <m:t>TestScore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IE" sz="200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IE" sz="2000" i="1">
                                <a:latin typeface="Cambria Math" panose="02040503050406030204" pitchFamily="18" charset="0"/>
                              </a:rPr>
                              <m:t>𝑆𝑇𝑅</m:t>
                            </m:r>
                          </m:den>
                        </m:f>
                        <m:r>
                          <a:rPr lang="en-IE" sz="2000" b="0" i="1" smtClean="0">
                            <a:latin typeface="Cambria Math" panose="02040503050406030204" pitchFamily="18" charset="0"/>
                          </a:rPr>
                          <m:t> |</m:t>
                        </m:r>
                        <m:r>
                          <a:rPr lang="en-IE" sz="2000" i="1">
                            <a:latin typeface="Cambria Math" panose="02040503050406030204" pitchFamily="18" charset="0"/>
                          </a:rPr>
                          <m:t>𝑆𝑇𝑅</m:t>
                        </m:r>
                      </m:e>
                    </m:d>
                  </m:oMath>
                </a14:m>
                <a:r>
                  <a:rPr lang="en-US" sz="2000" dirty="0">
                    <a:ea typeface="ＭＳ Ｐゴシック" pitchFamily="34" charset="-128"/>
                  </a:rPr>
                  <a:t> = ??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IE" sz="2000" b="0" i="1" smtClean="0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dPr>
                      <m:e>
                        <m:r>
                          <a:rPr lang="en-IE" sz="2000" b="0" i="1" smtClean="0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𝑣𝑒𝑟𝑠𝑖𝑜𝑛𝑒</m:t>
                        </m:r>
                        <m:r>
                          <a:rPr lang="en-IE" sz="2000" b="0" i="1" smtClean="0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 </m:t>
                        </m:r>
                        <m:r>
                          <a:rPr lang="en-IE" sz="2000" b="0" i="1" smtClean="0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𝑠𝑜𝑓𝑖𝑠𝑡𝑖𝑐𝑎𝑡𝑎</m:t>
                        </m:r>
                        <m:r>
                          <a:rPr lang="en-IE" sz="2000" b="0" i="1" smtClean="0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 </m:t>
                        </m:r>
                        <m:r>
                          <a:rPr lang="en-IE" sz="2000" b="0" i="1" smtClean="0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𝑑𝑖</m:t>
                        </m:r>
                        <m:r>
                          <a:rPr lang="en-IE" sz="2000" b="0" i="1" smtClean="0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  </m:t>
                        </m:r>
                        <m:f>
                          <m:fPr>
                            <m:ctrlPr>
                              <a:rPr lang="en-IE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IE" sz="200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m:rPr>
                                <m:nor/>
                              </m:rPr>
                              <a:rPr lang="en-IE" sz="2000" i="1">
                                <a:latin typeface="Cambria Math" panose="02040503050406030204" pitchFamily="18" charset="0"/>
                              </a:rPr>
                              <m:t>TestScore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IE" sz="200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IE" sz="2000" i="1">
                                <a:latin typeface="Cambria Math" panose="02040503050406030204" pitchFamily="18" charset="0"/>
                              </a:rPr>
                              <m:t>𝑆𝑇𝑅</m:t>
                            </m:r>
                          </m:den>
                        </m:f>
                      </m:e>
                    </m:d>
                  </m:oMath>
                </a14:m>
                <a:endParaRPr lang="en-US" sz="2000" dirty="0">
                  <a:ea typeface="ＭＳ Ｐゴシック" pitchFamily="34" charset="-128"/>
                </a:endParaRPr>
              </a:p>
              <a:p>
                <a:pPr marL="4763" indent="-4763">
                  <a:buFontTx/>
                  <a:buNone/>
                </a:pPr>
                <a:endParaRPr lang="en-US" sz="2000" dirty="0">
                  <a:ea typeface="ＭＳ Ｐゴシック" pitchFamily="34" charset="-128"/>
                </a:endParaRPr>
              </a:p>
            </p:txBody>
          </p:sp>
        </mc:Choice>
        <mc:Fallback xmlns="">
          <p:sp>
            <p:nvSpPr>
              <p:cNvPr id="124932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35" t="-800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0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955" y="3233936"/>
            <a:ext cx="6692089" cy="3471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C992F6-5526-4454-982F-556CFD51E845}" type="slidenum">
              <a:rPr lang="en-US" altLang="en-US" smtClean="0"/>
              <a:pPr>
                <a:defRPr/>
              </a:pPr>
              <a:t>38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90972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5" name="Title 1"/>
          <p:cNvSpPr>
            <a:spLocks noGrp="1"/>
          </p:cNvSpPr>
          <p:nvPr>
            <p:ph type="title"/>
          </p:nvPr>
        </p:nvSpPr>
        <p:spPr>
          <a:xfrm>
            <a:off x="304800" y="303213"/>
            <a:ext cx="8534400" cy="3659187"/>
          </a:xfrm>
        </p:spPr>
        <p:txBody>
          <a:bodyPr anchor="t"/>
          <a:lstStyle/>
          <a:p>
            <a:r>
              <a:rPr lang="en-US" sz="2400" dirty="0" err="1">
                <a:ea typeface="ＭＳ Ｐゴシック" pitchFamily="34" charset="-128"/>
              </a:rPr>
              <a:t>Applicazione</a:t>
            </a:r>
            <a:r>
              <a:rPr lang="en-US" sz="2400" dirty="0">
                <a:ea typeface="ＭＳ Ｐゴシック" pitchFamily="34" charset="-128"/>
              </a:rPr>
              <a:t> ai </a:t>
            </a:r>
            <a:r>
              <a:rPr lang="en-US" sz="2400" dirty="0" err="1">
                <a:ea typeface="ＭＳ Ｐゴシック" pitchFamily="34" charset="-128"/>
              </a:rPr>
              <a:t>dati</a:t>
            </a:r>
            <a:r>
              <a:rPr lang="en-US" sz="2400" dirty="0">
                <a:ea typeface="ＭＳ Ｐゴシック" pitchFamily="34" charset="-128"/>
              </a:rPr>
              <a:t> sui </a:t>
            </a:r>
            <a:r>
              <a:rPr lang="en-US" sz="2400" dirty="0" err="1">
                <a:ea typeface="ＭＳ Ｐゴシック" pitchFamily="34" charset="-128"/>
              </a:rPr>
              <a:t>punteggi</a:t>
            </a:r>
            <a:r>
              <a:rPr lang="en-US" sz="2400" dirty="0">
                <a:ea typeface="ＭＳ Ｐゴシック" pitchFamily="34" charset="-128"/>
              </a:rPr>
              <a:t> </a:t>
            </a:r>
            <a:r>
              <a:rPr lang="en-US" sz="2400" dirty="0" err="1">
                <a:ea typeface="ＭＳ Ｐゴシック" pitchFamily="34" charset="-128"/>
              </a:rPr>
              <a:t>nei</a:t>
            </a:r>
            <a:r>
              <a:rPr lang="en-US" sz="2400" dirty="0">
                <a:ea typeface="ＭＳ Ｐゴシック" pitchFamily="34" charset="-128"/>
              </a:rPr>
              <a:t> test </a:t>
            </a:r>
            <a:r>
              <a:rPr lang="en-US" sz="2400" dirty="0" err="1">
                <a:ea typeface="ＭＳ Ｐゴシック" pitchFamily="34" charset="-128"/>
              </a:rPr>
              <a:t>della</a:t>
            </a:r>
            <a:r>
              <a:rPr lang="en-US" sz="2400" dirty="0">
                <a:ea typeface="ＭＳ Ｐゴシック" pitchFamily="34" charset="-128"/>
              </a:rPr>
              <a:t> California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656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5029200"/>
                <a:ext cx="8839200" cy="1981200"/>
              </a:xfrm>
            </p:spPr>
            <p:txBody>
              <a:bodyPr/>
              <a:lstStyle/>
              <a:p>
                <a:r>
                  <a:rPr lang="en-US" sz="2000" dirty="0" err="1">
                    <a:ea typeface="ＭＳ Ｐゴシック" pitchFamily="34" charset="-128"/>
                  </a:rPr>
                  <a:t>Pendenza</a:t>
                </a:r>
                <a:r>
                  <a:rPr lang="en-US" sz="2000" dirty="0">
                    <a:ea typeface="ＭＳ Ｐゴシック" pitchFamily="34" charset="-128"/>
                  </a:rPr>
                  <a:t> </a:t>
                </a:r>
                <a:r>
                  <a:rPr lang="en-US" sz="2000" dirty="0" err="1">
                    <a:ea typeface="ＭＳ Ｐゴシック" pitchFamily="34" charset="-128"/>
                  </a:rPr>
                  <a:t>calcolata</a:t>
                </a:r>
                <a:r>
                  <a:rPr lang="en-US" sz="2000" dirty="0">
                    <a:ea typeface="ＭＳ Ｐゴシック" pitchFamily="34" charset="-128"/>
                  </a:rPr>
                  <a:t> = </a:t>
                </a:r>
                <a:r>
                  <a:rPr lang="en-US" sz="2000" b="1" i="1" dirty="0">
                    <a:ea typeface="ＭＳ Ｐゴシック" pitchFamily="34" charset="-128"/>
                    <a:sym typeface="Symbol" pitchFamily="18" charset="2"/>
                  </a:rPr>
                  <a:t>β</a:t>
                </a:r>
                <a:r>
                  <a:rPr lang="en-US" sz="2000" b="1" baseline="-25000" dirty="0">
                    <a:ea typeface="ＭＳ Ｐゴシック" pitchFamily="34" charset="-128"/>
                  </a:rPr>
                  <a:t>1</a:t>
                </a:r>
                <a:r>
                  <a:rPr lang="en-US" sz="2000" dirty="0">
                    <a:ea typeface="ＭＳ Ｐゴシック" pitchFamily="34" charset="-128"/>
                  </a:rPr>
                  <a:t> = – 2,28</a:t>
                </a:r>
              </a:p>
              <a:p>
                <a:r>
                  <a:rPr lang="en-US" sz="2000" dirty="0" err="1">
                    <a:ea typeface="ＭＳ Ｐゴシック" pitchFamily="34" charset="-128"/>
                  </a:rPr>
                  <a:t>Intercetta</a:t>
                </a:r>
                <a:r>
                  <a:rPr lang="en-US" sz="2000" dirty="0">
                    <a:ea typeface="ＭＳ Ｐゴシック" pitchFamily="34" charset="-128"/>
                  </a:rPr>
                  <a:t> </a:t>
                </a:r>
                <a:r>
                  <a:rPr lang="en-US" sz="2000" dirty="0" err="1">
                    <a:ea typeface="ＭＳ Ｐゴシック" pitchFamily="34" charset="-128"/>
                  </a:rPr>
                  <a:t>calcolata</a:t>
                </a:r>
                <a:r>
                  <a:rPr lang="en-US" sz="2000" dirty="0">
                    <a:ea typeface="ＭＳ Ｐゴシック" pitchFamily="34" charset="-128"/>
                  </a:rPr>
                  <a:t> = </a:t>
                </a:r>
                <a:r>
                  <a:rPr lang="en-US" sz="2000" b="1" i="1" dirty="0">
                    <a:ea typeface="ＭＳ Ｐゴシック" pitchFamily="34" charset="-128"/>
                    <a:sym typeface="Symbol" pitchFamily="18" charset="2"/>
                  </a:rPr>
                  <a:t>β</a:t>
                </a:r>
                <a:r>
                  <a:rPr lang="en-US" sz="2000" b="1" baseline="-25000" dirty="0">
                    <a:ea typeface="ＭＳ Ｐゴシック" pitchFamily="34" charset="-128"/>
                  </a:rPr>
                  <a:t>0</a:t>
                </a:r>
                <a:r>
                  <a:rPr lang="en-US" sz="2000" dirty="0">
                    <a:ea typeface="ＭＳ Ｐゴシック" pitchFamily="34" charset="-128"/>
                  </a:rPr>
                  <a:t> = 698,9</a:t>
                </a:r>
              </a:p>
              <a:p>
                <a:r>
                  <a:rPr lang="en-US" sz="2000" dirty="0">
                    <a:ea typeface="ＭＳ Ｐゴシック" pitchFamily="34" charset="-128"/>
                  </a:rPr>
                  <a:t>Retta di </a:t>
                </a:r>
                <a:r>
                  <a:rPr lang="en-US" sz="2000" dirty="0" err="1">
                    <a:ea typeface="ＭＳ Ｐゴシック" pitchFamily="34" charset="-128"/>
                  </a:rPr>
                  <a:t>regressione</a:t>
                </a:r>
                <a:r>
                  <a:rPr lang="en-US" sz="2000" dirty="0">
                    <a:ea typeface="ＭＳ Ｐゴシック" pitchFamily="34" charset="-128"/>
                  </a:rPr>
                  <a:t>: </a:t>
                </a:r>
                <a14:m>
                  <m:oMath xmlns:m="http://schemas.openxmlformats.org/officeDocument/2006/math">
                    <m:r>
                      <a:rPr lang="en-IE" sz="2000" b="0" i="1" smtClean="0">
                        <a:latin typeface="Cambria Math" panose="02040503050406030204" pitchFamily="18" charset="0"/>
                        <a:ea typeface="ＭＳ Ｐゴシック" pitchFamily="34" charset="-128"/>
                      </a:rPr>
                      <m:t>𝐸</m:t>
                    </m:r>
                    <m:r>
                      <a:rPr lang="en-IE" sz="2000" b="0" i="1" smtClean="0">
                        <a:latin typeface="Cambria Math" panose="02040503050406030204" pitchFamily="18" charset="0"/>
                        <a:ea typeface="ＭＳ Ｐゴシック" pitchFamily="34" charset="-128"/>
                      </a:rPr>
                      <m:t>(</m:t>
                    </m:r>
                    <m:r>
                      <a:rPr lang="en-IE" sz="2000" i="1">
                        <a:latin typeface="Cambria Math" panose="02040503050406030204" pitchFamily="18" charset="0"/>
                      </a:rPr>
                      <m:t>𝑇𝑒𝑠𝑡𝑆𝑐𝑜𝑟𝑒</m:t>
                    </m:r>
                    <m:r>
                      <a:rPr lang="en-IE" sz="20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IE" sz="2000" b="0" i="1" smtClean="0">
                        <a:latin typeface="Cambria Math" panose="02040503050406030204" pitchFamily="18" charset="0"/>
                      </a:rPr>
                      <m:t>𝑆𝑇𝑅</m:t>
                    </m:r>
                    <m:r>
                      <a:rPr lang="en-IE" sz="2000" b="0" i="1" smtClean="0">
                        <a:latin typeface="Cambria Math" panose="02040503050406030204" pitchFamily="18" charset="0"/>
                        <a:ea typeface="ＭＳ Ｐゴシック" pitchFamily="34" charset="-128"/>
                      </a:rPr>
                      <m:t>)</m:t>
                    </m:r>
                  </m:oMath>
                </a14:m>
                <a:r>
                  <a:rPr lang="en-US" sz="2000" dirty="0">
                    <a:ea typeface="ＭＳ Ｐゴシック" pitchFamily="34" charset="-128"/>
                  </a:rPr>
                  <a:t>= 698,9 – 2,28</a:t>
                </a:r>
                <a:r>
                  <a:rPr lang="en-US" sz="2000" dirty="0">
                    <a:ea typeface="ＭＳ Ｐゴシック" pitchFamily="34" charset="-128"/>
                    <a:sym typeface="Euclid Symbol" pitchFamily="18" charset="2"/>
                  </a:rPr>
                  <a:t>×</a:t>
                </a:r>
                <a:r>
                  <a:rPr lang="en-US" sz="2000" i="1" dirty="0">
                    <a:ea typeface="ＭＳ Ｐゴシック" pitchFamily="34" charset="-128"/>
                  </a:rPr>
                  <a:t>STR</a:t>
                </a:r>
                <a:r>
                  <a:rPr lang="en-US" sz="2000" dirty="0">
                    <a:ea typeface="ＭＳ Ｐゴシック" pitchFamily="34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27656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5029200"/>
                <a:ext cx="8839200" cy="1981200"/>
              </a:xfrm>
              <a:blipFill>
                <a:blip r:embed="rId2"/>
                <a:stretch>
                  <a:fillRect l="-759" t="-2154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C992F6-5526-4454-982F-556CFD51E845}" type="slidenum">
              <a:rPr lang="en-US" altLang="en-US" smtClean="0"/>
              <a:pPr>
                <a:defRPr/>
              </a:pPr>
              <a:t>39</a:t>
            </a:fld>
            <a:endParaRPr lang="en-US" alt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07F8B18-EE0E-47D4-BC68-AC3CC1AA6A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524000"/>
            <a:ext cx="65532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360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en-US" dirty="0">
                <a:ea typeface="ＭＳ Ｐゴシック" panose="020B0600070205080204" pitchFamily="34" charset="-128"/>
              </a:rPr>
              <a:t>Primo sguardo ai dati:</a:t>
            </a:r>
            <a:br>
              <a:rPr lang="it-IT" altLang="en-US" dirty="0">
                <a:ea typeface="ＭＳ Ｐゴシック" panose="020B0600070205080204" pitchFamily="34" charset="-128"/>
              </a:rPr>
            </a:br>
            <a:r>
              <a:rPr lang="it-IT" altLang="en-US" sz="1600" b="0" i="1" dirty="0">
                <a:ea typeface="ＭＳ Ｐゴシック" panose="020B0600070205080204" pitchFamily="34" charset="-128"/>
              </a:rPr>
              <a:t>(dovreste già sapere come interpretare questa tabella)</a:t>
            </a:r>
            <a:endParaRPr lang="it-IT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229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4800" y="4572000"/>
            <a:ext cx="8294688" cy="6858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>
                <a:ea typeface="ＭＳ Ｐゴシック" panose="020B0600070205080204" pitchFamily="34" charset="-128"/>
              </a:rPr>
              <a:t>Questa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tabella</a:t>
            </a:r>
            <a:r>
              <a:rPr lang="en-US" altLang="en-US" sz="2000" dirty="0">
                <a:ea typeface="ＭＳ Ｐゴシック" panose="020B0600070205080204" pitchFamily="34" charset="-128"/>
              </a:rPr>
              <a:t> non ci dice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nulla</a:t>
            </a:r>
            <a:r>
              <a:rPr lang="en-US" altLang="en-US" sz="2000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sulla</a:t>
            </a:r>
            <a:r>
              <a:rPr lang="en-US" altLang="en-US" sz="2000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relazione</a:t>
            </a:r>
            <a:r>
              <a:rPr lang="en-US" altLang="en-US" sz="2000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tra</a:t>
            </a:r>
            <a:r>
              <a:rPr lang="en-US" altLang="en-US" sz="2000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punteggi</a:t>
            </a:r>
            <a:r>
              <a:rPr lang="en-US" altLang="en-US" sz="2000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nei</a:t>
            </a:r>
            <a:r>
              <a:rPr lang="en-US" altLang="en-US" sz="2000" dirty="0">
                <a:ea typeface="ＭＳ Ｐゴシック" panose="020B0600070205080204" pitchFamily="34" charset="-128"/>
              </a:rPr>
              <a:t> test e </a:t>
            </a:r>
            <a:r>
              <a:rPr lang="it-IT" altLang="en-US" sz="2000" dirty="0">
                <a:ea typeface="ＭＳ Ｐゴシック" panose="020B0600070205080204" pitchFamily="34" charset="-128"/>
              </a:rPr>
              <a:t>rapporto studenti/insegnanti</a:t>
            </a:r>
            <a:r>
              <a:rPr lang="en-US" altLang="en-US" sz="2000" dirty="0">
                <a:ea typeface="ＭＳ Ｐゴシック" panose="020B0600070205080204" pitchFamily="34" charset="-128"/>
              </a:rPr>
              <a:t>.</a:t>
            </a:r>
          </a:p>
        </p:txBody>
      </p:sp>
      <p:pic>
        <p:nvPicPr>
          <p:cNvPr id="12292" name="Picture 10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91" y="1562100"/>
            <a:ext cx="86995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3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F7E03AF7-D364-4E04-97FF-A3BFE769958C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83277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>
                <a:ea typeface="ＭＳ Ｐゴシック" pitchFamily="34" charset="-128"/>
              </a:rPr>
              <a:t>Interpretazione</a:t>
            </a:r>
            <a:r>
              <a:rPr lang="en-US" i="1" dirty="0">
                <a:ea typeface="ＭＳ Ｐゴシック" pitchFamily="34" charset="-128"/>
              </a:rPr>
              <a:t> di </a:t>
            </a:r>
            <a:r>
              <a:rPr lang="en-US" i="1" dirty="0" err="1">
                <a:ea typeface="ＭＳ Ｐゴシック" pitchFamily="34" charset="-128"/>
              </a:rPr>
              <a:t>pendenza</a:t>
            </a:r>
            <a:r>
              <a:rPr lang="en-US" i="1" dirty="0">
                <a:ea typeface="ＭＳ Ｐゴシック" pitchFamily="34" charset="-128"/>
              </a:rPr>
              <a:t> e </a:t>
            </a:r>
            <a:r>
              <a:rPr lang="en-US" i="1" dirty="0" err="1">
                <a:ea typeface="ＭＳ Ｐゴシック" pitchFamily="34" charset="-128"/>
              </a:rPr>
              <a:t>intercetta</a:t>
            </a:r>
            <a:endParaRPr lang="en-US" dirty="0">
              <a:ea typeface="ＭＳ Ｐゴシック" pitchFamily="34" charset="-128"/>
            </a:endParaRPr>
          </a:p>
        </p:txBody>
      </p:sp>
      <p:sp>
        <p:nvSpPr>
          <p:cNvPr id="12902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700"/>
              </a:spcBef>
              <a:buNone/>
            </a:pPr>
            <a:r>
              <a:rPr lang="en-US" sz="2000" dirty="0">
                <a:ea typeface="ＭＳ Ｐゴシック" pitchFamily="34" charset="-128"/>
              </a:rPr>
              <a:t>             </a:t>
            </a:r>
          </a:p>
          <a:p>
            <a:pPr>
              <a:spcBef>
                <a:spcPts val="700"/>
              </a:spcBef>
            </a:pPr>
            <a:endParaRPr lang="en-US" sz="2000" dirty="0">
              <a:ea typeface="ＭＳ Ｐゴシック" pitchFamily="34" charset="-128"/>
            </a:endParaRPr>
          </a:p>
          <a:p>
            <a:pPr>
              <a:spcBef>
                <a:spcPts val="700"/>
              </a:spcBef>
            </a:pPr>
            <a:r>
              <a:rPr lang="en-US" sz="2000" dirty="0">
                <a:ea typeface="ＭＳ Ｐゴシック" pitchFamily="34" charset="-128"/>
              </a:rPr>
              <a:t>I </a:t>
            </a:r>
            <a:r>
              <a:rPr lang="en-US" sz="2000" dirty="0" err="1">
                <a:ea typeface="ＭＳ Ｐゴシック" pitchFamily="34" charset="-128"/>
              </a:rPr>
              <a:t>distretti</a:t>
            </a:r>
            <a:r>
              <a:rPr lang="en-US" sz="2000" dirty="0">
                <a:ea typeface="ＭＳ Ｐゴシック" pitchFamily="34" charset="-128"/>
              </a:rPr>
              <a:t> con </a:t>
            </a:r>
            <a:r>
              <a:rPr lang="en-US" sz="2000" dirty="0" err="1">
                <a:ea typeface="ＭＳ Ｐゴシック" pitchFamily="34" charset="-128"/>
              </a:rPr>
              <a:t>uno</a:t>
            </a:r>
            <a:r>
              <a:rPr lang="en-US" sz="2000" dirty="0">
                <a:ea typeface="ＭＳ Ｐゴシック" pitchFamily="34" charset="-128"/>
              </a:rPr>
              <a:t> </a:t>
            </a:r>
            <a:r>
              <a:rPr lang="en-US" sz="2000" dirty="0" err="1">
                <a:ea typeface="ＭＳ Ｐゴシック" pitchFamily="34" charset="-128"/>
              </a:rPr>
              <a:t>studente</a:t>
            </a:r>
            <a:r>
              <a:rPr lang="en-US" sz="2000" dirty="0">
                <a:ea typeface="ＭＳ Ｐゴシック" pitchFamily="34" charset="-128"/>
              </a:rPr>
              <a:t> in </a:t>
            </a:r>
            <a:r>
              <a:rPr lang="en-US" sz="2000" dirty="0" err="1">
                <a:ea typeface="ＭＳ Ｐゴシック" pitchFamily="34" charset="-128"/>
              </a:rPr>
              <a:t>più</a:t>
            </a:r>
            <a:r>
              <a:rPr lang="en-US" sz="2000" dirty="0">
                <a:ea typeface="ＭＳ Ｐゴシック" pitchFamily="34" charset="-128"/>
              </a:rPr>
              <a:t> per </a:t>
            </a:r>
            <a:r>
              <a:rPr lang="en-US" sz="2000" dirty="0" err="1">
                <a:ea typeface="ＭＳ Ｐゴシック" pitchFamily="34" charset="-128"/>
              </a:rPr>
              <a:t>insegnante</a:t>
            </a:r>
            <a:r>
              <a:rPr lang="en-US" sz="2000" dirty="0">
                <a:ea typeface="ＭＳ Ｐゴシック" pitchFamily="34" charset="-128"/>
              </a:rPr>
              <a:t> in media </a:t>
            </a:r>
            <a:r>
              <a:rPr lang="en-US" sz="2000" dirty="0" err="1">
                <a:ea typeface="ＭＳ Ｐゴシック" pitchFamily="34" charset="-128"/>
              </a:rPr>
              <a:t>ottengono</a:t>
            </a:r>
            <a:r>
              <a:rPr lang="en-US" sz="2000" dirty="0">
                <a:ea typeface="ＭＳ Ｐゴシック" pitchFamily="34" charset="-128"/>
              </a:rPr>
              <a:t> </a:t>
            </a:r>
            <a:r>
              <a:rPr lang="en-US" sz="2000" dirty="0" err="1">
                <a:ea typeface="ＭＳ Ｐゴシック" pitchFamily="34" charset="-128"/>
              </a:rPr>
              <a:t>punteggi</a:t>
            </a:r>
            <a:r>
              <a:rPr lang="en-US" sz="2000" dirty="0">
                <a:ea typeface="ＭＳ Ｐゴシック" pitchFamily="34" charset="-128"/>
              </a:rPr>
              <a:t> </a:t>
            </a:r>
            <a:r>
              <a:rPr lang="en-US" sz="2000" dirty="0" err="1">
                <a:ea typeface="ＭＳ Ｐゴシック" pitchFamily="34" charset="-128"/>
              </a:rPr>
              <a:t>nei</a:t>
            </a:r>
            <a:r>
              <a:rPr lang="en-US" sz="2000" dirty="0">
                <a:ea typeface="ＭＳ Ｐゴシック" pitchFamily="34" charset="-128"/>
              </a:rPr>
              <a:t> test </a:t>
            </a:r>
            <a:r>
              <a:rPr lang="en-US" sz="2000" dirty="0" err="1">
                <a:ea typeface="ＭＳ Ｐゴシック" pitchFamily="34" charset="-128"/>
              </a:rPr>
              <a:t>inferiori</a:t>
            </a:r>
            <a:r>
              <a:rPr lang="en-US" sz="2000" dirty="0">
                <a:ea typeface="ＭＳ Ｐゴシック" pitchFamily="34" charset="-128"/>
              </a:rPr>
              <a:t> di 2,28 </a:t>
            </a:r>
            <a:r>
              <a:rPr lang="en-US" sz="2000" dirty="0" err="1">
                <a:ea typeface="ＭＳ Ｐゴシック" pitchFamily="34" charset="-128"/>
              </a:rPr>
              <a:t>punti</a:t>
            </a:r>
            <a:r>
              <a:rPr lang="en-US" sz="2000" dirty="0">
                <a:ea typeface="ＭＳ Ｐゴシック" pitchFamily="34" charset="-128"/>
              </a:rPr>
              <a:t>.</a:t>
            </a:r>
          </a:p>
          <a:p>
            <a:pPr>
              <a:spcBef>
                <a:spcPts val="700"/>
              </a:spcBef>
            </a:pPr>
            <a:r>
              <a:rPr lang="en-US" sz="2000" dirty="0" err="1">
                <a:ea typeface="ＭＳ Ｐゴシック" pitchFamily="34" charset="-128"/>
              </a:rPr>
              <a:t>Cioè</a:t>
            </a:r>
            <a:r>
              <a:rPr lang="en-US" sz="2000" dirty="0">
                <a:ea typeface="ＭＳ Ｐゴシック" pitchFamily="34" charset="-128"/>
              </a:rPr>
              <a:t>:                     </a:t>
            </a:r>
          </a:p>
          <a:p>
            <a:pPr>
              <a:spcBef>
                <a:spcPts val="700"/>
              </a:spcBef>
            </a:pPr>
            <a:endParaRPr lang="en-US" sz="2000" dirty="0">
              <a:ea typeface="ＭＳ Ｐゴシック" pitchFamily="34" charset="-128"/>
            </a:endParaRPr>
          </a:p>
          <a:p>
            <a:pPr>
              <a:spcBef>
                <a:spcPts val="700"/>
              </a:spcBef>
            </a:pPr>
            <a:endParaRPr lang="en-US" sz="2000" dirty="0">
              <a:ea typeface="ＭＳ Ｐゴシック" pitchFamily="34" charset="-128"/>
            </a:endParaRPr>
          </a:p>
          <a:p>
            <a:pPr lvl="1">
              <a:spcBef>
                <a:spcPts val="700"/>
              </a:spcBef>
            </a:pPr>
            <a:r>
              <a:rPr lang="en-US" sz="1600" dirty="0" err="1">
                <a:ea typeface="ＭＳ Ｐゴシック" pitchFamily="34" charset="-128"/>
              </a:rPr>
              <a:t>L’intercetta</a:t>
            </a:r>
            <a:r>
              <a:rPr lang="en-US" sz="1600" dirty="0">
                <a:ea typeface="ＭＳ Ｐゴシック" pitchFamily="34" charset="-128"/>
              </a:rPr>
              <a:t> (</a:t>
            </a:r>
            <a:r>
              <a:rPr lang="en-US" sz="1600" dirty="0" err="1">
                <a:ea typeface="ＭＳ Ｐゴシック" pitchFamily="34" charset="-128"/>
              </a:rPr>
              <a:t>letteralmente</a:t>
            </a:r>
            <a:r>
              <a:rPr lang="en-US" sz="1600" dirty="0">
                <a:ea typeface="ＭＳ Ｐゴシック" pitchFamily="34" charset="-128"/>
              </a:rPr>
              <a:t>) </a:t>
            </a:r>
            <a:r>
              <a:rPr lang="en-US" sz="1600" dirty="0" err="1">
                <a:ea typeface="ＭＳ Ｐゴシック" pitchFamily="34" charset="-128"/>
              </a:rPr>
              <a:t>significa</a:t>
            </a:r>
            <a:r>
              <a:rPr lang="en-US" sz="1600" dirty="0">
                <a:ea typeface="ＭＳ Ｐゴシック" pitchFamily="34" charset="-128"/>
              </a:rPr>
              <a:t> </a:t>
            </a:r>
            <a:r>
              <a:rPr lang="en-US" sz="1600" dirty="0" err="1">
                <a:ea typeface="ＭＳ Ｐゴシック" pitchFamily="34" charset="-128"/>
              </a:rPr>
              <a:t>che</a:t>
            </a:r>
            <a:r>
              <a:rPr lang="en-US" sz="1600" dirty="0">
                <a:ea typeface="ＭＳ Ｐゴシック" pitchFamily="34" charset="-128"/>
              </a:rPr>
              <a:t>, secondo </a:t>
            </a:r>
            <a:r>
              <a:rPr lang="en-US" sz="1600" dirty="0" err="1">
                <a:ea typeface="ＭＳ Ｐゴシック" pitchFamily="34" charset="-128"/>
              </a:rPr>
              <a:t>questa</a:t>
            </a:r>
            <a:r>
              <a:rPr lang="en-US" sz="1600" dirty="0">
                <a:ea typeface="ＭＳ Ｐゴシック" pitchFamily="34" charset="-128"/>
              </a:rPr>
              <a:t> </a:t>
            </a:r>
            <a:r>
              <a:rPr lang="en-US" sz="1600" dirty="0" err="1">
                <a:ea typeface="ＭＳ Ｐゴシック" pitchFamily="34" charset="-128"/>
              </a:rPr>
              <a:t>retta</a:t>
            </a:r>
            <a:r>
              <a:rPr lang="en-US" sz="1600" dirty="0">
                <a:ea typeface="ＭＳ Ｐゴシック" pitchFamily="34" charset="-128"/>
              </a:rPr>
              <a:t>, i </a:t>
            </a:r>
            <a:r>
              <a:rPr lang="en-US" sz="1600" dirty="0" err="1">
                <a:ea typeface="ＭＳ Ｐゴシック" pitchFamily="34" charset="-128"/>
              </a:rPr>
              <a:t>distretti</a:t>
            </a:r>
            <a:r>
              <a:rPr lang="en-US" sz="1600" dirty="0">
                <a:ea typeface="ＭＳ Ｐゴシック" pitchFamily="34" charset="-128"/>
              </a:rPr>
              <a:t> con zero </a:t>
            </a:r>
            <a:r>
              <a:rPr lang="en-US" sz="1600" dirty="0" err="1">
                <a:ea typeface="ＭＳ Ｐゴシック" pitchFamily="34" charset="-128"/>
              </a:rPr>
              <a:t>studenti</a:t>
            </a:r>
            <a:r>
              <a:rPr lang="en-US" sz="1600" dirty="0">
                <a:ea typeface="ＭＳ Ｐゴシック" pitchFamily="34" charset="-128"/>
              </a:rPr>
              <a:t> per </a:t>
            </a:r>
            <a:r>
              <a:rPr lang="en-US" sz="1600" dirty="0" err="1">
                <a:ea typeface="ＭＳ Ｐゴシック" pitchFamily="34" charset="-128"/>
              </a:rPr>
              <a:t>insegnante</a:t>
            </a:r>
            <a:r>
              <a:rPr lang="en-US" sz="1600" dirty="0">
                <a:ea typeface="ＭＳ Ｐゴシック" pitchFamily="34" charset="-128"/>
              </a:rPr>
              <a:t> </a:t>
            </a:r>
            <a:r>
              <a:rPr lang="en-US" sz="1600" dirty="0" err="1">
                <a:ea typeface="ＭＳ Ｐゴシック" pitchFamily="34" charset="-128"/>
              </a:rPr>
              <a:t>otterrebbero</a:t>
            </a:r>
            <a:r>
              <a:rPr lang="en-US" sz="1600" dirty="0">
                <a:ea typeface="ＭＳ Ｐゴシック" pitchFamily="34" charset="-128"/>
              </a:rPr>
              <a:t> un </a:t>
            </a:r>
            <a:r>
              <a:rPr lang="en-US" sz="1600" dirty="0" err="1">
                <a:ea typeface="ＭＳ Ｐゴシック" pitchFamily="34" charset="-128"/>
              </a:rPr>
              <a:t>punteggio</a:t>
            </a:r>
            <a:r>
              <a:rPr lang="en-US" sz="1600" dirty="0">
                <a:ea typeface="ＭＳ Ｐゴシック" pitchFamily="34" charset="-128"/>
              </a:rPr>
              <a:t> </a:t>
            </a:r>
            <a:r>
              <a:rPr lang="en-US" sz="1600" dirty="0" err="1">
                <a:ea typeface="ＭＳ Ｐゴシック" pitchFamily="34" charset="-128"/>
              </a:rPr>
              <a:t>nei</a:t>
            </a:r>
            <a:r>
              <a:rPr lang="en-US" sz="1600" dirty="0">
                <a:ea typeface="ＭＳ Ｐゴシック" pitchFamily="34" charset="-128"/>
              </a:rPr>
              <a:t> test </a:t>
            </a:r>
            <a:r>
              <a:rPr lang="en-US" sz="1600" dirty="0" err="1">
                <a:ea typeface="ＭＳ Ｐゴシック" pitchFamily="34" charset="-128"/>
              </a:rPr>
              <a:t>stimato</a:t>
            </a:r>
            <a:r>
              <a:rPr lang="en-US" sz="1600" dirty="0">
                <a:ea typeface="ＭＳ Ｐゴシック" pitchFamily="34" charset="-128"/>
              </a:rPr>
              <a:t> in 698,9. </a:t>
            </a:r>
          </a:p>
          <a:p>
            <a:pPr lvl="1">
              <a:spcBef>
                <a:spcPts val="700"/>
              </a:spcBef>
            </a:pPr>
            <a:r>
              <a:rPr lang="en-US" sz="1600" dirty="0">
                <a:ea typeface="ＭＳ Ｐゴシック" pitchFamily="34" charset="-128"/>
              </a:rPr>
              <a:t>Ma </a:t>
            </a:r>
            <a:r>
              <a:rPr lang="en-US" sz="1600" dirty="0" err="1">
                <a:ea typeface="ＭＳ Ｐゴシック" pitchFamily="34" charset="-128"/>
              </a:rPr>
              <a:t>questa</a:t>
            </a:r>
            <a:r>
              <a:rPr lang="en-US" sz="1600" dirty="0">
                <a:ea typeface="ＭＳ Ｐゴシック" pitchFamily="34" charset="-128"/>
              </a:rPr>
              <a:t> </a:t>
            </a:r>
            <a:r>
              <a:rPr lang="en-US" sz="1600" dirty="0" err="1">
                <a:ea typeface="ＭＳ Ｐゴシック" pitchFamily="34" charset="-128"/>
              </a:rPr>
              <a:t>interpretazione</a:t>
            </a:r>
            <a:r>
              <a:rPr lang="en-US" sz="1600" dirty="0">
                <a:ea typeface="ＭＳ Ｐゴシック" pitchFamily="34" charset="-128"/>
              </a:rPr>
              <a:t> </a:t>
            </a:r>
            <a:r>
              <a:rPr lang="en-US" sz="1600" dirty="0" err="1">
                <a:ea typeface="ＭＳ Ｐゴシック" pitchFamily="34" charset="-128"/>
              </a:rPr>
              <a:t>dell’intercetta</a:t>
            </a:r>
            <a:r>
              <a:rPr lang="en-US" sz="1600" dirty="0">
                <a:ea typeface="ＭＳ Ｐゴシック" pitchFamily="34" charset="-128"/>
              </a:rPr>
              <a:t> non ha </a:t>
            </a:r>
            <a:r>
              <a:rPr lang="en-US" sz="1600" dirty="0" err="1">
                <a:ea typeface="ＭＳ Ｐゴシック" pitchFamily="34" charset="-128"/>
              </a:rPr>
              <a:t>senso</a:t>
            </a:r>
            <a:r>
              <a:rPr lang="en-US" sz="1600" dirty="0">
                <a:ea typeface="ＭＳ Ｐゴシック" pitchFamily="34" charset="-128"/>
              </a:rPr>
              <a:t> – </a:t>
            </a:r>
            <a:r>
              <a:rPr lang="en-US" sz="1600" dirty="0" err="1">
                <a:ea typeface="ＭＳ Ｐゴシック" pitchFamily="34" charset="-128"/>
              </a:rPr>
              <a:t>estrapola</a:t>
            </a:r>
            <a:r>
              <a:rPr lang="en-US" sz="1600" dirty="0">
                <a:ea typeface="ＭＳ Ｐゴシック" pitchFamily="34" charset="-128"/>
              </a:rPr>
              <a:t> la </a:t>
            </a:r>
            <a:r>
              <a:rPr lang="en-US" sz="1600" dirty="0" err="1">
                <a:ea typeface="ＭＳ Ｐゴシック" pitchFamily="34" charset="-128"/>
              </a:rPr>
              <a:t>linea</a:t>
            </a:r>
            <a:r>
              <a:rPr lang="en-US" sz="1600" dirty="0">
                <a:ea typeface="ＭＳ Ｐゴシック" pitchFamily="34" charset="-128"/>
              </a:rPr>
              <a:t> al di </a:t>
            </a:r>
            <a:r>
              <a:rPr lang="en-US" sz="1600" dirty="0" err="1">
                <a:ea typeface="ＭＳ Ｐゴシック" pitchFamily="34" charset="-128"/>
              </a:rPr>
              <a:t>fuori</a:t>
            </a:r>
            <a:r>
              <a:rPr lang="en-US" sz="1600" dirty="0">
                <a:ea typeface="ＭＳ Ｐゴシック" pitchFamily="34" charset="-128"/>
              </a:rPr>
              <a:t> </a:t>
            </a:r>
            <a:r>
              <a:rPr lang="en-US" sz="1600" dirty="0" err="1">
                <a:ea typeface="ＭＳ Ｐゴシック" pitchFamily="34" charset="-128"/>
              </a:rPr>
              <a:t>dell’intervallo</a:t>
            </a:r>
            <a:r>
              <a:rPr lang="en-US" sz="1600" dirty="0">
                <a:ea typeface="ＭＳ Ｐゴシック" pitchFamily="34" charset="-128"/>
              </a:rPr>
              <a:t> </a:t>
            </a:r>
            <a:r>
              <a:rPr lang="en-US" sz="1600" dirty="0" err="1">
                <a:ea typeface="ＭＳ Ｐゴシック" pitchFamily="34" charset="-128"/>
              </a:rPr>
              <a:t>dei</a:t>
            </a:r>
            <a:r>
              <a:rPr lang="en-US" sz="1600" dirty="0">
                <a:ea typeface="ＭＳ Ｐゴシック" pitchFamily="34" charset="-128"/>
              </a:rPr>
              <a:t> </a:t>
            </a:r>
            <a:r>
              <a:rPr lang="en-US" sz="1600" dirty="0" err="1">
                <a:ea typeface="ＭＳ Ｐゴシック" pitchFamily="34" charset="-128"/>
              </a:rPr>
              <a:t>dati</a:t>
            </a:r>
            <a:r>
              <a:rPr lang="en-US" sz="1600" dirty="0">
                <a:ea typeface="ＭＳ Ｐゴシック" pitchFamily="34" charset="-128"/>
              </a:rPr>
              <a:t> – in </a:t>
            </a:r>
            <a:r>
              <a:rPr lang="en-US" sz="1600" dirty="0" err="1">
                <a:ea typeface="ＭＳ Ｐゴシック" pitchFamily="34" charset="-128"/>
              </a:rPr>
              <a:t>questo</a:t>
            </a:r>
            <a:r>
              <a:rPr lang="en-US" sz="1600" dirty="0">
                <a:ea typeface="ＭＳ Ｐゴシック" pitchFamily="34" charset="-128"/>
              </a:rPr>
              <a:t> </a:t>
            </a:r>
            <a:r>
              <a:rPr lang="en-US" sz="1600" dirty="0" err="1">
                <a:ea typeface="ＭＳ Ｐゴシック" pitchFamily="34" charset="-128"/>
              </a:rPr>
              <a:t>caso</a:t>
            </a:r>
            <a:r>
              <a:rPr lang="en-US" sz="1600" dirty="0">
                <a:ea typeface="ＭＳ Ｐゴシック" pitchFamily="34" charset="-128"/>
              </a:rPr>
              <a:t>, </a:t>
            </a:r>
            <a:r>
              <a:rPr lang="en-US" sz="1600" dirty="0" err="1">
                <a:ea typeface="ＭＳ Ｐゴシック" pitchFamily="34" charset="-128"/>
              </a:rPr>
              <a:t>l’intercetta</a:t>
            </a:r>
            <a:r>
              <a:rPr lang="en-US" sz="1600" dirty="0">
                <a:ea typeface="ＭＳ Ｐゴシック" pitchFamily="34" charset="-128"/>
              </a:rPr>
              <a:t> non ha </a:t>
            </a:r>
            <a:r>
              <a:rPr lang="en-US" sz="1600" dirty="0" err="1">
                <a:ea typeface="ＭＳ Ｐゴシック" pitchFamily="34" charset="-128"/>
              </a:rPr>
              <a:t>significato</a:t>
            </a:r>
            <a:r>
              <a:rPr lang="en-US" sz="1600" dirty="0">
                <a:ea typeface="ＭＳ Ｐゴシック" pitchFamily="34" charset="-128"/>
              </a:rPr>
              <a:t> dal </a:t>
            </a:r>
            <a:r>
              <a:rPr lang="en-US" sz="1600" dirty="0" err="1">
                <a:ea typeface="ＭＳ Ｐゴシック" pitchFamily="34" charset="-128"/>
              </a:rPr>
              <a:t>punto</a:t>
            </a:r>
            <a:r>
              <a:rPr lang="en-US" sz="1600" dirty="0">
                <a:ea typeface="ＭＳ Ｐゴシック" pitchFamily="34" charset="-128"/>
              </a:rPr>
              <a:t> di vista </a:t>
            </a:r>
            <a:r>
              <a:rPr lang="en-US" sz="1600" dirty="0" err="1">
                <a:ea typeface="ＭＳ Ｐゴシック" pitchFamily="34" charset="-128"/>
              </a:rPr>
              <a:t>economico</a:t>
            </a:r>
            <a:r>
              <a:rPr lang="en-US" sz="1600" dirty="0">
                <a:ea typeface="ＭＳ Ｐゴシック" pitchFamily="34" charset="-128"/>
              </a:rPr>
              <a:t>.</a:t>
            </a:r>
          </a:p>
          <a:p>
            <a:endParaRPr lang="en-US" sz="2000" dirty="0">
              <a:ea typeface="ＭＳ Ｐゴシック" pitchFamily="34" charset="-128"/>
            </a:endParaRPr>
          </a:p>
        </p:txBody>
      </p:sp>
      <p:graphicFrame>
        <p:nvGraphicFramePr>
          <p:cNvPr id="1290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9774841"/>
              </p:ext>
            </p:extLst>
          </p:nvPr>
        </p:nvGraphicFramePr>
        <p:xfrm>
          <a:off x="3581400" y="3276600"/>
          <a:ext cx="2355850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201" name="Equation" r:id="rId3" imgW="2692080" imgH="787320" progId="Equation.DSMT4">
                  <p:embed/>
                </p:oleObj>
              </mc:Choice>
              <mc:Fallback>
                <p:oleObj name="Equation" r:id="rId3" imgW="2692080" imgH="787320" progId="Equation.DSMT4">
                  <p:embed/>
                  <p:pic>
                    <p:nvPicPr>
                      <p:cNvPr id="12902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3276600"/>
                        <a:ext cx="2355850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C992F6-5526-4454-982F-556CFD51E845}" type="slidenum">
              <a:rPr lang="en-US" altLang="en-US" smtClean="0"/>
              <a:pPr>
                <a:defRPr/>
              </a:pPr>
              <a:t>40</a:t>
            </a:fld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F085D0E-70AD-41E6-870B-0E516D7D2292}"/>
                  </a:ext>
                </a:extLst>
              </p:cNvPr>
              <p:cNvSpPr txBox="1"/>
              <p:nvPr/>
            </p:nvSpPr>
            <p:spPr>
              <a:xfrm>
                <a:off x="1409700" y="1524000"/>
                <a:ext cx="64008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IE" sz="24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IE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E" sz="2400" i="1">
                        <a:latin typeface="Cambria Math" panose="02040503050406030204" pitchFamily="18" charset="0"/>
                      </a:rPr>
                      <m:t>𝑇𝑒𝑠𝑡𝑆𝑐𝑜𝑟𝑒</m:t>
                    </m:r>
                    <m:r>
                      <a:rPr lang="en-IE" sz="24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IE" sz="2400" b="0" i="1" smtClean="0">
                        <a:latin typeface="Cambria Math" panose="02040503050406030204" pitchFamily="18" charset="0"/>
                      </a:rPr>
                      <m:t>𝑆𝑇𝑅</m:t>
                    </m:r>
                    <m:r>
                      <a:rPr lang="en-IE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= 698,9 – 2,28</a:t>
                </a:r>
                <a:r>
                  <a:rPr lang="en-US" sz="2400" dirty="0">
                    <a:sym typeface="Euclid Symbol" pitchFamily="18" charset="2"/>
                  </a:rPr>
                  <a:t>×</a:t>
                </a:r>
                <a:r>
                  <a:rPr lang="en-US" sz="2400" i="1" dirty="0"/>
                  <a:t>STR</a:t>
                </a:r>
                <a:r>
                  <a:rPr lang="en-US" sz="2400" dirty="0"/>
                  <a:t> </a:t>
                </a:r>
                <a:endParaRPr lang="en-IE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F085D0E-70AD-41E6-870B-0E516D7D22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700" y="1524000"/>
                <a:ext cx="6400800" cy="461665"/>
              </a:xfrm>
              <a:prstGeom prst="rect">
                <a:avLst/>
              </a:prstGeom>
              <a:blipFill>
                <a:blip r:embed="rId5"/>
                <a:stretch>
                  <a:fillRect l="-190" t="-14474" b="-27632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59819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Valori predetti e residui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005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4800600"/>
                <a:ext cx="8294688" cy="1981200"/>
              </a:xfrm>
            </p:spPr>
            <p:txBody>
              <a:bodyPr/>
              <a:lstStyle/>
              <a:p>
                <a:pPr marL="4763" indent="-4763"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r>
                  <a:rPr lang="en-US" sz="2000" dirty="0">
                    <a:ea typeface="ＭＳ Ｐゴシック" pitchFamily="34" charset="-128"/>
                  </a:rPr>
                  <a:t>Uno </a:t>
                </a:r>
                <a:r>
                  <a:rPr lang="en-US" sz="2000" dirty="0" err="1">
                    <a:ea typeface="ＭＳ Ｐゴシック" pitchFamily="34" charset="-128"/>
                  </a:rPr>
                  <a:t>dei</a:t>
                </a:r>
                <a:r>
                  <a:rPr lang="en-US" sz="2000" dirty="0">
                    <a:ea typeface="ＭＳ Ｐゴシック" pitchFamily="34" charset="-128"/>
                  </a:rPr>
                  <a:t> </a:t>
                </a:r>
                <a:r>
                  <a:rPr lang="en-US" sz="2000" dirty="0" err="1">
                    <a:ea typeface="ＭＳ Ｐゴシック" pitchFamily="34" charset="-128"/>
                  </a:rPr>
                  <a:t>distretti</a:t>
                </a:r>
                <a:r>
                  <a:rPr lang="en-US" sz="2000" dirty="0">
                    <a:ea typeface="ＭＳ Ｐゴシック" pitchFamily="34" charset="-128"/>
                  </a:rPr>
                  <a:t> </a:t>
                </a:r>
                <a:r>
                  <a:rPr lang="en-US" sz="2000" dirty="0" err="1">
                    <a:ea typeface="ＭＳ Ｐゴシック" pitchFamily="34" charset="-128"/>
                  </a:rPr>
                  <a:t>nella</a:t>
                </a:r>
                <a:r>
                  <a:rPr lang="en-US" sz="2000" dirty="0">
                    <a:ea typeface="ＭＳ Ｐゴシック" pitchFamily="34" charset="-128"/>
                  </a:rPr>
                  <a:t> </a:t>
                </a:r>
                <a:r>
                  <a:rPr lang="en-US" sz="2000" dirty="0" err="1">
                    <a:ea typeface="ＭＳ Ｐゴシック" pitchFamily="34" charset="-128"/>
                  </a:rPr>
                  <a:t>banca</a:t>
                </a:r>
                <a:r>
                  <a:rPr lang="en-US" sz="2000" dirty="0">
                    <a:ea typeface="ＭＳ Ｐゴシック" pitchFamily="34" charset="-128"/>
                  </a:rPr>
                  <a:t> </a:t>
                </a:r>
                <a:r>
                  <a:rPr lang="en-US" sz="2000" dirty="0" err="1">
                    <a:ea typeface="ＭＳ Ｐゴシック" pitchFamily="34" charset="-128"/>
                  </a:rPr>
                  <a:t>dati</a:t>
                </a:r>
                <a:r>
                  <a:rPr lang="en-US" sz="2000" dirty="0">
                    <a:ea typeface="ＭＳ Ｐゴシック" pitchFamily="34" charset="-128"/>
                  </a:rPr>
                  <a:t> è Antelope, CA, con </a:t>
                </a:r>
                <a:r>
                  <a:rPr lang="en-US" sz="2000" i="1" dirty="0">
                    <a:ea typeface="ＭＳ Ｐゴシック" pitchFamily="34" charset="-128"/>
                  </a:rPr>
                  <a:t>STR</a:t>
                </a:r>
                <a:r>
                  <a:rPr lang="en-US" sz="2000" dirty="0">
                    <a:ea typeface="ＭＳ Ｐゴシック" pitchFamily="34" charset="-128"/>
                  </a:rPr>
                  <a:t> = 19,33 e </a:t>
                </a:r>
                <a:r>
                  <a:rPr lang="en-US" sz="2000" i="1" dirty="0" err="1">
                    <a:ea typeface="ＭＳ Ｐゴシック" pitchFamily="34" charset="-128"/>
                  </a:rPr>
                  <a:t>TestScore</a:t>
                </a:r>
                <a:r>
                  <a:rPr lang="en-US" sz="2000" dirty="0">
                    <a:ea typeface="ＭＳ Ｐゴシック" pitchFamily="34" charset="-128"/>
                  </a:rPr>
                  <a:t> = 657,8</a:t>
                </a:r>
              </a:p>
              <a:p>
                <a:pPr marL="4763" indent="-4763">
                  <a:spcBef>
                    <a:spcPts val="600"/>
                  </a:spcBef>
                  <a:spcAft>
                    <a:spcPts val="1200"/>
                  </a:spcAft>
                  <a:buNone/>
                </a:pPr>
                <a:r>
                  <a:rPr lang="en-US" sz="2000" dirty="0">
                    <a:ea typeface="ＭＳ Ｐゴシック" pitchFamily="34" charset="-128"/>
                  </a:rPr>
                  <a:t>Valore </a:t>
                </a:r>
                <a:r>
                  <a:rPr lang="en-US" sz="2000" dirty="0" err="1">
                    <a:ea typeface="ＭＳ Ｐゴシック" pitchFamily="34" charset="-128"/>
                  </a:rPr>
                  <a:t>atteso</a:t>
                </a:r>
                <a:r>
                  <a:rPr lang="en-US" sz="2000" dirty="0">
                    <a:ea typeface="ＭＳ Ｐゴシック" pitchFamily="34" charset="-128"/>
                  </a:rPr>
                  <a:t>:     </a:t>
                </a:r>
                <a14:m>
                  <m:oMath xmlns:m="http://schemas.openxmlformats.org/officeDocument/2006/math">
                    <m:r>
                      <a:rPr lang="en-IE" sz="20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IE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E" sz="2000" i="1">
                        <a:latin typeface="Cambria Math" panose="02040503050406030204" pitchFamily="18" charset="0"/>
                      </a:rPr>
                      <m:t>𝑇𝑒𝑠𝑡𝑆𝑐𝑜𝑟𝑒</m:t>
                    </m:r>
                    <m:r>
                      <a:rPr lang="en-IE" sz="20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IE" sz="2000" b="0" i="1" smtClean="0">
                        <a:latin typeface="Cambria Math" panose="02040503050406030204" pitchFamily="18" charset="0"/>
                      </a:rPr>
                      <m:t>𝑆𝑇𝑅</m:t>
                    </m:r>
                    <m:r>
                      <a:rPr lang="en-IE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= 698,9 – 2,28</a:t>
                </a:r>
                <a:r>
                  <a:rPr lang="en-US" sz="2000" dirty="0">
                    <a:sym typeface="Euclid Symbol" pitchFamily="18" charset="2"/>
                  </a:rPr>
                  <a:t>×</a:t>
                </a:r>
                <a:r>
                  <a:rPr lang="en-US" sz="2000" dirty="0"/>
                  <a:t>19,33</a:t>
                </a:r>
                <a:endParaRPr lang="en-US" sz="2000" dirty="0">
                  <a:ea typeface="ＭＳ Ｐゴシック" pitchFamily="34" charset="-128"/>
                </a:endParaRPr>
              </a:p>
              <a:p>
                <a:pPr marL="4763" indent="-4763">
                  <a:spcBef>
                    <a:spcPts val="600"/>
                  </a:spcBef>
                  <a:buFontTx/>
                  <a:buNone/>
                </a:pPr>
                <a:r>
                  <a:rPr lang="en-US" sz="2000" dirty="0" err="1">
                    <a:ea typeface="ＭＳ Ｐゴシック" pitchFamily="34" charset="-128"/>
                  </a:rPr>
                  <a:t>Errore</a:t>
                </a:r>
                <a:r>
                  <a:rPr lang="en-US" sz="2000" dirty="0">
                    <a:ea typeface="ＭＳ Ｐゴシック" pitchFamily="34" charset="-128"/>
                  </a:rPr>
                  <a:t>: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E" sz="2400" b="0" i="1" smtClean="0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bPr>
                      <m:e>
                        <m:r>
                          <a:rPr lang="en-IE" sz="2400" b="0" i="1" smtClean="0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𝑢</m:t>
                        </m:r>
                      </m:e>
                      <m:sub>
                        <m:r>
                          <a:rPr lang="en-IE" sz="2400" b="0" i="1" smtClean="0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𝐴𝑛𝑡𝑒𝑙𝑜𝑝𝑒</m:t>
                        </m:r>
                      </m:sub>
                    </m:sSub>
                    <m:r>
                      <a:rPr lang="en-IE" sz="2400" b="0" i="1" smtClean="0">
                        <a:latin typeface="Cambria Math" panose="02040503050406030204" pitchFamily="18" charset="0"/>
                        <a:ea typeface="ＭＳ Ｐゴシック" pitchFamily="34" charset="-128"/>
                      </a:rPr>
                      <m:t>=657,8−654,8=3,0</m:t>
                    </m:r>
                  </m:oMath>
                </a14:m>
                <a:endParaRPr lang="en-US" sz="2000" dirty="0">
                  <a:ea typeface="ＭＳ Ｐゴシック" pitchFamily="34" charset="-128"/>
                </a:endParaRPr>
              </a:p>
            </p:txBody>
          </p:sp>
        </mc:Choice>
        <mc:Fallback xmlns="">
          <p:sp>
            <p:nvSpPr>
              <p:cNvPr id="13005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4800600"/>
                <a:ext cx="8294688" cy="1981200"/>
              </a:xfrm>
              <a:blipFill>
                <a:blip r:embed="rId2"/>
                <a:stretch>
                  <a:fillRect l="-735" t="-1846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C992F6-5526-4454-982F-556CFD51E845}" type="slidenum">
              <a:rPr lang="en-US" altLang="en-US" smtClean="0"/>
              <a:pPr>
                <a:defRPr/>
              </a:pPr>
              <a:t>41</a:t>
            </a:fld>
            <a:endParaRPr lang="en-US" alt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AE6456F-EAAC-49F0-89AC-1D2720283D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500" y="1131603"/>
            <a:ext cx="65532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21762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ea typeface="ＭＳ Ｐゴシック" pitchFamily="34" charset="-128"/>
              </a:rPr>
              <a:t>Regressione</a:t>
            </a:r>
            <a:r>
              <a:rPr lang="en-US" dirty="0">
                <a:ea typeface="ＭＳ Ｐゴシック" pitchFamily="34" charset="-128"/>
              </a:rPr>
              <a:t> OLS:  output di </a:t>
            </a:r>
            <a:r>
              <a:rPr lang="en-US" dirty="0" err="1">
                <a:ea typeface="ＭＳ Ｐゴシック" pitchFamily="34" charset="-128"/>
              </a:rPr>
              <a:t>Gretl</a:t>
            </a:r>
            <a:endParaRPr lang="en-US" dirty="0">
              <a:ea typeface="ＭＳ Ｐゴシック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1076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295400"/>
                <a:ext cx="8229600" cy="5181600"/>
              </a:xfrm>
            </p:spPr>
            <p:txBody>
              <a:bodyPr/>
              <a:lstStyle/>
              <a:p>
                <a:pPr>
                  <a:buFontTx/>
                  <a:buNone/>
                </a:pPr>
                <a:endParaRPr lang="en-US" sz="1400" dirty="0">
                  <a:latin typeface="Courier" pitchFamily="49" charset="0"/>
                  <a:ea typeface="ＭＳ Ｐゴシック" pitchFamily="34" charset="-128"/>
                </a:endParaRPr>
              </a:p>
              <a:p>
                <a:pPr>
                  <a:buFontTx/>
                  <a:buNone/>
                </a:pPr>
                <a:endParaRPr lang="en-US" sz="1400" dirty="0">
                  <a:latin typeface="Courier" pitchFamily="49" charset="0"/>
                  <a:ea typeface="ＭＳ Ｐゴシック" pitchFamily="34" charset="-128"/>
                </a:endParaRPr>
              </a:p>
              <a:p>
                <a:pPr>
                  <a:buFontTx/>
                  <a:buNone/>
                </a:pPr>
                <a:endParaRPr lang="en-US" sz="1400" dirty="0">
                  <a:latin typeface="Courier" pitchFamily="49" charset="0"/>
                  <a:ea typeface="ＭＳ Ｐゴシック" pitchFamily="34" charset="-128"/>
                </a:endParaRPr>
              </a:p>
              <a:p>
                <a:pPr>
                  <a:buFontTx/>
                  <a:buNone/>
                </a:pPr>
                <a:endParaRPr lang="en-US" sz="1400" dirty="0">
                  <a:latin typeface="Courier" pitchFamily="49" charset="0"/>
                  <a:ea typeface="ＭＳ Ｐゴシック" pitchFamily="34" charset="-128"/>
                </a:endParaRPr>
              </a:p>
              <a:p>
                <a:pPr>
                  <a:buFontTx/>
                  <a:buNone/>
                </a:pPr>
                <a:endParaRPr lang="en-US" sz="1400" dirty="0">
                  <a:latin typeface="Courier" pitchFamily="49" charset="0"/>
                  <a:ea typeface="ＭＳ Ｐゴシック" pitchFamily="34" charset="-128"/>
                </a:endParaRPr>
              </a:p>
              <a:p>
                <a:pPr>
                  <a:buFontTx/>
                  <a:buNone/>
                </a:pPr>
                <a:endParaRPr lang="en-US" sz="1400" dirty="0">
                  <a:latin typeface="Courier" pitchFamily="49" charset="0"/>
                  <a:ea typeface="ＭＳ Ｐゴシック" pitchFamily="34" charset="-128"/>
                </a:endParaRPr>
              </a:p>
              <a:p>
                <a:pPr>
                  <a:buFontTx/>
                  <a:buNone/>
                </a:pPr>
                <a:endParaRPr lang="en-US" sz="1400" dirty="0">
                  <a:latin typeface="Courier" pitchFamily="49" charset="0"/>
                  <a:ea typeface="ＭＳ Ｐゴシック" pitchFamily="34" charset="-128"/>
                </a:endParaRPr>
              </a:p>
              <a:p>
                <a:pPr>
                  <a:buFontTx/>
                  <a:buNone/>
                </a:pPr>
                <a:endParaRPr lang="en-US" sz="1400" dirty="0">
                  <a:latin typeface="Courier" pitchFamily="49" charset="0"/>
                  <a:ea typeface="ＭＳ Ｐゴシック" pitchFamily="34" charset="-128"/>
                </a:endParaRPr>
              </a:p>
              <a:p>
                <a:pPr>
                  <a:buFontTx/>
                  <a:buNone/>
                </a:pPr>
                <a:endParaRPr lang="en-US" sz="1400" dirty="0">
                  <a:latin typeface="Courier" pitchFamily="49" charset="0"/>
                  <a:ea typeface="ＭＳ Ｐゴシック" pitchFamily="34" charset="-128"/>
                </a:endParaRPr>
              </a:p>
              <a:p>
                <a:pPr>
                  <a:buFontTx/>
                  <a:buNone/>
                </a:pPr>
                <a:endParaRPr lang="en-US" sz="1400" dirty="0">
                  <a:latin typeface="Courier" pitchFamily="49" charset="0"/>
                  <a:ea typeface="ＭＳ Ｐゴシック" pitchFamily="34" charset="-128"/>
                </a:endParaRPr>
              </a:p>
              <a:p>
                <a:pPr>
                  <a:buFontTx/>
                  <a:buNone/>
                </a:pPr>
                <a:endParaRPr lang="en-US" sz="1400" dirty="0">
                  <a:latin typeface="Courier" pitchFamily="49" charset="0"/>
                  <a:ea typeface="ＭＳ Ｐゴシック" pitchFamily="34" charset="-128"/>
                </a:endParaRPr>
              </a:p>
              <a:p>
                <a:pPr>
                  <a:buFontTx/>
                  <a:buNone/>
                </a:pPr>
                <a:endParaRPr lang="en-US" sz="1400" dirty="0">
                  <a:latin typeface="Courier" pitchFamily="49" charset="0"/>
                  <a:ea typeface="ＭＳ Ｐゴシック" pitchFamily="34" charset="-128"/>
                </a:endParaRPr>
              </a:p>
              <a:p>
                <a:pPr>
                  <a:buFontTx/>
                  <a:buNone/>
                </a:pPr>
                <a:endParaRPr lang="en-US" sz="1400" dirty="0">
                  <a:latin typeface="Courier" pitchFamily="49" charset="0"/>
                  <a:ea typeface="ＭＳ Ｐゴシック" pitchFamily="34" charset="-128"/>
                </a:endParaRPr>
              </a:p>
              <a:p>
                <a:pPr>
                  <a:buFontTx/>
                  <a:buNone/>
                </a:pPr>
                <a:endParaRPr lang="en-US" sz="1400" dirty="0">
                  <a:latin typeface="Courier" pitchFamily="49" charset="0"/>
                  <a:ea typeface="ＭＳ Ｐゴシック" pitchFamily="34" charset="-128"/>
                </a:endParaRPr>
              </a:p>
              <a:p>
                <a:pPr marL="0" indent="0">
                  <a:buNone/>
                </a:pPr>
                <a:r>
                  <a:rPr lang="it-IT" sz="2000" dirty="0">
                    <a:ea typeface="ＭＳ Ｐゴシック" pitchFamily="34" charset="-128"/>
                  </a:rPr>
                  <a:t>La regressione calcolata è     </a:t>
                </a:r>
                <a:endParaRPr lang="it-IT" sz="2000" i="1" dirty="0">
                  <a:ea typeface="ＭＳ Ｐゴシック" pitchFamily="34" charset="-128"/>
                </a:endParaRPr>
              </a:p>
              <a:p>
                <a:pPr marL="0" indent="0">
                  <a:spcAft>
                    <a:spcPts val="1200"/>
                  </a:spcAft>
                  <a:buNone/>
                </a:pPr>
                <a:r>
                  <a:rPr lang="en-US" sz="1800" dirty="0">
                    <a:ea typeface="ＭＳ Ｐゴシック" pitchFamily="34" charset="-128"/>
                  </a:rPr>
                  <a:t>				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800">
                        <a:solidFill>
                          <a:srgbClr val="FF0000"/>
                        </a:solidFill>
                        <a:ea typeface="ＭＳ Ｐゴシック" pitchFamily="34" charset="-128"/>
                      </a:rPr>
                      <m:t>6</m:t>
                    </m:r>
                    <m:r>
                      <m:rPr>
                        <m:nor/>
                      </m:rPr>
                      <a:rPr lang="en-IE" sz="1800" b="0" i="0" smtClean="0">
                        <a:solidFill>
                          <a:srgbClr val="FF0000"/>
                        </a:solidFill>
                        <a:ea typeface="ＭＳ Ｐゴシック" pitchFamily="34" charset="-128"/>
                      </a:rPr>
                      <m:t>98</m:t>
                    </m:r>
                    <m:r>
                      <m:rPr>
                        <m:nor/>
                      </m:rPr>
                      <a:rPr lang="en-US" sz="1800">
                        <a:solidFill>
                          <a:srgbClr val="FF0000"/>
                        </a:solidFill>
                        <a:ea typeface="ＭＳ Ｐゴシック" pitchFamily="34" charset="-128"/>
                      </a:rPr>
                      <m:t>,</m:t>
                    </m:r>
                    <m:r>
                      <m:rPr>
                        <m:nor/>
                      </m:rPr>
                      <a:rPr lang="en-US" sz="1800" b="0" i="0" smtClean="0">
                        <a:solidFill>
                          <a:srgbClr val="FF0000"/>
                        </a:solidFill>
                        <a:ea typeface="ＭＳ Ｐゴシック" pitchFamily="34" charset="-128"/>
                      </a:rPr>
                      <m:t>9</m:t>
                    </m:r>
                    <m:r>
                      <m:rPr>
                        <m:nor/>
                      </m:rPr>
                      <a:rPr lang="en-US" sz="1800">
                        <a:solidFill>
                          <a:srgbClr val="FF0000"/>
                        </a:solidFill>
                        <a:ea typeface="ＭＳ Ｐゴシック" pitchFamily="34" charset="-128"/>
                      </a:rPr>
                      <m:t> – </m:t>
                    </m:r>
                    <m:r>
                      <m:rPr>
                        <m:nor/>
                      </m:rPr>
                      <a:rPr lang="en-US" sz="1800" b="0" i="0" smtClean="0">
                        <a:solidFill>
                          <a:srgbClr val="FF0000"/>
                        </a:solidFill>
                        <a:ea typeface="ＭＳ Ｐゴシック" pitchFamily="34" charset="-128"/>
                      </a:rPr>
                      <m:t>2.28</m:t>
                    </m:r>
                    <m:r>
                      <m:rPr>
                        <m:nor/>
                      </m:rPr>
                      <a:rPr lang="en-US" sz="1800">
                        <a:ea typeface="ＭＳ Ｐゴシック" pitchFamily="34" charset="-128"/>
                        <a:sym typeface="MT Symbol" pitchFamily="18" charset="2"/>
                      </a:rPr>
                      <m:t>×</m:t>
                    </m:r>
                    <m:r>
                      <m:rPr>
                        <m:nor/>
                      </m:rPr>
                      <a:rPr lang="en-US" sz="1800" i="1">
                        <a:ea typeface="ＭＳ Ｐゴシック" pitchFamily="34" charset="-128"/>
                      </a:rPr>
                      <m:t>STR</m:t>
                    </m:r>
                  </m:oMath>
                </a14:m>
                <a:endParaRPr lang="en-US" sz="1600" dirty="0">
                  <a:ea typeface="ＭＳ Ｐゴシック" pitchFamily="34" charset="-128"/>
                </a:endParaRPr>
              </a:p>
              <a:p>
                <a:r>
                  <a:rPr lang="it-IT" sz="1600" dirty="0">
                    <a:ea typeface="ＭＳ Ｐゴシック" pitchFamily="34" charset="-128"/>
                  </a:rPr>
                  <a:t>Discuteremo</a:t>
                </a:r>
                <a:r>
                  <a:rPr lang="en-US" sz="1600" dirty="0">
                    <a:ea typeface="ＭＳ Ｐゴシック" pitchFamily="34" charset="-128"/>
                  </a:rPr>
                  <a:t> </a:t>
                </a:r>
                <a:r>
                  <a:rPr lang="en-US" sz="1600" dirty="0" err="1">
                    <a:ea typeface="ＭＳ Ｐゴシック" pitchFamily="34" charset="-128"/>
                  </a:rPr>
                  <a:t>più</a:t>
                </a:r>
                <a:r>
                  <a:rPr lang="en-US" sz="1600" dirty="0">
                    <a:ea typeface="ＭＳ Ｐゴシック" pitchFamily="34" charset="-128"/>
                  </a:rPr>
                  <a:t> avanti la parte </a:t>
                </a:r>
                <a:r>
                  <a:rPr lang="en-US" sz="1600" dirty="0" err="1">
                    <a:ea typeface="ＭＳ Ｐゴシック" pitchFamily="34" charset="-128"/>
                  </a:rPr>
                  <a:t>rimanente</a:t>
                </a:r>
                <a:r>
                  <a:rPr lang="en-US" sz="1600" dirty="0">
                    <a:ea typeface="ＭＳ Ｐゴシック" pitchFamily="34" charset="-128"/>
                  </a:rPr>
                  <a:t> di </a:t>
                </a:r>
                <a:r>
                  <a:rPr lang="en-US" sz="1600" dirty="0" err="1">
                    <a:ea typeface="ＭＳ Ｐゴシック" pitchFamily="34" charset="-128"/>
                  </a:rPr>
                  <a:t>questo</a:t>
                </a:r>
                <a:r>
                  <a:rPr lang="en-US" sz="1600" dirty="0">
                    <a:ea typeface="ＭＳ Ｐゴシック" pitchFamily="34" charset="-128"/>
                  </a:rPr>
                  <a:t> output, </a:t>
                </a:r>
                <a:r>
                  <a:rPr lang="en-US" sz="1600" dirty="0" err="1">
                    <a:ea typeface="ＭＳ Ｐゴシック" pitchFamily="34" charset="-128"/>
                  </a:rPr>
                  <a:t>che</a:t>
                </a:r>
                <a:r>
                  <a:rPr lang="en-US" sz="1600" dirty="0">
                    <a:ea typeface="ＭＳ Ｐゴシック" pitchFamily="34" charset="-128"/>
                  </a:rPr>
                  <a:t> per il </a:t>
                </a:r>
                <a:r>
                  <a:rPr lang="en-US" sz="1600" dirty="0" err="1">
                    <a:ea typeface="ＭＳ Ｐゴシック" pitchFamily="34" charset="-128"/>
                  </a:rPr>
                  <a:t>momento</a:t>
                </a:r>
                <a:r>
                  <a:rPr lang="en-US" sz="1600" dirty="0">
                    <a:ea typeface="ＭＳ Ｐゴシック" pitchFamily="34" charset="-128"/>
                  </a:rPr>
                  <a:t> non ha senso </a:t>
                </a:r>
                <a:r>
                  <a:rPr lang="en-US" sz="1600" dirty="0" err="1">
                    <a:ea typeface="ＭＳ Ｐゴシック" pitchFamily="34" charset="-128"/>
                  </a:rPr>
                  <a:t>perchè</a:t>
                </a:r>
                <a:r>
                  <a:rPr lang="en-US" sz="1600" dirty="0">
                    <a:ea typeface="ＭＳ Ｐゴシック" pitchFamily="34" charset="-128"/>
                  </a:rPr>
                  <a:t> </a:t>
                </a:r>
                <a:r>
                  <a:rPr lang="en-US" sz="1600" dirty="0" err="1">
                    <a:ea typeface="ＭＳ Ｐゴシック" pitchFamily="34" charset="-128"/>
                  </a:rPr>
                  <a:t>stiamo</a:t>
                </a:r>
                <a:r>
                  <a:rPr lang="en-US" sz="1600" dirty="0">
                    <a:ea typeface="ＭＳ Ｐゴシック" pitchFamily="34" charset="-128"/>
                  </a:rPr>
                  <a:t> </a:t>
                </a:r>
                <a:r>
                  <a:rPr lang="en-US" sz="1600" dirty="0" err="1">
                    <a:ea typeface="ＭＳ Ｐゴシック" pitchFamily="34" charset="-128"/>
                  </a:rPr>
                  <a:t>assumendo</a:t>
                </a:r>
                <a:r>
                  <a:rPr lang="en-US" sz="1600" dirty="0">
                    <a:ea typeface="ＭＳ Ｐゴシック" pitchFamily="34" charset="-128"/>
                  </a:rPr>
                  <a:t> di </a:t>
                </a:r>
                <a:r>
                  <a:rPr lang="en-US" sz="1600" dirty="0" err="1">
                    <a:ea typeface="ＭＳ Ｐゴシック" pitchFamily="34" charset="-128"/>
                  </a:rPr>
                  <a:t>avere</a:t>
                </a:r>
                <a:r>
                  <a:rPr lang="en-US" sz="1600" dirty="0">
                    <a:ea typeface="ＭＳ Ｐゴシック" pitchFamily="34" charset="-128"/>
                  </a:rPr>
                  <a:t> </a:t>
                </a:r>
                <a:r>
                  <a:rPr lang="en-US" sz="1600" dirty="0" err="1">
                    <a:ea typeface="ＭＳ Ｐゴシック" pitchFamily="34" charset="-128"/>
                  </a:rPr>
                  <a:t>dati</a:t>
                </a:r>
                <a:r>
                  <a:rPr lang="en-US" sz="1600" dirty="0">
                    <a:ea typeface="ＭＳ Ｐゴシック" pitchFamily="34" charset="-128"/>
                  </a:rPr>
                  <a:t> </a:t>
                </a:r>
                <a:r>
                  <a:rPr lang="en-US" sz="1600" dirty="0" err="1">
                    <a:ea typeface="ＭＳ Ｐゴシック" pitchFamily="34" charset="-128"/>
                  </a:rPr>
                  <a:t>su</a:t>
                </a:r>
                <a:r>
                  <a:rPr lang="en-US" sz="1600" dirty="0">
                    <a:ea typeface="ＭＳ Ｐゴシック" pitchFamily="34" charset="-128"/>
                  </a:rPr>
                  <a:t> </a:t>
                </a:r>
                <a:r>
                  <a:rPr lang="en-US" sz="1600" dirty="0" err="1">
                    <a:ea typeface="ＭＳ Ｐゴシック" pitchFamily="34" charset="-128"/>
                  </a:rPr>
                  <a:t>tutta</a:t>
                </a:r>
                <a:r>
                  <a:rPr lang="en-US" sz="1600" dirty="0">
                    <a:ea typeface="ＭＳ Ｐゴシック" pitchFamily="34" charset="-128"/>
                  </a:rPr>
                  <a:t> la </a:t>
                </a:r>
                <a:r>
                  <a:rPr lang="en-US" sz="1600" dirty="0" err="1">
                    <a:ea typeface="ＭＳ Ｐゴシック" pitchFamily="34" charset="-128"/>
                  </a:rPr>
                  <a:t>popolazione</a:t>
                </a:r>
                <a:r>
                  <a:rPr lang="en-US" sz="1600" dirty="0">
                    <a:ea typeface="ＭＳ Ｐゴシック" pitchFamily="34" charset="-128"/>
                  </a:rPr>
                  <a:t>, e </a:t>
                </a:r>
                <a:r>
                  <a:rPr lang="en-US" sz="1600" dirty="0" err="1">
                    <a:ea typeface="ＭＳ Ｐゴシック" pitchFamily="34" charset="-128"/>
                  </a:rPr>
                  <a:t>dunque</a:t>
                </a:r>
                <a:r>
                  <a:rPr lang="en-US" sz="1600" dirty="0">
                    <a:ea typeface="ＭＳ Ｐゴシック" pitchFamily="34" charset="-128"/>
                  </a:rPr>
                  <a:t> di non </a:t>
                </a:r>
                <a:r>
                  <a:rPr lang="en-US" sz="1600" dirty="0" err="1">
                    <a:ea typeface="ＭＳ Ｐゴシック" pitchFamily="34" charset="-128"/>
                  </a:rPr>
                  <a:t>avere</a:t>
                </a:r>
                <a:r>
                  <a:rPr lang="en-US" sz="1600" dirty="0">
                    <a:ea typeface="ＭＳ Ｐゴシック" pitchFamily="34" charset="-128"/>
                  </a:rPr>
                  <a:t> </a:t>
                </a:r>
                <a:r>
                  <a:rPr lang="en-US" sz="1600" dirty="0" err="1">
                    <a:ea typeface="ＭＳ Ｐゴシック" pitchFamily="34" charset="-128"/>
                  </a:rPr>
                  <a:t>errore</a:t>
                </a:r>
                <a:r>
                  <a:rPr lang="en-US" sz="1600" dirty="0">
                    <a:ea typeface="ＭＳ Ｐゴシック" pitchFamily="34" charset="-128"/>
                  </a:rPr>
                  <a:t> di </a:t>
                </a:r>
                <a:r>
                  <a:rPr lang="en-US" sz="1600" dirty="0" err="1">
                    <a:ea typeface="ＭＳ Ｐゴシック" pitchFamily="34" charset="-128"/>
                  </a:rPr>
                  <a:t>campionamento</a:t>
                </a:r>
                <a:endParaRPr lang="en-US" sz="1100" dirty="0">
                  <a:latin typeface="Courier" pitchFamily="49" charset="0"/>
                  <a:ea typeface="ＭＳ Ｐゴシック" pitchFamily="34" charset="-128"/>
                </a:endParaRPr>
              </a:p>
            </p:txBody>
          </p:sp>
        </mc:Choice>
        <mc:Fallback xmlns="">
          <p:sp>
            <p:nvSpPr>
              <p:cNvPr id="131076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295400"/>
                <a:ext cx="8229600" cy="5181600"/>
              </a:xfrm>
              <a:blipFill>
                <a:blip r:embed="rId2"/>
                <a:stretch>
                  <a:fillRect l="-741" r="-296" b="-2588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C992F6-5526-4454-982F-556CFD51E845}" type="slidenum">
              <a:rPr lang="en-US" altLang="en-US" smtClean="0"/>
              <a:pPr>
                <a:defRPr/>
              </a:pPr>
              <a:t>42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E3507B-855B-4D51-A469-179885BD05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75" y="1524000"/>
            <a:ext cx="664845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09024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ea typeface="ＭＳ Ｐゴシック" pitchFamily="34" charset="-128"/>
              </a:rPr>
              <a:t>Regressione lineare </a:t>
            </a:r>
            <a:br>
              <a:rPr lang="it-IT" dirty="0">
                <a:ea typeface="ＭＳ Ｐゴシック" pitchFamily="34" charset="-128"/>
              </a:rPr>
            </a:br>
            <a:r>
              <a:rPr lang="it-IT" dirty="0">
                <a:ea typeface="ＭＳ Ｐゴシック" pitchFamily="34" charset="-128"/>
              </a:rPr>
              <a:t>MULTIPLA </a:t>
            </a:r>
            <a:br>
              <a:rPr lang="it-IT" dirty="0">
                <a:ea typeface="ＭＳ Ｐゴシック" pitchFamily="34" charset="-128"/>
              </a:rPr>
            </a:br>
            <a:r>
              <a:rPr lang="it-IT" sz="3200" dirty="0">
                <a:ea typeface="ＭＳ Ｐゴシック" pitchFamily="34" charset="-128"/>
              </a:rPr>
              <a:t>(con </a:t>
            </a:r>
            <a:r>
              <a:rPr lang="it-IT" sz="3200" dirty="0" err="1">
                <a:ea typeface="ＭＳ Ｐゴシック" pitchFamily="34" charset="-128"/>
              </a:rPr>
              <a:t>unO</a:t>
            </a:r>
            <a:r>
              <a:rPr lang="it-IT" sz="3200" dirty="0">
                <a:ea typeface="ＭＳ Ｐゴシック" pitchFamily="34" charset="-128"/>
              </a:rPr>
              <a:t> O PIU' REGRESSORI)</a:t>
            </a:r>
            <a:endParaRPr lang="it-IT" sz="2800" dirty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Capitolo 6.1-4</a:t>
            </a:r>
          </a:p>
          <a:p>
            <a:endParaRPr lang="it-IT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36AF79-3C18-4534-8BEA-74949D4DE89F}" type="slidenum">
              <a:rPr lang="en-US" altLang="en-US" smtClean="0"/>
              <a:pPr>
                <a:defRPr/>
              </a:pPr>
              <a:t>43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93897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Il </a:t>
            </a:r>
            <a:r>
              <a:rPr lang="en-US" dirty="0" err="1">
                <a:ea typeface="ＭＳ Ｐゴシック" pitchFamily="34" charset="-128"/>
              </a:rPr>
              <a:t>modello</a:t>
            </a:r>
            <a:r>
              <a:rPr lang="en-US" dirty="0">
                <a:ea typeface="ＭＳ Ｐゴシック" pitchFamily="34" charset="-128"/>
              </a:rPr>
              <a:t> di </a:t>
            </a:r>
            <a:r>
              <a:rPr lang="en-US" dirty="0" err="1">
                <a:ea typeface="ＭＳ Ｐゴシック" pitchFamily="34" charset="-128"/>
              </a:rPr>
              <a:t>regressione</a:t>
            </a:r>
            <a:r>
              <a:rPr lang="en-US" dirty="0">
                <a:ea typeface="ＭＳ Ｐゴシック" pitchFamily="34" charset="-128"/>
              </a:rPr>
              <a:t> </a:t>
            </a:r>
            <a:r>
              <a:rPr lang="en-US" dirty="0" err="1">
                <a:ea typeface="ＭＳ Ｐゴシック" pitchFamily="34" charset="-128"/>
              </a:rPr>
              <a:t>multipla</a:t>
            </a:r>
            <a:endParaRPr lang="en-US" dirty="0">
              <a:ea typeface="ＭＳ Ｐゴシック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0770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447800"/>
                <a:ext cx="8294688" cy="4572000"/>
              </a:xfrm>
            </p:spPr>
            <p:txBody>
              <a:bodyPr/>
              <a:lstStyle/>
              <a:p>
                <a:pPr marL="0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US" sz="2000" dirty="0">
                    <a:ea typeface="ＭＳ Ｐゴシック" pitchFamily="34" charset="-128"/>
                  </a:rPr>
                  <a:t>Si </a:t>
                </a:r>
                <a:r>
                  <a:rPr lang="en-US" sz="2000" dirty="0" err="1">
                    <a:ea typeface="ＭＳ Ｐゴシック" pitchFamily="34" charset="-128"/>
                  </a:rPr>
                  <a:t>consideri</a:t>
                </a:r>
                <a:r>
                  <a:rPr lang="en-US" sz="2000" dirty="0">
                    <a:ea typeface="ＭＳ Ｐゴシック" pitchFamily="34" charset="-128"/>
                  </a:rPr>
                  <a:t> </a:t>
                </a:r>
                <a:r>
                  <a:rPr lang="en-US" sz="2000" dirty="0" err="1">
                    <a:ea typeface="ＭＳ Ｐゴシック" pitchFamily="34" charset="-128"/>
                  </a:rPr>
                  <a:t>il</a:t>
                </a:r>
                <a:r>
                  <a:rPr lang="en-US" sz="2000" dirty="0">
                    <a:ea typeface="ＭＳ Ｐゴシック" pitchFamily="34" charset="-128"/>
                  </a:rPr>
                  <a:t> </a:t>
                </a:r>
                <a:r>
                  <a:rPr lang="en-US" sz="2000" dirty="0" err="1">
                    <a:ea typeface="ＭＳ Ｐゴシック" pitchFamily="34" charset="-128"/>
                  </a:rPr>
                  <a:t>caso</a:t>
                </a:r>
                <a:r>
                  <a:rPr lang="en-US" sz="2000" dirty="0">
                    <a:ea typeface="ＭＳ Ｐゴシック" pitchFamily="34" charset="-128"/>
                  </a:rPr>
                  <a:t> di due </a:t>
                </a:r>
                <a:r>
                  <a:rPr lang="en-US" sz="2000" dirty="0" err="1">
                    <a:ea typeface="ＭＳ Ｐゴシック" pitchFamily="34" charset="-128"/>
                  </a:rPr>
                  <a:t>regressori</a:t>
                </a:r>
                <a:r>
                  <a:rPr lang="en-US" sz="2000" dirty="0">
                    <a:ea typeface="ＭＳ Ｐゴシック" pitchFamily="34" charset="-128"/>
                  </a:rPr>
                  <a:t>:</a:t>
                </a:r>
              </a:p>
              <a:p>
                <a:pPr marL="0" indent="0" algn="ctr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ＭＳ Ｐゴシック" pitchFamily="34" charset="-128"/>
                      </a:rPr>
                      <m:t>𝑌</m:t>
                    </m:r>
                    <m:r>
                      <a:rPr lang="en-US" sz="2000" i="1" baseline="-25000" dirty="0" smtClean="0">
                        <a:latin typeface="Cambria Math" panose="02040503050406030204" pitchFamily="18" charset="0"/>
                        <a:ea typeface="ＭＳ Ｐゴシック" pitchFamily="34" charset="-128"/>
                      </a:rPr>
                      <m:t>𝑖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ea typeface="ＭＳ Ｐゴシック" pitchFamily="34" charset="-128"/>
                      </a:rPr>
                      <m:t> =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ea typeface="Lucida Grande"/>
                        <a:cs typeface="Lucida Grande"/>
                        <a:sym typeface="Symbol" pitchFamily="18" charset="2"/>
                      </a:rPr>
                      <m:t>𝛽</m:t>
                    </m:r>
                    <m:r>
                      <a:rPr lang="en-US" sz="2000" i="1" baseline="-25000" dirty="0" smtClean="0">
                        <a:latin typeface="Cambria Math" panose="02040503050406030204" pitchFamily="18" charset="0"/>
                        <a:ea typeface="ＭＳ Ｐゴシック" pitchFamily="34" charset="-128"/>
                      </a:rPr>
                      <m:t>0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ea typeface="ＭＳ Ｐゴシック" pitchFamily="34" charset="-128"/>
                      </a:rPr>
                      <m:t> +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ea typeface="Lucida Grande"/>
                        <a:cs typeface="Lucida Grande"/>
                        <a:sym typeface="Symbol" pitchFamily="18" charset="2"/>
                      </a:rPr>
                      <m:t>𝛽</m:t>
                    </m:r>
                    <m:r>
                      <a:rPr lang="en-US" sz="2000" i="1" baseline="-25000" dirty="0" smtClean="0">
                        <a:latin typeface="Cambria Math" panose="02040503050406030204" pitchFamily="18" charset="0"/>
                        <a:ea typeface="ＭＳ Ｐゴシック" pitchFamily="34" charset="-128"/>
                      </a:rPr>
                      <m:t>1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ea typeface="ＭＳ Ｐゴシック" pitchFamily="34" charset="-128"/>
                      </a:rPr>
                      <m:t>𝑋</m:t>
                    </m:r>
                    <m:r>
                      <a:rPr lang="en-US" sz="2000" i="1" baseline="-25000" dirty="0" smtClean="0">
                        <a:latin typeface="Cambria Math" panose="02040503050406030204" pitchFamily="18" charset="0"/>
                        <a:ea typeface="ＭＳ Ｐゴシック" pitchFamily="34" charset="-128"/>
                      </a:rPr>
                      <m:t>1</m:t>
                    </m:r>
                    <m:r>
                      <a:rPr lang="en-US" sz="2000" i="1" baseline="-25000" dirty="0" smtClean="0">
                        <a:latin typeface="Cambria Math" panose="02040503050406030204" pitchFamily="18" charset="0"/>
                        <a:ea typeface="ＭＳ Ｐゴシック" pitchFamily="34" charset="-128"/>
                      </a:rPr>
                      <m:t>𝑖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ea typeface="ＭＳ Ｐゴシック" pitchFamily="34" charset="-128"/>
                      </a:rPr>
                      <m:t> +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ea typeface="Lucida Grande"/>
                        <a:cs typeface="Lucida Grande"/>
                        <a:sym typeface="Symbol" pitchFamily="18" charset="2"/>
                      </a:rPr>
                      <m:t>𝛽</m:t>
                    </m:r>
                    <m:r>
                      <a:rPr lang="en-US" sz="2000" i="1" baseline="-25000" dirty="0" smtClean="0">
                        <a:latin typeface="Cambria Math" panose="02040503050406030204" pitchFamily="18" charset="0"/>
                        <a:ea typeface="ＭＳ Ｐゴシック" pitchFamily="34" charset="-128"/>
                      </a:rPr>
                      <m:t>2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ea typeface="ＭＳ Ｐゴシック" pitchFamily="34" charset="-128"/>
                      </a:rPr>
                      <m:t>𝑋</m:t>
                    </m:r>
                    <m:r>
                      <a:rPr lang="en-US" sz="2000" i="1" baseline="-25000" dirty="0" smtClean="0">
                        <a:latin typeface="Cambria Math" panose="02040503050406030204" pitchFamily="18" charset="0"/>
                        <a:ea typeface="ＭＳ Ｐゴシック" pitchFamily="34" charset="-128"/>
                      </a:rPr>
                      <m:t>2</m:t>
                    </m:r>
                    <m:r>
                      <a:rPr lang="en-US" sz="2000" i="1" baseline="-25000" dirty="0" smtClean="0">
                        <a:latin typeface="Cambria Math" panose="02040503050406030204" pitchFamily="18" charset="0"/>
                        <a:ea typeface="ＭＳ Ｐゴシック" pitchFamily="34" charset="-128"/>
                      </a:rPr>
                      <m:t>𝑖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ea typeface="ＭＳ Ｐゴシック" pitchFamily="34" charset="-128"/>
                      </a:rPr>
                      <m:t> + </m:t>
                    </m:r>
                    <m:r>
                      <a:rPr lang="en-US" sz="2000" i="1" dirty="0" err="1" smtClean="0">
                        <a:latin typeface="Cambria Math" panose="02040503050406030204" pitchFamily="18" charset="0"/>
                        <a:ea typeface="ＭＳ Ｐゴシック" pitchFamily="34" charset="-128"/>
                      </a:rPr>
                      <m:t>𝑢</m:t>
                    </m:r>
                    <m:r>
                      <a:rPr lang="en-US" sz="2000" i="1" baseline="-25000" dirty="0" err="1" smtClean="0">
                        <a:latin typeface="Cambria Math" panose="02040503050406030204" pitchFamily="18" charset="0"/>
                        <a:ea typeface="ＭＳ Ｐゴシック" pitchFamily="34" charset="-128"/>
                      </a:rPr>
                      <m:t>𝑖</m:t>
                    </m:r>
                  </m:oMath>
                </a14:m>
                <a:r>
                  <a:rPr lang="en-US" sz="2000" dirty="0">
                    <a:ea typeface="ＭＳ Ｐゴシック" pitchFamily="34" charset="-128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ＭＳ Ｐゴシック" pitchFamily="34" charset="-128"/>
                      </a:rPr>
                      <m:t>𝑖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ea typeface="ＭＳ Ｐゴシック" pitchFamily="34" charset="-128"/>
                      </a:rPr>
                      <m:t> = 1,…,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ea typeface="ＭＳ Ｐゴシック" pitchFamily="34" charset="-128"/>
                      </a:rPr>
                      <m:t>𝑛</m:t>
                    </m:r>
                  </m:oMath>
                </a14:m>
                <a:endParaRPr lang="en-US" sz="2000" dirty="0">
                  <a:ea typeface="ＭＳ Ｐゴシック" pitchFamily="34" charset="-128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800" i="1" dirty="0">
                    <a:ea typeface="ＭＳ Ｐゴシック" pitchFamily="34" charset="-128"/>
                  </a:rPr>
                  <a:t>Y</a:t>
                </a:r>
                <a:r>
                  <a:rPr lang="en-US" sz="1800" dirty="0">
                    <a:ea typeface="ＭＳ Ｐゴシック" pitchFamily="34" charset="-128"/>
                  </a:rPr>
                  <a:t> è la </a:t>
                </a:r>
                <a:r>
                  <a:rPr lang="en-US" sz="1800" i="1" dirty="0" err="1">
                    <a:ea typeface="ＭＳ Ｐゴシック" pitchFamily="34" charset="-128"/>
                  </a:rPr>
                  <a:t>variabile</a:t>
                </a:r>
                <a:r>
                  <a:rPr lang="en-US" sz="1800" i="1" dirty="0">
                    <a:ea typeface="ＭＳ Ｐゴシック" pitchFamily="34" charset="-128"/>
                  </a:rPr>
                  <a:t> </a:t>
                </a:r>
                <a:r>
                  <a:rPr lang="en-US" sz="1800" i="1" dirty="0" err="1">
                    <a:ea typeface="ＭＳ Ｐゴシック" pitchFamily="34" charset="-128"/>
                  </a:rPr>
                  <a:t>dipendente</a:t>
                </a:r>
                <a:endParaRPr lang="en-US" sz="1800" dirty="0">
                  <a:ea typeface="ＭＳ Ｐゴシック" pitchFamily="34" charset="-128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800" i="1" dirty="0">
                    <a:ea typeface="ＭＳ Ｐゴシック" pitchFamily="34" charset="-128"/>
                  </a:rPr>
                  <a:t>X</a:t>
                </a:r>
                <a:r>
                  <a:rPr lang="en-US" sz="1800" baseline="-25000" dirty="0">
                    <a:ea typeface="ＭＳ Ｐゴシック" pitchFamily="34" charset="-128"/>
                  </a:rPr>
                  <a:t>1</a:t>
                </a:r>
                <a:r>
                  <a:rPr lang="en-US" sz="1800" dirty="0">
                    <a:ea typeface="ＭＳ Ｐゴシック" pitchFamily="34" charset="-128"/>
                  </a:rPr>
                  <a:t>, </a:t>
                </a:r>
                <a:r>
                  <a:rPr lang="en-US" sz="1800" i="1" dirty="0">
                    <a:ea typeface="ＭＳ Ｐゴシック" pitchFamily="34" charset="-128"/>
                  </a:rPr>
                  <a:t>X</a:t>
                </a:r>
                <a:r>
                  <a:rPr lang="en-US" sz="1800" baseline="-25000" dirty="0">
                    <a:ea typeface="ＭＳ Ｐゴシック" pitchFamily="34" charset="-128"/>
                  </a:rPr>
                  <a:t>2</a:t>
                </a:r>
                <a:r>
                  <a:rPr lang="en-US" sz="1800" dirty="0">
                    <a:ea typeface="ＭＳ Ｐゴシック" pitchFamily="34" charset="-128"/>
                  </a:rPr>
                  <a:t> </a:t>
                </a:r>
                <a:r>
                  <a:rPr lang="en-US" sz="1800" dirty="0" err="1">
                    <a:ea typeface="ＭＳ Ｐゴシック" pitchFamily="34" charset="-128"/>
                  </a:rPr>
                  <a:t>sono</a:t>
                </a:r>
                <a:r>
                  <a:rPr lang="en-US" sz="1800" dirty="0">
                    <a:ea typeface="ＭＳ Ｐゴシック" pitchFamily="34" charset="-128"/>
                  </a:rPr>
                  <a:t> le due </a:t>
                </a:r>
                <a:r>
                  <a:rPr lang="en-US" sz="1800" i="1" dirty="0" err="1">
                    <a:ea typeface="ＭＳ Ｐゴシック" pitchFamily="34" charset="-128"/>
                  </a:rPr>
                  <a:t>variabili</a:t>
                </a:r>
                <a:r>
                  <a:rPr lang="en-US" sz="1800" i="1" dirty="0">
                    <a:ea typeface="ＭＳ Ｐゴシック" pitchFamily="34" charset="-128"/>
                  </a:rPr>
                  <a:t> </a:t>
                </a:r>
                <a:r>
                  <a:rPr lang="en-US" sz="1800" i="1" dirty="0" err="1">
                    <a:ea typeface="ＭＳ Ｐゴシック" pitchFamily="34" charset="-128"/>
                  </a:rPr>
                  <a:t>indipendenti</a:t>
                </a:r>
                <a:r>
                  <a:rPr lang="en-US" sz="1800" dirty="0">
                    <a:ea typeface="ＭＳ Ｐゴシック" pitchFamily="34" charset="-128"/>
                  </a:rPr>
                  <a:t> (</a:t>
                </a:r>
                <a:r>
                  <a:rPr lang="en-US" sz="1800" i="1" dirty="0" err="1">
                    <a:ea typeface="ＭＳ Ｐゴシック" pitchFamily="34" charset="-128"/>
                  </a:rPr>
                  <a:t>regressori</a:t>
                </a:r>
                <a:r>
                  <a:rPr lang="en-US" sz="1800" dirty="0">
                    <a:ea typeface="ＭＳ Ｐゴシック" pitchFamily="34" charset="-128"/>
                  </a:rPr>
                  <a:t>)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800" dirty="0">
                    <a:latin typeface="+mj-lt"/>
                    <a:ea typeface="ＭＳ Ｐゴシック" pitchFamily="34" charset="-128"/>
                  </a:rPr>
                  <a:t>(</a:t>
                </a:r>
                <a:r>
                  <a:rPr lang="en-US" sz="1800" i="1" dirty="0">
                    <a:latin typeface="+mj-lt"/>
                    <a:ea typeface="ＭＳ Ｐゴシック" pitchFamily="34" charset="-128"/>
                  </a:rPr>
                  <a:t>Y</a:t>
                </a:r>
                <a:r>
                  <a:rPr lang="en-US" sz="1800" i="1" baseline="-25000" dirty="0">
                    <a:latin typeface="+mj-lt"/>
                    <a:ea typeface="ＭＳ Ｐゴシック" pitchFamily="34" charset="-128"/>
                  </a:rPr>
                  <a:t>i</a:t>
                </a:r>
                <a:r>
                  <a:rPr lang="en-US" sz="1800" dirty="0">
                    <a:latin typeface="+mj-lt"/>
                    <a:ea typeface="ＭＳ Ｐゴシック" pitchFamily="34" charset="-128"/>
                  </a:rPr>
                  <a:t>, </a:t>
                </a:r>
                <a:r>
                  <a:rPr lang="en-US" sz="1800" i="1" dirty="0">
                    <a:latin typeface="+mj-lt"/>
                    <a:ea typeface="ＭＳ Ｐゴシック" pitchFamily="34" charset="-128"/>
                  </a:rPr>
                  <a:t>X</a:t>
                </a:r>
                <a:r>
                  <a:rPr lang="en-US" sz="1800" baseline="-25000" dirty="0">
                    <a:latin typeface="+mj-lt"/>
                    <a:ea typeface="ＭＳ Ｐゴシック" pitchFamily="34" charset="-128"/>
                  </a:rPr>
                  <a:t>1</a:t>
                </a:r>
                <a:r>
                  <a:rPr lang="en-US" sz="1800" i="1" baseline="-25000" dirty="0">
                    <a:latin typeface="+mj-lt"/>
                    <a:ea typeface="ＭＳ Ｐゴシック" pitchFamily="34" charset="-128"/>
                  </a:rPr>
                  <a:t>i</a:t>
                </a:r>
                <a:r>
                  <a:rPr lang="en-US" sz="1800" dirty="0">
                    <a:latin typeface="+mj-lt"/>
                    <a:ea typeface="ＭＳ Ｐゴシック" pitchFamily="34" charset="-128"/>
                  </a:rPr>
                  <a:t>, </a:t>
                </a:r>
                <a:r>
                  <a:rPr lang="en-US" sz="1800" i="1" dirty="0">
                    <a:latin typeface="+mj-lt"/>
                    <a:ea typeface="ＭＳ Ｐゴシック" pitchFamily="34" charset="-128"/>
                  </a:rPr>
                  <a:t>X</a:t>
                </a:r>
                <a:r>
                  <a:rPr lang="en-US" sz="1800" baseline="-25000" dirty="0">
                    <a:latin typeface="+mj-lt"/>
                    <a:ea typeface="ＭＳ Ｐゴシック" pitchFamily="34" charset="-128"/>
                  </a:rPr>
                  <a:t>2</a:t>
                </a:r>
                <a:r>
                  <a:rPr lang="en-US" sz="1800" i="1" baseline="-25000" dirty="0">
                    <a:latin typeface="+mj-lt"/>
                    <a:ea typeface="ＭＳ Ｐゴシック" pitchFamily="34" charset="-128"/>
                  </a:rPr>
                  <a:t>i</a:t>
                </a:r>
                <a:r>
                  <a:rPr lang="en-US" sz="1800" dirty="0">
                    <a:latin typeface="+mj-lt"/>
                    <a:ea typeface="ＭＳ Ｐゴシック" pitchFamily="34" charset="-128"/>
                  </a:rPr>
                  <a:t>) </a:t>
                </a:r>
                <a:r>
                  <a:rPr lang="en-US" sz="1800" dirty="0" err="1">
                    <a:latin typeface="+mj-lt"/>
                    <a:ea typeface="ＭＳ Ｐゴシック" pitchFamily="34" charset="-128"/>
                  </a:rPr>
                  <a:t>denotano</a:t>
                </a:r>
                <a:r>
                  <a:rPr lang="en-US" sz="1800" dirty="0">
                    <a:latin typeface="+mj-lt"/>
                    <a:ea typeface="ＭＳ Ｐゴシック" pitchFamily="34" charset="-128"/>
                  </a:rPr>
                  <a:t> </a:t>
                </a:r>
                <a:r>
                  <a:rPr lang="en-US" sz="1800" dirty="0" err="1">
                    <a:latin typeface="+mj-lt"/>
                    <a:ea typeface="ＭＳ Ｐゴシック" pitchFamily="34" charset="-128"/>
                  </a:rPr>
                  <a:t>l’</a:t>
                </a:r>
                <a:r>
                  <a:rPr lang="en-US" sz="1800" i="1" dirty="0" err="1">
                    <a:latin typeface="+mj-lt"/>
                    <a:ea typeface="ＭＳ Ｐゴシック" pitchFamily="34" charset="-128"/>
                  </a:rPr>
                  <a:t>i</a:t>
                </a:r>
                <a:r>
                  <a:rPr lang="en-US" sz="1800" dirty="0" err="1">
                    <a:latin typeface="+mj-lt"/>
                    <a:ea typeface="ＭＳ Ｐゴシック" pitchFamily="34" charset="-128"/>
                  </a:rPr>
                  <a:t>-esima</a:t>
                </a:r>
                <a:r>
                  <a:rPr lang="en-US" sz="1800" dirty="0">
                    <a:latin typeface="+mj-lt"/>
                    <a:ea typeface="ＭＳ Ｐゴシック" pitchFamily="34" charset="-128"/>
                  </a:rPr>
                  <a:t> </a:t>
                </a:r>
                <a:r>
                  <a:rPr lang="en-US" sz="1800" dirty="0" err="1">
                    <a:latin typeface="+mj-lt"/>
                    <a:ea typeface="ＭＳ Ｐゴシック" pitchFamily="34" charset="-128"/>
                  </a:rPr>
                  <a:t>osservazione</a:t>
                </a:r>
                <a:r>
                  <a:rPr lang="en-US" sz="1800" dirty="0">
                    <a:latin typeface="+mj-lt"/>
                    <a:ea typeface="ＭＳ Ｐゴシック" pitchFamily="34" charset="-128"/>
                  </a:rPr>
                  <a:t> </a:t>
                </a:r>
                <a:r>
                  <a:rPr lang="en-US" sz="1800" dirty="0" err="1">
                    <a:latin typeface="+mj-lt"/>
                    <a:ea typeface="ＭＳ Ｐゴシック" pitchFamily="34" charset="-128"/>
                  </a:rPr>
                  <a:t>su</a:t>
                </a:r>
                <a:r>
                  <a:rPr lang="en-US" sz="1800" dirty="0">
                    <a:latin typeface="+mj-lt"/>
                    <a:ea typeface="ＭＳ Ｐゴシック" pitchFamily="34" charset="-128"/>
                  </a:rPr>
                  <a:t> </a:t>
                </a:r>
                <a:r>
                  <a:rPr lang="en-US" sz="1800" i="1" dirty="0">
                    <a:latin typeface="+mj-lt"/>
                    <a:ea typeface="ＭＳ Ｐゴシック" pitchFamily="34" charset="-128"/>
                  </a:rPr>
                  <a:t>Y</a:t>
                </a:r>
                <a:r>
                  <a:rPr lang="en-US" sz="1800" dirty="0">
                    <a:latin typeface="+mj-lt"/>
                    <a:ea typeface="ＭＳ Ｐゴシック" pitchFamily="34" charset="-128"/>
                  </a:rPr>
                  <a:t>, </a:t>
                </a:r>
                <a:r>
                  <a:rPr lang="en-US" sz="1800" i="1" dirty="0">
                    <a:latin typeface="+mj-lt"/>
                    <a:ea typeface="ＭＳ Ｐゴシック" pitchFamily="34" charset="-128"/>
                  </a:rPr>
                  <a:t>X</a:t>
                </a:r>
                <a:r>
                  <a:rPr lang="en-US" sz="1800" baseline="-25000" dirty="0">
                    <a:latin typeface="+mj-lt"/>
                    <a:ea typeface="ＭＳ Ｐゴシック" pitchFamily="34" charset="-128"/>
                  </a:rPr>
                  <a:t>1</a:t>
                </a:r>
                <a:r>
                  <a:rPr lang="en-US" sz="1800" dirty="0">
                    <a:latin typeface="+mj-lt"/>
                    <a:ea typeface="ＭＳ Ｐゴシック" pitchFamily="34" charset="-128"/>
                  </a:rPr>
                  <a:t> e </a:t>
                </a:r>
                <a:r>
                  <a:rPr lang="en-US" sz="1800" i="1" dirty="0">
                    <a:latin typeface="+mj-lt"/>
                    <a:ea typeface="ＭＳ Ｐゴシック" pitchFamily="34" charset="-128"/>
                  </a:rPr>
                  <a:t>X</a:t>
                </a:r>
                <a:r>
                  <a:rPr lang="en-US" sz="1800" baseline="-25000" dirty="0">
                    <a:latin typeface="+mj-lt"/>
                    <a:ea typeface="ＭＳ Ｐゴシック" pitchFamily="34" charset="-128"/>
                  </a:rPr>
                  <a:t>2</a:t>
                </a:r>
                <a:r>
                  <a:rPr lang="en-US" sz="1800" dirty="0">
                    <a:latin typeface="+mj-lt"/>
                    <a:ea typeface="ＭＳ Ｐゴシック" pitchFamily="34" charset="-128"/>
                  </a:rPr>
                  <a:t>. 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800" i="1" dirty="0">
                    <a:latin typeface="+mj-lt"/>
                    <a:ea typeface="Lucida Grande"/>
                    <a:cs typeface="Lucida Grande"/>
                    <a:sym typeface="Symbol" pitchFamily="18" charset="2"/>
                  </a:rPr>
                  <a:t>β</a:t>
                </a:r>
                <a:r>
                  <a:rPr lang="en-US" sz="1800" baseline="-25000" dirty="0">
                    <a:latin typeface="+mj-lt"/>
                    <a:ea typeface="ＭＳ Ｐゴシック" pitchFamily="34" charset="-128"/>
                  </a:rPr>
                  <a:t>0</a:t>
                </a:r>
                <a:r>
                  <a:rPr lang="en-US" sz="1800" dirty="0">
                    <a:latin typeface="+mj-lt"/>
                    <a:ea typeface="ＭＳ Ｐゴシック" pitchFamily="34" charset="-128"/>
                  </a:rPr>
                  <a:t> = </a:t>
                </a:r>
                <a:r>
                  <a:rPr lang="en-US" sz="1800" dirty="0" err="1">
                    <a:latin typeface="+mj-lt"/>
                    <a:ea typeface="ＭＳ Ｐゴシック" pitchFamily="34" charset="-128"/>
                  </a:rPr>
                  <a:t>intercetta</a:t>
                </a:r>
                <a:r>
                  <a:rPr lang="en-US" sz="1800" dirty="0">
                    <a:latin typeface="+mj-lt"/>
                    <a:ea typeface="ＭＳ Ｐゴシック" pitchFamily="34" charset="-128"/>
                  </a:rPr>
                  <a:t> </a:t>
                </a:r>
                <a:r>
                  <a:rPr lang="en-US" sz="1800" dirty="0" err="1">
                    <a:latin typeface="+mj-lt"/>
                    <a:ea typeface="ＭＳ Ｐゴシック" pitchFamily="34" charset="-128"/>
                  </a:rPr>
                  <a:t>della</a:t>
                </a:r>
                <a:r>
                  <a:rPr lang="en-US" sz="1800" dirty="0">
                    <a:latin typeface="+mj-lt"/>
                    <a:ea typeface="ＭＳ Ｐゴシック" pitchFamily="34" charset="-128"/>
                  </a:rPr>
                  <a:t> </a:t>
                </a:r>
                <a:r>
                  <a:rPr lang="en-US" sz="1800" dirty="0" err="1">
                    <a:latin typeface="+mj-lt"/>
                    <a:ea typeface="ＭＳ Ｐゴシック" pitchFamily="34" charset="-128"/>
                  </a:rPr>
                  <a:t>popolazione</a:t>
                </a:r>
                <a:r>
                  <a:rPr lang="en-US" sz="1800" dirty="0">
                    <a:latin typeface="+mj-lt"/>
                    <a:ea typeface="ＭＳ Ｐゴシック" pitchFamily="34" charset="-128"/>
                  </a:rPr>
                  <a:t> </a:t>
                </a:r>
                <a:r>
                  <a:rPr lang="en-US" sz="1800" dirty="0" err="1">
                    <a:latin typeface="+mj-lt"/>
                    <a:ea typeface="ＭＳ Ｐゴシック" pitchFamily="34" charset="-128"/>
                  </a:rPr>
                  <a:t>ignota</a:t>
                </a:r>
                <a:endParaRPr lang="en-US" sz="1800" dirty="0">
                  <a:latin typeface="+mj-lt"/>
                  <a:ea typeface="ＭＳ Ｐゴシック" pitchFamily="34" charset="-128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800" i="1" dirty="0">
                    <a:latin typeface="+mj-lt"/>
                    <a:ea typeface="Lucida Grande"/>
                    <a:cs typeface="Lucida Grande"/>
                    <a:sym typeface="Symbol" pitchFamily="18" charset="2"/>
                  </a:rPr>
                  <a:t>β</a:t>
                </a:r>
                <a:r>
                  <a:rPr lang="en-US" sz="1800" baseline="-25000" dirty="0">
                    <a:latin typeface="+mj-lt"/>
                    <a:ea typeface="ＭＳ Ｐゴシック" pitchFamily="34" charset="-128"/>
                  </a:rPr>
                  <a:t>1</a:t>
                </a:r>
                <a:r>
                  <a:rPr lang="en-US" sz="1800" dirty="0">
                    <a:latin typeface="+mj-lt"/>
                    <a:ea typeface="ＭＳ Ｐゴシック" pitchFamily="34" charset="-128"/>
                  </a:rPr>
                  <a:t> = </a:t>
                </a:r>
                <a:r>
                  <a:rPr lang="en-US" sz="1800" dirty="0" err="1">
                    <a:latin typeface="+mj-lt"/>
                    <a:ea typeface="ＭＳ Ｐゴシック" pitchFamily="34" charset="-128"/>
                  </a:rPr>
                  <a:t>effetto</a:t>
                </a:r>
                <a:r>
                  <a:rPr lang="en-US" sz="1800" dirty="0">
                    <a:latin typeface="+mj-lt"/>
                    <a:ea typeface="ＭＳ Ｐゴシック" pitchFamily="34" charset="-128"/>
                  </a:rPr>
                  <a:t> </a:t>
                </a:r>
                <a:r>
                  <a:rPr lang="en-US" sz="1800" dirty="0" err="1">
                    <a:latin typeface="+mj-lt"/>
                    <a:ea typeface="ＭＳ Ｐゴシック" pitchFamily="34" charset="-128"/>
                  </a:rPr>
                  <a:t>su</a:t>
                </a:r>
                <a:r>
                  <a:rPr lang="en-US" sz="1800" dirty="0">
                    <a:latin typeface="+mj-lt"/>
                    <a:ea typeface="ＭＳ Ｐゴシック" pitchFamily="34" charset="-128"/>
                  </a:rPr>
                  <a:t> </a:t>
                </a:r>
                <a:r>
                  <a:rPr lang="en-US" sz="1800" i="1" dirty="0">
                    <a:latin typeface="+mj-lt"/>
                    <a:ea typeface="ＭＳ Ｐゴシック" pitchFamily="34" charset="-128"/>
                  </a:rPr>
                  <a:t>Y</a:t>
                </a:r>
                <a:r>
                  <a:rPr lang="en-US" sz="1800" dirty="0">
                    <a:latin typeface="+mj-lt"/>
                    <a:ea typeface="ＭＳ Ｐゴシック" pitchFamily="34" charset="-128"/>
                  </a:rPr>
                  <a:t> di </a:t>
                </a:r>
                <a:r>
                  <a:rPr lang="en-US" sz="1800" dirty="0" err="1">
                    <a:latin typeface="+mj-lt"/>
                    <a:ea typeface="ＭＳ Ｐゴシック" pitchFamily="34" charset="-128"/>
                  </a:rPr>
                  <a:t>una</a:t>
                </a:r>
                <a:r>
                  <a:rPr lang="en-US" sz="1800" dirty="0">
                    <a:latin typeface="+mj-lt"/>
                    <a:ea typeface="ＭＳ Ｐゴシック" pitchFamily="34" charset="-128"/>
                  </a:rPr>
                  <a:t> </a:t>
                </a:r>
                <a:r>
                  <a:rPr lang="en-US" sz="1800" dirty="0" err="1">
                    <a:latin typeface="+mj-lt"/>
                    <a:ea typeface="ＭＳ Ｐゴシック" pitchFamily="34" charset="-128"/>
                  </a:rPr>
                  <a:t>variazione</a:t>
                </a:r>
                <a:r>
                  <a:rPr lang="en-US" sz="1800" dirty="0">
                    <a:latin typeface="+mj-lt"/>
                    <a:ea typeface="ＭＳ Ｐゴシック" pitchFamily="34" charset="-128"/>
                  </a:rPr>
                  <a:t> in </a:t>
                </a:r>
                <a:r>
                  <a:rPr lang="en-US" sz="1800" i="1" dirty="0">
                    <a:latin typeface="+mj-lt"/>
                    <a:ea typeface="ＭＳ Ｐゴシック" pitchFamily="34" charset="-128"/>
                  </a:rPr>
                  <a:t>X</a:t>
                </a:r>
                <a:r>
                  <a:rPr lang="en-US" sz="1800" baseline="-25000" dirty="0">
                    <a:latin typeface="+mj-lt"/>
                    <a:ea typeface="ＭＳ Ｐゴシック" pitchFamily="34" charset="-128"/>
                  </a:rPr>
                  <a:t>1</a:t>
                </a:r>
                <a:r>
                  <a:rPr lang="en-US" sz="1800" dirty="0">
                    <a:latin typeface="+mj-lt"/>
                    <a:ea typeface="ＭＳ Ｐゴシック" pitchFamily="34" charset="-128"/>
                  </a:rPr>
                  <a:t>, </a:t>
                </a:r>
                <a:r>
                  <a:rPr lang="en-US" sz="1800" dirty="0" err="1">
                    <a:latin typeface="+mj-lt"/>
                    <a:ea typeface="ＭＳ Ｐゴシック" pitchFamily="34" charset="-128"/>
                  </a:rPr>
                  <a:t>tenendo</a:t>
                </a:r>
                <a:r>
                  <a:rPr lang="en-US" sz="1800" dirty="0">
                    <a:latin typeface="+mj-lt"/>
                    <a:ea typeface="ＭＳ Ｐゴシック" pitchFamily="34" charset="-128"/>
                  </a:rPr>
                  <a:t> </a:t>
                </a:r>
                <a:r>
                  <a:rPr lang="en-US" sz="1800" i="1" dirty="0">
                    <a:latin typeface="+mj-lt"/>
                    <a:ea typeface="ＭＳ Ｐゴシック" pitchFamily="34" charset="-128"/>
                  </a:rPr>
                  <a:t>X</a:t>
                </a:r>
                <a:r>
                  <a:rPr lang="en-US" sz="1800" baseline="-25000" dirty="0">
                    <a:latin typeface="+mj-lt"/>
                    <a:ea typeface="ＭＳ Ｐゴシック" pitchFamily="34" charset="-128"/>
                  </a:rPr>
                  <a:t>2</a:t>
                </a:r>
                <a:r>
                  <a:rPr lang="en-US" sz="1800" dirty="0">
                    <a:latin typeface="+mj-lt"/>
                    <a:ea typeface="ＭＳ Ｐゴシック" pitchFamily="34" charset="-128"/>
                  </a:rPr>
                  <a:t> </a:t>
                </a:r>
                <a:r>
                  <a:rPr lang="en-US" sz="1800" dirty="0" err="1">
                    <a:latin typeface="+mj-lt"/>
                    <a:ea typeface="ＭＳ Ｐゴシック" pitchFamily="34" charset="-128"/>
                  </a:rPr>
                  <a:t>costante</a:t>
                </a:r>
                <a:endParaRPr lang="en-US" sz="1800" dirty="0">
                  <a:latin typeface="+mj-lt"/>
                  <a:ea typeface="ＭＳ Ｐゴシック" pitchFamily="34" charset="-128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800" i="1" dirty="0">
                    <a:latin typeface="+mj-lt"/>
                    <a:ea typeface="Lucida Grande"/>
                    <a:cs typeface="Lucida Grande"/>
                    <a:sym typeface="Symbol" pitchFamily="18" charset="2"/>
                  </a:rPr>
                  <a:t>β</a:t>
                </a:r>
                <a:r>
                  <a:rPr lang="en-US" sz="1800" baseline="-25000" dirty="0">
                    <a:latin typeface="+mj-lt"/>
                    <a:ea typeface="ＭＳ Ｐゴシック" pitchFamily="34" charset="-128"/>
                  </a:rPr>
                  <a:t>2</a:t>
                </a:r>
                <a:r>
                  <a:rPr lang="en-US" sz="1800" dirty="0">
                    <a:latin typeface="+mj-lt"/>
                    <a:ea typeface="ＭＳ Ｐゴシック" pitchFamily="34" charset="-128"/>
                  </a:rPr>
                  <a:t> = </a:t>
                </a:r>
                <a:r>
                  <a:rPr lang="en-US" sz="1800" dirty="0" err="1">
                    <a:latin typeface="+mj-lt"/>
                    <a:ea typeface="ＭＳ Ｐゴシック" pitchFamily="34" charset="-128"/>
                  </a:rPr>
                  <a:t>effetto</a:t>
                </a:r>
                <a:r>
                  <a:rPr lang="en-US" sz="1800" dirty="0">
                    <a:latin typeface="+mj-lt"/>
                    <a:ea typeface="ＭＳ Ｐゴシック" pitchFamily="34" charset="-128"/>
                  </a:rPr>
                  <a:t> </a:t>
                </a:r>
                <a:r>
                  <a:rPr lang="en-US" sz="1800" dirty="0" err="1">
                    <a:latin typeface="+mj-lt"/>
                    <a:ea typeface="ＭＳ Ｐゴシック" pitchFamily="34" charset="-128"/>
                  </a:rPr>
                  <a:t>su</a:t>
                </a:r>
                <a:r>
                  <a:rPr lang="en-US" sz="1800" dirty="0">
                    <a:latin typeface="+mj-lt"/>
                    <a:ea typeface="ＭＳ Ｐゴシック" pitchFamily="34" charset="-128"/>
                  </a:rPr>
                  <a:t> </a:t>
                </a:r>
                <a:r>
                  <a:rPr lang="en-US" sz="1800" i="1" dirty="0">
                    <a:latin typeface="+mj-lt"/>
                    <a:ea typeface="ＭＳ Ｐゴシック" pitchFamily="34" charset="-128"/>
                  </a:rPr>
                  <a:t>Y</a:t>
                </a:r>
                <a:r>
                  <a:rPr lang="en-US" sz="1800" dirty="0">
                    <a:latin typeface="+mj-lt"/>
                    <a:ea typeface="ＭＳ Ｐゴシック" pitchFamily="34" charset="-128"/>
                  </a:rPr>
                  <a:t> di </a:t>
                </a:r>
                <a:r>
                  <a:rPr lang="en-US" sz="1800" dirty="0" err="1">
                    <a:latin typeface="+mj-lt"/>
                    <a:ea typeface="ＭＳ Ｐゴシック" pitchFamily="34" charset="-128"/>
                  </a:rPr>
                  <a:t>una</a:t>
                </a:r>
                <a:r>
                  <a:rPr lang="en-US" sz="1800" dirty="0">
                    <a:latin typeface="+mj-lt"/>
                    <a:ea typeface="ＭＳ Ｐゴシック" pitchFamily="34" charset="-128"/>
                  </a:rPr>
                  <a:t> </a:t>
                </a:r>
                <a:r>
                  <a:rPr lang="en-US" sz="1800" dirty="0" err="1">
                    <a:latin typeface="+mj-lt"/>
                    <a:ea typeface="ＭＳ Ｐゴシック" pitchFamily="34" charset="-128"/>
                  </a:rPr>
                  <a:t>variazione</a:t>
                </a:r>
                <a:r>
                  <a:rPr lang="en-US" sz="1800" dirty="0">
                    <a:latin typeface="+mj-lt"/>
                    <a:ea typeface="ＭＳ Ｐゴシック" pitchFamily="34" charset="-128"/>
                  </a:rPr>
                  <a:t> in </a:t>
                </a:r>
                <a:r>
                  <a:rPr lang="en-US" sz="1800" i="1" dirty="0">
                    <a:latin typeface="+mj-lt"/>
                    <a:ea typeface="ＭＳ Ｐゴシック" pitchFamily="34" charset="-128"/>
                  </a:rPr>
                  <a:t>X</a:t>
                </a:r>
                <a:r>
                  <a:rPr lang="en-US" sz="1800" baseline="-25000" dirty="0">
                    <a:latin typeface="+mj-lt"/>
                    <a:ea typeface="ＭＳ Ｐゴシック" pitchFamily="34" charset="-128"/>
                  </a:rPr>
                  <a:t>2</a:t>
                </a:r>
                <a:r>
                  <a:rPr lang="en-US" sz="1800" dirty="0">
                    <a:latin typeface="+mj-lt"/>
                    <a:ea typeface="ＭＳ Ｐゴシック" pitchFamily="34" charset="-128"/>
                  </a:rPr>
                  <a:t>, </a:t>
                </a:r>
                <a:r>
                  <a:rPr lang="en-US" sz="1800" dirty="0" err="1">
                    <a:latin typeface="+mj-lt"/>
                    <a:ea typeface="ＭＳ Ｐゴシック" pitchFamily="34" charset="-128"/>
                  </a:rPr>
                  <a:t>tenendo</a:t>
                </a:r>
                <a:r>
                  <a:rPr lang="en-US" sz="1800" dirty="0">
                    <a:latin typeface="+mj-lt"/>
                    <a:ea typeface="ＭＳ Ｐゴシック" pitchFamily="34" charset="-128"/>
                  </a:rPr>
                  <a:t> </a:t>
                </a:r>
                <a:r>
                  <a:rPr lang="en-US" sz="1800" i="1" dirty="0">
                    <a:latin typeface="+mj-lt"/>
                    <a:ea typeface="ＭＳ Ｐゴシック" pitchFamily="34" charset="-128"/>
                  </a:rPr>
                  <a:t>X</a:t>
                </a:r>
                <a:r>
                  <a:rPr lang="en-US" sz="1800" baseline="-25000" dirty="0">
                    <a:latin typeface="+mj-lt"/>
                    <a:ea typeface="ＭＳ Ｐゴシック" pitchFamily="34" charset="-128"/>
                  </a:rPr>
                  <a:t>1</a:t>
                </a:r>
                <a:r>
                  <a:rPr lang="en-US" sz="1800" dirty="0">
                    <a:latin typeface="+mj-lt"/>
                    <a:ea typeface="ＭＳ Ｐゴシック" pitchFamily="34" charset="-128"/>
                  </a:rPr>
                  <a:t> </a:t>
                </a:r>
                <a:r>
                  <a:rPr lang="en-US" sz="1800" dirty="0" err="1">
                    <a:latin typeface="+mj-lt"/>
                    <a:ea typeface="ＭＳ Ｐゴシック" pitchFamily="34" charset="-128"/>
                  </a:rPr>
                  <a:t>costante</a:t>
                </a:r>
                <a:endParaRPr lang="en-US" sz="1800" dirty="0">
                  <a:latin typeface="+mj-lt"/>
                  <a:ea typeface="ＭＳ Ｐゴシック" pitchFamily="34" charset="-128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800" i="1" dirty="0" err="1">
                    <a:latin typeface="+mj-lt"/>
                    <a:ea typeface="ＭＳ Ｐゴシック" pitchFamily="34" charset="-128"/>
                  </a:rPr>
                  <a:t>u</a:t>
                </a:r>
                <a:r>
                  <a:rPr lang="en-US" sz="1800" i="1" baseline="-25000" dirty="0" err="1">
                    <a:latin typeface="+mj-lt"/>
                    <a:ea typeface="ＭＳ Ｐゴシック" pitchFamily="34" charset="-128"/>
                  </a:rPr>
                  <a:t>i</a:t>
                </a:r>
                <a:r>
                  <a:rPr lang="en-US" sz="1800" dirty="0">
                    <a:latin typeface="+mj-lt"/>
                    <a:ea typeface="ＭＳ Ｐゴシック" pitchFamily="34" charset="-128"/>
                  </a:rPr>
                  <a:t> = </a:t>
                </a:r>
                <a:r>
                  <a:rPr lang="en-US" sz="1800" dirty="0" err="1">
                    <a:latin typeface="+mj-lt"/>
                    <a:ea typeface="ＭＳ Ｐゴシック" pitchFamily="34" charset="-128"/>
                  </a:rPr>
                  <a:t>errore</a:t>
                </a:r>
                <a:r>
                  <a:rPr lang="en-US" sz="1800" dirty="0">
                    <a:latin typeface="+mj-lt"/>
                    <a:ea typeface="ＭＳ Ｐゴシック" pitchFamily="34" charset="-128"/>
                  </a:rPr>
                  <a:t> di </a:t>
                </a:r>
                <a:r>
                  <a:rPr lang="en-US" sz="1800" dirty="0" err="1">
                    <a:latin typeface="+mj-lt"/>
                    <a:ea typeface="ＭＳ Ｐゴシック" pitchFamily="34" charset="-128"/>
                  </a:rPr>
                  <a:t>regressione</a:t>
                </a:r>
                <a:r>
                  <a:rPr lang="en-US" sz="1800" dirty="0">
                    <a:latin typeface="+mj-lt"/>
                    <a:ea typeface="ＭＳ Ｐゴシック" pitchFamily="34" charset="-128"/>
                  </a:rPr>
                  <a:t> (</a:t>
                </a:r>
                <a:r>
                  <a:rPr lang="en-US" sz="1800" dirty="0" err="1">
                    <a:latin typeface="+mj-lt"/>
                    <a:ea typeface="ＭＳ Ｐゴシック" pitchFamily="34" charset="-128"/>
                  </a:rPr>
                  <a:t>fattori</a:t>
                </a:r>
                <a:r>
                  <a:rPr lang="en-US" sz="1800" dirty="0">
                    <a:latin typeface="+mj-lt"/>
                    <a:ea typeface="ＭＳ Ｐゴシック" pitchFamily="34" charset="-128"/>
                  </a:rPr>
                  <a:t> </a:t>
                </a:r>
                <a:r>
                  <a:rPr lang="en-US" sz="1800" dirty="0" err="1">
                    <a:latin typeface="+mj-lt"/>
                    <a:ea typeface="ＭＳ Ｐゴシック" pitchFamily="34" charset="-128"/>
                  </a:rPr>
                  <a:t>omessi</a:t>
                </a:r>
                <a:r>
                  <a:rPr lang="en-US" sz="1800" dirty="0">
                    <a:latin typeface="+mj-lt"/>
                    <a:ea typeface="ＭＳ Ｐゴシック" pitchFamily="34" charset="-128"/>
                  </a:rPr>
                  <a:t>) </a:t>
                </a:r>
              </a:p>
              <a:p>
                <a:pPr marL="0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:endParaRPr lang="en-US" sz="1800" dirty="0">
                  <a:latin typeface="+mj-lt"/>
                  <a:ea typeface="ＭＳ Ｐゴシック" pitchFamily="34" charset="-128"/>
                </a:endParaRPr>
              </a:p>
              <a:p>
                <a:pPr marL="0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US" sz="1800" dirty="0">
                    <a:latin typeface="+mj-lt"/>
                    <a:ea typeface="ＭＳ Ｐゴシック" pitchFamily="34" charset="-128"/>
                  </a:rPr>
                  <a:t>NB: Come prima, </a:t>
                </a:r>
                <a:r>
                  <a:rPr lang="en-US" sz="1800" dirty="0" err="1">
                    <a:latin typeface="+mj-lt"/>
                    <a:ea typeface="ＭＳ Ｐゴシック" pitchFamily="34" charset="-128"/>
                  </a:rPr>
                  <a:t>assumiamo</a:t>
                </a:r>
                <a:r>
                  <a:rPr lang="en-US" sz="1800" dirty="0">
                    <a:latin typeface="+mj-lt"/>
                    <a:ea typeface="ＭＳ Ｐゴシック" pitchFamily="34" charset="-128"/>
                  </a:rPr>
                  <a:t> </a:t>
                </a:r>
                <a:r>
                  <a:rPr lang="en-US" sz="1800" dirty="0" err="1">
                    <a:latin typeface="+mj-lt"/>
                    <a:ea typeface="ＭＳ Ｐゴシック" pitchFamily="34" charset="-128"/>
                  </a:rPr>
                  <a:t>che</a:t>
                </a:r>
                <a:r>
                  <a:rPr lang="en-US" sz="1800" dirty="0">
                    <a:latin typeface="+mj-lt"/>
                    <a:ea typeface="ＭＳ Ｐゴシック" pitchFamily="34" charset="-128"/>
                  </a:rPr>
                  <a:t> le </a:t>
                </a:r>
                <a14:m>
                  <m:oMath xmlns:m="http://schemas.openxmlformats.org/officeDocument/2006/math">
                    <m:r>
                      <a:rPr lang="it-IT" sz="1800" b="0" i="1" smtClean="0">
                        <a:latin typeface="Cambria Math" panose="02040503050406030204" pitchFamily="18" charset="0"/>
                        <a:ea typeface="ＭＳ Ｐゴシック" pitchFamily="34" charset="-128"/>
                      </a:rPr>
                      <m:t>𝑛</m:t>
                    </m:r>
                  </m:oMath>
                </a14:m>
                <a:r>
                  <a:rPr lang="en-US" sz="1800" dirty="0">
                    <a:latin typeface="+mj-lt"/>
                    <a:ea typeface="ＭＳ Ｐゴシック" pitchFamily="34" charset="-128"/>
                  </a:rPr>
                  <a:t> </a:t>
                </a:r>
                <a:r>
                  <a:rPr lang="en-US" sz="1800" dirty="0" err="1">
                    <a:latin typeface="+mj-lt"/>
                    <a:ea typeface="ＭＳ Ｐゴシック" pitchFamily="34" charset="-128"/>
                  </a:rPr>
                  <a:t>unità</a:t>
                </a:r>
                <a:r>
                  <a:rPr lang="en-US" sz="1800" dirty="0">
                    <a:latin typeface="+mj-lt"/>
                    <a:ea typeface="ＭＳ Ｐゴシック" pitchFamily="34" charset="-128"/>
                  </a:rPr>
                  <a:t> </a:t>
                </a:r>
                <a:r>
                  <a:rPr lang="en-US" sz="1800" dirty="0" err="1">
                    <a:latin typeface="+mj-lt"/>
                    <a:ea typeface="ＭＳ Ｐゴシック" pitchFamily="34" charset="-128"/>
                  </a:rPr>
                  <a:t>sulle</a:t>
                </a:r>
                <a:r>
                  <a:rPr lang="en-US" sz="1800" dirty="0">
                    <a:latin typeface="+mj-lt"/>
                    <a:ea typeface="ＭＳ Ｐゴシック" pitchFamily="34" charset="-128"/>
                  </a:rPr>
                  <a:t> </a:t>
                </a:r>
                <a:r>
                  <a:rPr lang="en-US" sz="1800" dirty="0" err="1">
                    <a:latin typeface="+mj-lt"/>
                    <a:ea typeface="ＭＳ Ｐゴシック" pitchFamily="34" charset="-128"/>
                  </a:rPr>
                  <a:t>quali</a:t>
                </a:r>
                <a:r>
                  <a:rPr lang="en-US" sz="1800" dirty="0">
                    <a:latin typeface="+mj-lt"/>
                    <a:ea typeface="ＭＳ Ｐゴシック" pitchFamily="34" charset="-128"/>
                  </a:rPr>
                  <a:t> </a:t>
                </a:r>
                <a:r>
                  <a:rPr lang="en-US" sz="1800" dirty="0" err="1">
                    <a:latin typeface="+mj-lt"/>
                    <a:ea typeface="ＭＳ Ｐゴシック" pitchFamily="34" charset="-128"/>
                  </a:rPr>
                  <a:t>abbiamo</a:t>
                </a:r>
                <a:r>
                  <a:rPr lang="en-US" sz="1800" dirty="0">
                    <a:latin typeface="+mj-lt"/>
                    <a:ea typeface="ＭＳ Ｐゴシック" pitchFamily="34" charset="-128"/>
                  </a:rPr>
                  <a:t> </a:t>
                </a:r>
                <a:r>
                  <a:rPr lang="en-US" sz="1800" dirty="0" err="1">
                    <a:latin typeface="+mj-lt"/>
                    <a:ea typeface="ＭＳ Ｐゴシック" pitchFamily="34" charset="-128"/>
                  </a:rPr>
                  <a:t>osservazioni</a:t>
                </a:r>
                <a:r>
                  <a:rPr lang="en-US" sz="1800" dirty="0">
                    <a:latin typeface="+mj-lt"/>
                    <a:ea typeface="ＭＳ Ｐゴシック" pitchFamily="34" charset="-128"/>
                  </a:rPr>
                  <a:t> </a:t>
                </a:r>
                <a:r>
                  <a:rPr lang="en-US" sz="1800" dirty="0" err="1">
                    <a:latin typeface="+mj-lt"/>
                    <a:ea typeface="ＭＳ Ｐゴシック" pitchFamily="34" charset="-128"/>
                  </a:rPr>
                  <a:t>siano</a:t>
                </a:r>
                <a:r>
                  <a:rPr lang="en-US" sz="1800" dirty="0">
                    <a:latin typeface="+mj-lt"/>
                    <a:ea typeface="ＭＳ Ｐゴシック" pitchFamily="34" charset="-128"/>
                  </a:rPr>
                  <a:t> la </a:t>
                </a:r>
                <a:r>
                  <a:rPr lang="en-US" sz="1800" dirty="0" err="1">
                    <a:latin typeface="+mj-lt"/>
                    <a:ea typeface="ＭＳ Ｐゴシック" pitchFamily="34" charset="-128"/>
                  </a:rPr>
                  <a:t>popolazione</a:t>
                </a:r>
                <a:r>
                  <a:rPr lang="en-US" sz="1800" dirty="0">
                    <a:latin typeface="+mj-lt"/>
                    <a:ea typeface="ＭＳ Ｐゴシック" pitchFamily="34" charset="-128"/>
                  </a:rPr>
                  <a:t> </a:t>
                </a:r>
                <a:r>
                  <a:rPr lang="en-US" sz="1800" dirty="0" err="1">
                    <a:latin typeface="+mj-lt"/>
                    <a:ea typeface="ＭＳ Ｐゴシック" pitchFamily="34" charset="-128"/>
                  </a:rPr>
                  <a:t>intera</a:t>
                </a:r>
                <a:r>
                  <a:rPr lang="en-US" sz="1800" dirty="0">
                    <a:latin typeface="+mj-lt"/>
                    <a:ea typeface="ＭＳ Ｐゴシック" pitchFamily="34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160770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447800"/>
                <a:ext cx="8294688" cy="4572000"/>
              </a:xfrm>
              <a:blipFill>
                <a:blip r:embed="rId3"/>
                <a:stretch>
                  <a:fillRect l="-735" t="-800" b="-10667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C992F6-5526-4454-982F-556CFD51E845}" type="slidenum">
              <a:rPr lang="en-US" altLang="en-US" smtClean="0"/>
              <a:pPr>
                <a:defRPr/>
              </a:pPr>
              <a:t>44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351955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Condizione di identificazione (esogeneitá debole)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3906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ＭＳ Ｐゴシック" pitchFamily="34" charset="-128"/>
                      </a:rPr>
                      <m:t>𝑌</m:t>
                    </m:r>
                    <m:r>
                      <a:rPr lang="en-US" i="1" baseline="-25000" dirty="0">
                        <a:latin typeface="Cambria Math" panose="02040503050406030204" pitchFamily="18" charset="0"/>
                        <a:ea typeface="ＭＳ Ｐゴシック" pitchFamily="34" charset="-128"/>
                      </a:rPr>
                      <m:t>𝑖</m:t>
                    </m:r>
                    <m:r>
                      <a:rPr lang="en-US" i="1" dirty="0">
                        <a:latin typeface="Cambria Math" panose="02040503050406030204" pitchFamily="18" charset="0"/>
                        <a:ea typeface="ＭＳ Ｐゴシック" pitchFamily="34" charset="-128"/>
                      </a:rPr>
                      <m:t> = </m:t>
                    </m:r>
                    <m:r>
                      <a:rPr lang="en-US" i="1" dirty="0">
                        <a:latin typeface="Cambria Math" panose="02040503050406030204" pitchFamily="18" charset="0"/>
                        <a:ea typeface="Lucida Grande"/>
                        <a:cs typeface="Lucida Grande"/>
                        <a:sym typeface="Symbol" pitchFamily="18" charset="2"/>
                      </a:rPr>
                      <m:t>𝛽</m:t>
                    </m:r>
                    <m:r>
                      <a:rPr lang="en-US" i="1" baseline="-25000" dirty="0">
                        <a:latin typeface="Cambria Math" panose="02040503050406030204" pitchFamily="18" charset="0"/>
                        <a:ea typeface="ＭＳ Ｐゴシック" pitchFamily="34" charset="-128"/>
                      </a:rPr>
                      <m:t>0</m:t>
                    </m:r>
                    <m:r>
                      <a:rPr lang="en-US" i="1" dirty="0">
                        <a:latin typeface="Cambria Math" panose="02040503050406030204" pitchFamily="18" charset="0"/>
                        <a:ea typeface="ＭＳ Ｐゴシック" pitchFamily="34" charset="-128"/>
                      </a:rPr>
                      <m:t>+ </m:t>
                    </m:r>
                    <m:r>
                      <a:rPr lang="en-US" i="1" dirty="0">
                        <a:latin typeface="Cambria Math" panose="02040503050406030204" pitchFamily="18" charset="0"/>
                        <a:ea typeface="Lucida Grande"/>
                        <a:cs typeface="Lucida Grande"/>
                        <a:sym typeface="Symbol" pitchFamily="18" charset="2"/>
                      </a:rPr>
                      <m:t>𝛽</m:t>
                    </m:r>
                    <m:r>
                      <a:rPr lang="en-US" i="1" baseline="-25000" dirty="0">
                        <a:latin typeface="Cambria Math" panose="02040503050406030204" pitchFamily="18" charset="0"/>
                        <a:ea typeface="ＭＳ Ｐゴシック" pitchFamily="34" charset="-128"/>
                      </a:rPr>
                      <m:t>1</m:t>
                    </m:r>
                    <m:r>
                      <a:rPr lang="en-US" i="1" dirty="0">
                        <a:latin typeface="Cambria Math" panose="02040503050406030204" pitchFamily="18" charset="0"/>
                        <a:ea typeface="ＭＳ Ｐゴシック" pitchFamily="34" charset="-128"/>
                      </a:rPr>
                      <m:t>𝑋</m:t>
                    </m:r>
                    <m:r>
                      <a:rPr lang="en-US" i="1" baseline="-25000" dirty="0">
                        <a:latin typeface="Cambria Math" panose="02040503050406030204" pitchFamily="18" charset="0"/>
                        <a:ea typeface="ＭＳ Ｐゴシック" pitchFamily="34" charset="-128"/>
                      </a:rPr>
                      <m:t>1</m:t>
                    </m:r>
                    <m:r>
                      <a:rPr lang="en-US" i="1" baseline="-25000" dirty="0">
                        <a:latin typeface="Cambria Math" panose="02040503050406030204" pitchFamily="18" charset="0"/>
                        <a:ea typeface="ＭＳ Ｐゴシック" pitchFamily="34" charset="-128"/>
                      </a:rPr>
                      <m:t>𝑖</m:t>
                    </m:r>
                    <m:r>
                      <a:rPr lang="en-US" i="1" dirty="0">
                        <a:latin typeface="Cambria Math" panose="02040503050406030204" pitchFamily="18" charset="0"/>
                        <a:ea typeface="ＭＳ Ｐゴシック" pitchFamily="34" charset="-128"/>
                      </a:rPr>
                      <m:t> + 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ＭＳ Ｐゴシック" pitchFamily="34" charset="-128"/>
                      </a:rPr>
                      <m:t>… + 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Lucida Grande"/>
                        <a:cs typeface="Lucida Grande"/>
                        <a:sym typeface="Symbol" pitchFamily="18" charset="2"/>
                      </a:rPr>
                      <m:t>𝛽</m:t>
                    </m:r>
                    <m:r>
                      <a:rPr lang="en-IE" b="0" i="1" baseline="-25000" dirty="0" smtClean="0">
                        <a:latin typeface="Cambria Math" panose="02040503050406030204" pitchFamily="18" charset="0"/>
                        <a:ea typeface="ＭＳ Ｐゴシック" pitchFamily="34" charset="-128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ＭＳ Ｐゴシック" pitchFamily="34" charset="-128"/>
                      </a:rPr>
                      <m:t>𝑋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  <a:ea typeface="ＭＳ Ｐゴシック" pitchFamily="34" charset="-128"/>
                      </a:rPr>
                      <m:t>𝑘𝑖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ＭＳ Ｐゴシック" pitchFamily="34" charset="-128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  <a:ea typeface="ＭＳ Ｐゴシック" pitchFamily="34" charset="-128"/>
                      </a:rPr>
                      <m:t>+ </m:t>
                    </m:r>
                    <m:r>
                      <a:rPr lang="en-US" i="1" dirty="0" err="1">
                        <a:latin typeface="Cambria Math" panose="02040503050406030204" pitchFamily="18" charset="0"/>
                        <a:ea typeface="ＭＳ Ｐゴシック" pitchFamily="34" charset="-128"/>
                      </a:rPr>
                      <m:t>𝑢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  <a:ea typeface="ＭＳ Ｐゴシック" pitchFamily="34" charset="-128"/>
                      </a:rPr>
                      <m:t>𝑖</m:t>
                    </m:r>
                  </m:oMath>
                </a14:m>
                <a:r>
                  <a:rPr lang="en-US" dirty="0">
                    <a:ea typeface="ＭＳ Ｐゴシック" pitchFamily="34" charset="-128"/>
                  </a:rPr>
                  <a:t>,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ＭＳ Ｐゴシック" pitchFamily="34" charset="-128"/>
                      </a:rPr>
                      <m:t>𝑖</m:t>
                    </m:r>
                    <m:r>
                      <a:rPr lang="en-US" i="1" dirty="0">
                        <a:latin typeface="Cambria Math" panose="02040503050406030204" pitchFamily="18" charset="0"/>
                        <a:ea typeface="ＭＳ Ｐゴシック" pitchFamily="34" charset="-128"/>
                      </a:rPr>
                      <m:t> = 1,…, </m:t>
                    </m:r>
                    <m:r>
                      <a:rPr lang="en-US" i="1" dirty="0">
                        <a:latin typeface="Cambria Math" panose="02040503050406030204" pitchFamily="18" charset="0"/>
                        <a:ea typeface="ＭＳ Ｐゴシック" pitchFamily="34" charset="-128"/>
                      </a:rPr>
                      <m:t>𝑛</m:t>
                    </m:r>
                  </m:oMath>
                </a14:m>
                <a:endParaRPr lang="en-US" dirty="0">
                  <a:ea typeface="ＭＳ Ｐゴシック" pitchFamily="34" charset="-128"/>
                </a:endParaRPr>
              </a:p>
              <a:p>
                <a:pPr>
                  <a:buFontTx/>
                  <a:buNone/>
                </a:pPr>
                <a:endParaRPr lang="en-US" sz="2400" dirty="0">
                  <a:ea typeface="ＭＳ Ｐゴシック" pitchFamily="34" charset="-128"/>
                </a:endParaRPr>
              </a:p>
              <a:p>
                <a:pPr marL="0" indent="0" algn="ctr">
                  <a:buNone/>
                </a:pPr>
                <a:r>
                  <a:rPr lang="en-US" sz="3200" b="1" dirty="0" err="1">
                    <a:solidFill>
                      <a:srgbClr val="FF0000"/>
                    </a:solidFill>
                    <a:ea typeface="ＭＳ Ｐゴシック" pitchFamily="34" charset="-128"/>
                  </a:rPr>
                  <a:t>Importantissimo</a:t>
                </a:r>
                <a:r>
                  <a:rPr lang="en-US" sz="3200" b="1" dirty="0">
                    <a:solidFill>
                      <a:srgbClr val="FF0000"/>
                    </a:solidFill>
                    <a:ea typeface="ＭＳ Ｐゴシック" pitchFamily="34" charset="-128"/>
                  </a:rPr>
                  <a:t>:</a:t>
                </a:r>
                <a:r>
                  <a:rPr lang="en-US" sz="3200" dirty="0">
                    <a:ea typeface="ＭＳ Ｐゴシック" pitchFamily="34" charset="-128"/>
                  </a:rPr>
                  <a:t> </a:t>
                </a:r>
              </a:p>
              <a:p>
                <a:pPr marL="0" indent="0" algn="ctr">
                  <a:buNone/>
                </a:pPr>
                <a:endParaRPr lang="en-US" sz="3200" i="1" dirty="0">
                  <a:ea typeface="ＭＳ Ｐゴシック" pitchFamily="34" charset="-128"/>
                </a:endParaRPr>
              </a:p>
              <a:p>
                <a:pPr marL="0" indent="0" algn="ctr">
                  <a:buNone/>
                </a:pPr>
                <a:r>
                  <a:rPr lang="en-US" sz="3200" dirty="0" err="1">
                    <a:ea typeface="ＭＳ Ｐゴシック" pitchFamily="34" charset="-128"/>
                  </a:rPr>
                  <a:t>l'errore</a:t>
                </a:r>
                <a:r>
                  <a:rPr lang="en-US" sz="3200" dirty="0">
                    <a:ea typeface="ＭＳ Ｐゴシック" pitchFamily="34" charset="-128"/>
                  </a:rPr>
                  <a:t> </a:t>
                </a:r>
                <a:r>
                  <a:rPr lang="en-US" sz="3200" i="1" dirty="0" err="1">
                    <a:ea typeface="ＭＳ Ｐゴシック" pitchFamily="34" charset="-128"/>
                  </a:rPr>
                  <a:t>u</a:t>
                </a:r>
                <a:r>
                  <a:rPr lang="en-US" sz="3200" i="1" baseline="-25000" dirty="0" err="1">
                    <a:ea typeface="ＭＳ Ｐゴシック" pitchFamily="34" charset="-128"/>
                  </a:rPr>
                  <a:t>i</a:t>
                </a:r>
                <a:r>
                  <a:rPr lang="en-US" sz="3200" dirty="0">
                    <a:ea typeface="ＭＳ Ｐゴシック" pitchFamily="34" charset="-128"/>
                  </a:rPr>
                  <a:t> </a:t>
                </a:r>
                <a:r>
                  <a:rPr lang="en-US" sz="3200" dirty="0" err="1">
                    <a:ea typeface="ＭＳ Ｐゴシック" pitchFamily="34" charset="-128"/>
                  </a:rPr>
                  <a:t>dev'essere</a:t>
                </a:r>
                <a:r>
                  <a:rPr lang="en-US" sz="3200" dirty="0">
                    <a:ea typeface="ＭＳ Ｐゴシック" pitchFamily="34" charset="-128"/>
                  </a:rPr>
                  <a:t> tale </a:t>
                </a:r>
                <a:r>
                  <a:rPr lang="en-US" sz="3200" dirty="0" err="1">
                    <a:ea typeface="ＭＳ Ｐゴシック" pitchFamily="34" charset="-128"/>
                  </a:rPr>
                  <a:t>che</a:t>
                </a:r>
                <a:r>
                  <a:rPr lang="en-US" sz="3200" dirty="0">
                    <a:ea typeface="ＭＳ Ｐゴシック" pitchFamily="34" charset="-128"/>
                  </a:rPr>
                  <a:t> </a:t>
                </a:r>
              </a:p>
              <a:p>
                <a:pPr marL="0" indent="0" algn="ctr">
                  <a:buNone/>
                </a:pPr>
                <a:endParaRPr lang="en-US" sz="3200" dirty="0">
                  <a:ea typeface="ＭＳ Ｐゴシック" pitchFamily="34" charset="-128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  <a:ea typeface="ＭＳ Ｐゴシック" pitchFamily="34" charset="-128"/>
                      </a:rPr>
                      <m:t>𝐸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  <a:ea typeface="ＭＳ Ｐゴシック" pitchFamily="34" charset="-128"/>
                      </a:rPr>
                      <m:t>(</m:t>
                    </m:r>
                    <m:sSub>
                      <m:sSubPr>
                        <m:ctrlPr>
                          <a:rPr lang="en-IE" sz="3200" b="0" i="1" dirty="0" smtClean="0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bPr>
                      <m:e>
                        <m:r>
                          <a:rPr lang="en-US" sz="3200" i="1" dirty="0" smtClean="0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𝑢</m:t>
                        </m:r>
                      </m:e>
                      <m:sub>
                        <m:r>
                          <a:rPr lang="en-US" sz="3200" i="1" dirty="0" smtClean="0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𝑖</m:t>
                        </m:r>
                      </m:sub>
                    </m:sSub>
                    <m:r>
                      <a:rPr lang="en-US" sz="3200" i="1" dirty="0" smtClean="0">
                        <a:latin typeface="Cambria Math" panose="02040503050406030204" pitchFamily="18" charset="0"/>
                        <a:ea typeface="ＭＳ Ｐゴシック" pitchFamily="34" charset="-128"/>
                      </a:rPr>
                      <m:t>|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  <a:ea typeface="ＭＳ Ｐゴシック" pitchFamily="34" charset="-128"/>
                      </a:rPr>
                      <m:t>𝑋</m:t>
                    </m:r>
                    <m:r>
                      <a:rPr lang="en-US" sz="3200" i="1" baseline="-25000" dirty="0" smtClean="0">
                        <a:latin typeface="Cambria Math" panose="02040503050406030204" pitchFamily="18" charset="0"/>
                        <a:ea typeface="ＭＳ Ｐゴシック" pitchFamily="34" charset="-128"/>
                      </a:rPr>
                      <m:t>1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  <a:ea typeface="ＭＳ Ｐゴシック" pitchFamily="34" charset="-128"/>
                      </a:rPr>
                      <m:t>,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  <a:ea typeface="Lucida Grande"/>
                        <a:cs typeface="Lucida Grande"/>
                        <a:sym typeface="Symbol" pitchFamily="18" charset="2"/>
                      </a:rPr>
                      <m:t> …, </m:t>
                    </m:r>
                    <m:r>
                      <a:rPr lang="en-US" sz="3200" i="1" dirty="0" err="1" smtClean="0">
                        <a:latin typeface="Cambria Math" panose="02040503050406030204" pitchFamily="18" charset="0"/>
                        <a:ea typeface="ＭＳ Ｐゴシック" pitchFamily="34" charset="-128"/>
                      </a:rPr>
                      <m:t>𝑋</m:t>
                    </m:r>
                    <m:r>
                      <a:rPr lang="en-US" sz="3200" i="1" baseline="-25000" dirty="0" err="1" smtClean="0">
                        <a:latin typeface="Cambria Math" panose="02040503050406030204" pitchFamily="18" charset="0"/>
                        <a:ea typeface="ＭＳ Ｐゴシック" pitchFamily="34" charset="-128"/>
                      </a:rPr>
                      <m:t>𝑘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  <a:ea typeface="ＭＳ Ｐゴシック" pitchFamily="34" charset="-128"/>
                      </a:rPr>
                      <m:t>) </m:t>
                    </m:r>
                    <m:r>
                      <a:rPr lang="en-US" sz="3200" i="1" dirty="0">
                        <a:latin typeface="Cambria Math" panose="02040503050406030204" pitchFamily="18" charset="0"/>
                        <a:ea typeface="ＭＳ Ｐゴシック" pitchFamily="34" charset="-128"/>
                      </a:rPr>
                      <m:t>= 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  <a:ea typeface="ＭＳ Ｐゴシック" pitchFamily="34" charset="-128"/>
                      </a:rPr>
                      <m:t>0</m:t>
                    </m:r>
                  </m:oMath>
                </a14:m>
                <a:r>
                  <a:rPr lang="en-US" sz="3200" dirty="0">
                    <a:ea typeface="ＭＳ Ｐゴシック" pitchFamily="34" charset="-128"/>
                  </a:rPr>
                  <a:t> !!!!!!!</a:t>
                </a:r>
                <a:endParaRPr lang="en-US" sz="2400" dirty="0">
                  <a:ea typeface="ＭＳ Ｐゴシック" pitchFamily="34" charset="-128"/>
                </a:endParaRPr>
              </a:p>
            </p:txBody>
          </p:sp>
        </mc:Choice>
        <mc:Fallback xmlns="">
          <p:sp>
            <p:nvSpPr>
              <p:cNvPr id="123906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t="-1600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C992F6-5526-4454-982F-556CFD51E845}" type="slidenum">
              <a:rPr lang="en-US" altLang="en-US" smtClean="0"/>
              <a:pPr>
                <a:defRPr/>
              </a:pPr>
              <a:t>45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819834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3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ea typeface="ＭＳ Ｐゴシック" pitchFamily="34" charset="-128"/>
              </a:rPr>
              <a:t>Interpretazione</a:t>
            </a:r>
            <a:r>
              <a:rPr lang="en-US">
                <a:ea typeface="ＭＳ Ｐゴシック" pitchFamily="34" charset="-128"/>
              </a:rPr>
              <a:t> </a:t>
            </a:r>
            <a:r>
              <a:rPr lang="en-US" err="1">
                <a:ea typeface="ＭＳ Ｐゴシック" pitchFamily="34" charset="-128"/>
              </a:rPr>
              <a:t>dei</a:t>
            </a:r>
            <a:r>
              <a:rPr lang="en-US">
                <a:ea typeface="ＭＳ Ｐゴシック" pitchFamily="34" charset="-128"/>
              </a:rPr>
              <a:t> </a:t>
            </a:r>
            <a:r>
              <a:rPr lang="en-US" err="1">
                <a:ea typeface="ＭＳ Ｐゴシック" pitchFamily="34" charset="-128"/>
              </a:rPr>
              <a:t>coefficienti</a:t>
            </a:r>
            <a:r>
              <a:rPr lang="en-US">
                <a:ea typeface="ＭＳ Ｐゴシック" pitchFamily="34" charset="-128"/>
              </a:rPr>
              <a:t> </a:t>
            </a:r>
            <a:r>
              <a:rPr lang="en-US" err="1">
                <a:ea typeface="ＭＳ Ｐゴシック" pitchFamily="34" charset="-128"/>
              </a:rPr>
              <a:t>nella</a:t>
            </a:r>
            <a:r>
              <a:rPr lang="en-US">
                <a:ea typeface="ＭＳ Ｐゴシック" pitchFamily="34" charset="-128"/>
              </a:rPr>
              <a:t> </a:t>
            </a:r>
            <a:r>
              <a:rPr lang="en-US" err="1">
                <a:ea typeface="ＭＳ Ｐゴシック" pitchFamily="34" charset="-128"/>
              </a:rPr>
              <a:t>regressione</a:t>
            </a:r>
            <a:r>
              <a:rPr lang="en-US">
                <a:ea typeface="ＭＳ Ｐゴシック" pitchFamily="34" charset="-128"/>
              </a:rPr>
              <a:t> </a:t>
            </a:r>
            <a:r>
              <a:rPr lang="en-US" err="1">
                <a:ea typeface="ＭＳ Ｐゴシック" pitchFamily="34" charset="-128"/>
              </a:rPr>
              <a:t>multipla</a:t>
            </a:r>
            <a:endParaRPr lang="en-US">
              <a:ea typeface="ＭＳ Ｐゴシック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ctr">
                  <a:buFontTx/>
                  <a:buNone/>
                  <a:defRPr/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400" i="1" baseline="-25000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Lucida Grande"/>
                        <a:cs typeface="Lucida Grande"/>
                        <a:sym typeface="Symbol"/>
                      </a:rPr>
                      <m:t>𝛽</m:t>
                    </m:r>
                    <m:r>
                      <a:rPr lang="en-US" sz="2400" i="1" baseline="-25000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Lucida Grande"/>
                        <a:cs typeface="Lucida Grande"/>
                        <a:sym typeface="Symbol"/>
                      </a:rPr>
                      <m:t>𝛽</m:t>
                    </m:r>
                    <m:r>
                      <a:rPr lang="en-US" sz="2400" i="1" baseline="-25000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i="1" baseline="-25000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i="1" baseline="-25000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Lucida Grande"/>
                        <a:cs typeface="Lucida Grande"/>
                        <a:sym typeface="Symbol"/>
                      </a:rPr>
                      <m:t>𝛽</m:t>
                    </m:r>
                    <m:r>
                      <a:rPr lang="en-US" sz="2400" i="1" baseline="-25000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i="1" baseline="-25000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i="1" baseline="-25000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i="1" baseline="-25000" dirty="0" err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/>
                  <a:t>,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= 1,…,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400" dirty="0"/>
              </a:p>
              <a:p>
                <a:pPr marL="0" indent="0">
                  <a:buFontTx/>
                  <a:buNone/>
                  <a:defRPr/>
                </a:pPr>
                <a:endParaRPr lang="en-US" sz="2400" dirty="0"/>
              </a:p>
              <a:p>
                <a:pPr marL="0" indent="0">
                  <a:buFontTx/>
                  <a:buNone/>
                  <a:defRPr/>
                </a:pPr>
                <a:r>
                  <a:rPr lang="en-US" sz="2400" dirty="0"/>
                  <a:t>Si </a:t>
                </a:r>
                <a:r>
                  <a:rPr lang="en-US" sz="2400" dirty="0" err="1"/>
                  <a:t>consideri</a:t>
                </a:r>
                <a:r>
                  <a:rPr lang="en-US" sz="2400" dirty="0"/>
                  <a:t> di </a:t>
                </a:r>
                <a:r>
                  <a:rPr lang="en-US" sz="2400" dirty="0" err="1"/>
                  <a:t>variare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i="1" baseline="-25000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400" dirty="0"/>
                  <a:t> di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 dirty="0" smtClean="0">
                        <a:latin typeface="Cambria Math" panose="02040503050406030204" pitchFamily="18" charset="0"/>
                        <a:ea typeface="Lucida Grande"/>
                        <a:cs typeface="Lucida Grande"/>
                        <a:sym typeface="Symbol"/>
                      </a:rPr>
                      <m:t>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i="1" baseline="-25000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tenendo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i="1" baseline="-25000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costante</a:t>
                </a:r>
                <a:r>
                  <a:rPr lang="en-US" sz="2400" dirty="0"/>
                  <a:t>:</a:t>
                </a:r>
              </a:p>
              <a:p>
                <a:pPr>
                  <a:defRPr/>
                </a:pPr>
                <a:endParaRPr lang="en-US" sz="2400" dirty="0"/>
              </a:p>
              <a:p>
                <a:pPr>
                  <a:defRPr/>
                </a:pPr>
                <a:r>
                  <a:rPr lang="en-US" sz="2400" dirty="0" err="1"/>
                  <a:t>Retta</a:t>
                </a:r>
                <a:r>
                  <a:rPr lang="en-US" sz="2400" dirty="0"/>
                  <a:t> di </a:t>
                </a:r>
                <a:r>
                  <a:rPr lang="en-US" sz="2400" dirty="0" err="1"/>
                  <a:t>regressione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della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popolazione</a:t>
                </a:r>
                <a:r>
                  <a:rPr lang="en-US" sz="2400" dirty="0"/>
                  <a:t> </a:t>
                </a:r>
                <a:r>
                  <a:rPr lang="en-US" sz="2400" b="1" i="1" dirty="0"/>
                  <a:t>prima </a:t>
                </a:r>
                <a:r>
                  <a:rPr lang="en-US" sz="2400" dirty="0" err="1"/>
                  <a:t>della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variazione</a:t>
                </a:r>
                <a:r>
                  <a:rPr lang="en-US" sz="2400" dirty="0"/>
                  <a:t>:</a:t>
                </a:r>
              </a:p>
              <a:p>
                <a:pPr algn="ctr">
                  <a:buFontTx/>
                  <a:buNone/>
                  <a:defRPr/>
                </a:pPr>
                <a:r>
                  <a:rPr lang="en-US" sz="2400" dirty="0"/>
                  <a:t> 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Lucida Grande"/>
                        <a:cs typeface="Lucida Grande"/>
                        <a:sym typeface="Symbol"/>
                      </a:rPr>
                      <m:t>𝛽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Lucida Grande"/>
                        <a:cs typeface="Lucida Grande"/>
                        <a:sym typeface="Symbol"/>
                      </a:rPr>
                      <m:t>𝛽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Lucida Grande"/>
                        <a:cs typeface="Lucida Grande"/>
                        <a:sym typeface="Symbol"/>
                      </a:rPr>
                      <m:t>𝛽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dirty="0"/>
              </a:p>
              <a:p>
                <a:pPr>
                  <a:buFontTx/>
                  <a:buNone/>
                  <a:defRPr/>
                </a:pPr>
                <a:r>
                  <a:rPr lang="en-US" sz="2400" dirty="0"/>
                  <a:t> </a:t>
                </a:r>
              </a:p>
              <a:p>
                <a:pPr>
                  <a:defRPr/>
                </a:pPr>
                <a:r>
                  <a:rPr lang="en-US" sz="2400" dirty="0" err="1"/>
                  <a:t>Retta</a:t>
                </a:r>
                <a:r>
                  <a:rPr lang="en-US" sz="2400" dirty="0"/>
                  <a:t> di </a:t>
                </a:r>
                <a:r>
                  <a:rPr lang="en-US" sz="2400" dirty="0" err="1"/>
                  <a:t>regressione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della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popolazione</a:t>
                </a:r>
                <a:r>
                  <a:rPr lang="en-US" sz="2400" dirty="0"/>
                  <a:t> </a:t>
                </a:r>
                <a:r>
                  <a:rPr lang="en-US" sz="2400" b="1" i="1" dirty="0" err="1"/>
                  <a:t>dopo</a:t>
                </a:r>
                <a:r>
                  <a:rPr lang="en-US" sz="2400" b="1" i="1" dirty="0"/>
                  <a:t> </a:t>
                </a:r>
                <a:r>
                  <a:rPr lang="en-US" sz="2400" dirty="0"/>
                  <a:t>la </a:t>
                </a:r>
                <a:r>
                  <a:rPr lang="en-US" sz="2400" dirty="0" err="1"/>
                  <a:t>variazione</a:t>
                </a:r>
                <a:r>
                  <a:rPr lang="en-US" sz="2400" dirty="0"/>
                  <a:t>:</a:t>
                </a:r>
              </a:p>
              <a:p>
                <a:pPr algn="ctr">
                  <a:buFontTx/>
                  <a:buNone/>
                  <a:defRPr/>
                </a:pPr>
                <a:r>
                  <a:rPr lang="en-US" sz="2400" dirty="0"/>
                  <a:t> 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+ </m:t>
                    </m:r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  <a:ea typeface="Lucida Grande"/>
                        <a:cs typeface="Lucida Grande"/>
                        <a:sym typeface="Symbol"/>
                      </a:rPr>
                      <m:t>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Lucida Grande"/>
                        <a:cs typeface="Lucida Grande"/>
                        <a:sym typeface="Symbol"/>
                      </a:rPr>
                      <m:t>𝛽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Lucida Grande"/>
                        <a:cs typeface="Lucida Grande"/>
                        <a:sym typeface="Symbol"/>
                      </a:rPr>
                      <m:t>𝛽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+ </m:t>
                    </m:r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  <a:ea typeface="Lucida Grande"/>
                        <a:cs typeface="Lucida Grande"/>
                        <a:sym typeface="Symbol"/>
                      </a:rPr>
                      <m:t>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+ 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Lucida Grande"/>
                        <a:cs typeface="Lucida Grande"/>
                        <a:sym typeface="Symbol"/>
                      </a:rPr>
                      <m:t>𝛽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>
                  <a:buFontTx/>
                  <a:buNone/>
                  <a:defRPr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02" t="-1200" r="-1323" b="-5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C992F6-5526-4454-982F-556CFD51E845}" type="slidenum">
              <a:rPr lang="en-US" altLang="en-US" smtClean="0"/>
              <a:pPr>
                <a:defRPr/>
              </a:pPr>
              <a:t>46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905532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234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381000"/>
                <a:ext cx="8294688" cy="6172200"/>
              </a:xfrm>
            </p:spPr>
            <p:txBody>
              <a:bodyPr/>
              <a:lstStyle/>
              <a:p>
                <a:pPr>
                  <a:buFontTx/>
                  <a:buNone/>
                </a:pPr>
                <a:r>
                  <a:rPr lang="en-US" sz="2000" b="1" i="1" dirty="0">
                    <a:ea typeface="ＭＳ Ｐゴシック" pitchFamily="34" charset="-128"/>
                  </a:rPr>
                  <a:t>Prima</a:t>
                </a:r>
                <a:r>
                  <a:rPr lang="en-US" sz="2000" dirty="0">
                    <a:ea typeface="ＭＳ Ｐゴシック" pitchFamily="34" charset="-128"/>
                  </a:rPr>
                  <a:t>:              </a:t>
                </a:r>
                <a:r>
                  <a:rPr lang="en-US" sz="2000" i="1" dirty="0">
                    <a:ea typeface="ＭＳ Ｐゴシック" pitchFamily="34" charset="-128"/>
                  </a:rPr>
                  <a:t>Y</a:t>
                </a:r>
                <a:r>
                  <a:rPr lang="en-US" sz="2000" dirty="0">
                    <a:ea typeface="ＭＳ Ｐゴシック" pitchFamily="34" charset="-128"/>
                  </a:rPr>
                  <a:t> = </a:t>
                </a:r>
                <a:r>
                  <a:rPr lang="en-US" sz="2000" i="1" dirty="0">
                    <a:latin typeface="Lucida Grande"/>
                    <a:ea typeface="Lucida Grande"/>
                    <a:cs typeface="Lucida Grande"/>
                    <a:sym typeface="Symbol" pitchFamily="18" charset="2"/>
                  </a:rPr>
                  <a:t>β</a:t>
                </a:r>
                <a:r>
                  <a:rPr lang="en-US" sz="2000" baseline="-25000" dirty="0">
                    <a:ea typeface="ＭＳ Ｐゴシック" pitchFamily="34" charset="-128"/>
                  </a:rPr>
                  <a:t>0</a:t>
                </a:r>
                <a:r>
                  <a:rPr lang="en-US" sz="2000" dirty="0">
                    <a:ea typeface="ＭＳ Ｐゴシック" pitchFamily="34" charset="-128"/>
                  </a:rPr>
                  <a:t> + </a:t>
                </a:r>
                <a:r>
                  <a:rPr lang="en-US" sz="2000" i="1" dirty="0">
                    <a:latin typeface="Lucida Grande"/>
                    <a:ea typeface="Lucida Grande"/>
                    <a:cs typeface="Lucida Grande"/>
                    <a:sym typeface="Symbol" pitchFamily="18" charset="2"/>
                  </a:rPr>
                  <a:t>β</a:t>
                </a:r>
                <a:r>
                  <a:rPr lang="en-US" sz="2000" baseline="-25000" dirty="0">
                    <a:ea typeface="ＭＳ Ｐゴシック" pitchFamily="34" charset="-128"/>
                  </a:rPr>
                  <a:t>1</a:t>
                </a:r>
                <a:r>
                  <a:rPr lang="en-US" sz="2000" dirty="0">
                    <a:ea typeface="ＭＳ Ｐゴシック" pitchFamily="34" charset="-128"/>
                  </a:rPr>
                  <a:t> </a:t>
                </a:r>
                <a:r>
                  <a:rPr lang="en-US" sz="2000" i="1" dirty="0">
                    <a:ea typeface="ＭＳ Ｐゴシック" pitchFamily="34" charset="-128"/>
                  </a:rPr>
                  <a:t>X</a:t>
                </a:r>
                <a:r>
                  <a:rPr lang="en-US" sz="2000" baseline="-25000" dirty="0">
                    <a:ea typeface="ＭＳ Ｐゴシック" pitchFamily="34" charset="-128"/>
                  </a:rPr>
                  <a:t>1</a:t>
                </a:r>
                <a:r>
                  <a:rPr lang="en-US" sz="2000" dirty="0">
                    <a:ea typeface="ＭＳ Ｐゴシック" pitchFamily="34" charset="-128"/>
                  </a:rPr>
                  <a:t> + </a:t>
                </a:r>
                <a:r>
                  <a:rPr lang="en-US" sz="2000" i="1" dirty="0">
                    <a:ea typeface="ＭＳ Ｐゴシック" pitchFamily="34" charset="-128"/>
                    <a:sym typeface="Symbol" pitchFamily="18" charset="2"/>
                  </a:rPr>
                  <a:t></a:t>
                </a:r>
                <a:r>
                  <a:rPr lang="en-US" sz="2000" baseline="-25000" dirty="0">
                    <a:ea typeface="ＭＳ Ｐゴシック" pitchFamily="34" charset="-128"/>
                  </a:rPr>
                  <a:t>2</a:t>
                </a:r>
                <a:r>
                  <a:rPr lang="en-US" sz="2000" i="1" dirty="0">
                    <a:ea typeface="ＭＳ Ｐゴシック" pitchFamily="34" charset="-128"/>
                  </a:rPr>
                  <a:t>X</a:t>
                </a:r>
                <a:r>
                  <a:rPr lang="en-US" sz="2000" baseline="-25000" dirty="0">
                    <a:ea typeface="ＭＳ Ｐゴシック" pitchFamily="34" charset="-128"/>
                  </a:rPr>
                  <a:t>2</a:t>
                </a:r>
                <a:r>
                  <a:rPr lang="en-US" sz="2000" dirty="0">
                    <a:ea typeface="ＭＳ Ｐゴシック" pitchFamily="34" charset="-128"/>
                  </a:rPr>
                  <a:t> </a:t>
                </a:r>
              </a:p>
              <a:p>
                <a:pPr>
                  <a:buFontTx/>
                  <a:buNone/>
                </a:pPr>
                <a:r>
                  <a:rPr lang="en-US" sz="2000" b="1" i="1" dirty="0">
                    <a:ea typeface="ＭＳ Ｐゴシック" pitchFamily="34" charset="-128"/>
                  </a:rPr>
                  <a:t> </a:t>
                </a:r>
                <a:endParaRPr lang="en-US" sz="2000" dirty="0">
                  <a:ea typeface="ＭＳ Ｐゴシック" pitchFamily="34" charset="-128"/>
                </a:endParaRPr>
              </a:p>
              <a:p>
                <a:pPr>
                  <a:buFontTx/>
                  <a:buNone/>
                </a:pPr>
                <a:r>
                  <a:rPr lang="en-US" sz="2000" b="1" i="1" dirty="0" err="1">
                    <a:ea typeface="ＭＳ Ｐゴシック" pitchFamily="34" charset="-128"/>
                  </a:rPr>
                  <a:t>Dopo</a:t>
                </a:r>
                <a:r>
                  <a:rPr lang="en-US" sz="2000" dirty="0">
                    <a:ea typeface="ＭＳ Ｐゴシック" pitchFamily="34" charset="-128"/>
                  </a:rPr>
                  <a:t>:               </a:t>
                </a:r>
                <a:r>
                  <a:rPr lang="en-US" sz="2000" i="1" dirty="0">
                    <a:ea typeface="ＭＳ Ｐゴシック" pitchFamily="34" charset="-128"/>
                  </a:rPr>
                  <a:t>Y</a:t>
                </a:r>
                <a:r>
                  <a:rPr lang="en-US" sz="2000" dirty="0">
                    <a:ea typeface="ＭＳ Ｐゴシック" pitchFamily="34" charset="-128"/>
                  </a:rPr>
                  <a:t> + </a:t>
                </a:r>
                <a:r>
                  <a:rPr lang="en-US" sz="2000" dirty="0">
                    <a:latin typeface="Lucida Grande"/>
                    <a:ea typeface="Lucida Grande"/>
                    <a:cs typeface="Lucida Grande"/>
                    <a:sym typeface="Symbol" pitchFamily="18" charset="2"/>
                  </a:rPr>
                  <a:t>Δ</a:t>
                </a:r>
                <a:r>
                  <a:rPr lang="en-US" sz="2000" i="1" dirty="0">
                    <a:ea typeface="ＭＳ Ｐゴシック" pitchFamily="34" charset="-128"/>
                  </a:rPr>
                  <a:t>Y</a:t>
                </a:r>
                <a:r>
                  <a:rPr lang="en-US" sz="2000" dirty="0">
                    <a:ea typeface="ＭＳ Ｐゴシック" pitchFamily="34" charset="-128"/>
                  </a:rPr>
                  <a:t> = </a:t>
                </a:r>
                <a:r>
                  <a:rPr lang="en-US" sz="2000" i="1" dirty="0">
                    <a:latin typeface="Lucida Grande"/>
                    <a:ea typeface="Lucida Grande"/>
                    <a:cs typeface="Lucida Grande"/>
                    <a:sym typeface="Symbol" pitchFamily="18" charset="2"/>
                  </a:rPr>
                  <a:t>β</a:t>
                </a:r>
                <a:r>
                  <a:rPr lang="en-US" sz="2000" baseline="-25000" dirty="0">
                    <a:ea typeface="ＭＳ Ｐゴシック" pitchFamily="34" charset="-128"/>
                  </a:rPr>
                  <a:t>0</a:t>
                </a:r>
                <a:r>
                  <a:rPr lang="en-US" sz="2000" dirty="0">
                    <a:ea typeface="ＭＳ Ｐゴシック" pitchFamily="34" charset="-128"/>
                  </a:rPr>
                  <a:t> + </a:t>
                </a:r>
                <a:r>
                  <a:rPr lang="en-US" sz="2000" i="1" dirty="0">
                    <a:latin typeface="Lucida Grande"/>
                    <a:ea typeface="Lucida Grande"/>
                    <a:cs typeface="Lucida Grande"/>
                    <a:sym typeface="Symbol" pitchFamily="18" charset="2"/>
                  </a:rPr>
                  <a:t>β</a:t>
                </a:r>
                <a:r>
                  <a:rPr lang="en-US" sz="2000" baseline="-25000" dirty="0">
                    <a:ea typeface="ＭＳ Ｐゴシック" pitchFamily="34" charset="-128"/>
                  </a:rPr>
                  <a:t>1</a:t>
                </a:r>
                <a:r>
                  <a:rPr lang="en-US" sz="2000" dirty="0">
                    <a:ea typeface="ＭＳ Ｐゴシック" pitchFamily="34" charset="-128"/>
                  </a:rPr>
                  <a:t>(</a:t>
                </a:r>
                <a:r>
                  <a:rPr lang="en-US" sz="2000" i="1" dirty="0">
                    <a:ea typeface="ＭＳ Ｐゴシック" pitchFamily="34" charset="-128"/>
                  </a:rPr>
                  <a:t>X</a:t>
                </a:r>
                <a:r>
                  <a:rPr lang="en-US" sz="2000" baseline="-25000" dirty="0">
                    <a:ea typeface="ＭＳ Ｐゴシック" pitchFamily="34" charset="-128"/>
                  </a:rPr>
                  <a:t>1</a:t>
                </a:r>
                <a:r>
                  <a:rPr lang="en-US" sz="2000" dirty="0">
                    <a:ea typeface="ＭＳ Ｐゴシック" pitchFamily="34" charset="-128"/>
                  </a:rPr>
                  <a:t> + </a:t>
                </a:r>
                <a:r>
                  <a:rPr lang="en-US" sz="2000" dirty="0">
                    <a:latin typeface="Lucida Grande"/>
                    <a:ea typeface="Lucida Grande"/>
                    <a:cs typeface="Lucida Grande"/>
                    <a:sym typeface="Symbol" pitchFamily="18" charset="2"/>
                  </a:rPr>
                  <a:t>Δ</a:t>
                </a:r>
                <a:r>
                  <a:rPr lang="en-US" sz="2000" i="1" dirty="0">
                    <a:ea typeface="ＭＳ Ｐゴシック" pitchFamily="34" charset="-128"/>
                  </a:rPr>
                  <a:t>X</a:t>
                </a:r>
                <a:r>
                  <a:rPr lang="en-US" sz="2000" baseline="-25000" dirty="0">
                    <a:ea typeface="ＭＳ Ｐゴシック" pitchFamily="34" charset="-128"/>
                  </a:rPr>
                  <a:t>1</a:t>
                </a:r>
                <a:r>
                  <a:rPr lang="en-US" sz="2000" dirty="0">
                    <a:ea typeface="ＭＳ Ｐゴシック" pitchFamily="34" charset="-128"/>
                  </a:rPr>
                  <a:t>) + </a:t>
                </a:r>
                <a:r>
                  <a:rPr lang="en-US" sz="2000" i="1" dirty="0">
                    <a:latin typeface="Lucida Grande"/>
                    <a:ea typeface="Lucida Grande"/>
                    <a:cs typeface="Lucida Grande"/>
                    <a:sym typeface="Symbol" pitchFamily="18" charset="2"/>
                  </a:rPr>
                  <a:t>β</a:t>
                </a:r>
                <a:r>
                  <a:rPr lang="en-US" sz="2000" baseline="-25000" dirty="0">
                    <a:ea typeface="ＭＳ Ｐゴシック" pitchFamily="34" charset="-128"/>
                  </a:rPr>
                  <a:t>2</a:t>
                </a:r>
                <a:r>
                  <a:rPr lang="en-US" sz="2000" i="1" dirty="0">
                    <a:ea typeface="ＭＳ Ｐゴシック" pitchFamily="34" charset="-128"/>
                  </a:rPr>
                  <a:t>X</a:t>
                </a:r>
                <a:r>
                  <a:rPr lang="en-US" sz="2000" baseline="-25000" dirty="0">
                    <a:ea typeface="ＭＳ Ｐゴシック" pitchFamily="34" charset="-128"/>
                  </a:rPr>
                  <a:t>2</a:t>
                </a:r>
                <a:endParaRPr lang="en-US" sz="2000" dirty="0">
                  <a:ea typeface="ＭＳ Ｐゴシック" pitchFamily="34" charset="-128"/>
                </a:endParaRPr>
              </a:p>
              <a:p>
                <a:pPr>
                  <a:buFontTx/>
                  <a:buNone/>
                </a:pPr>
                <a:r>
                  <a:rPr lang="en-US" sz="2000" b="1" i="1" dirty="0">
                    <a:ea typeface="ＭＳ Ｐゴシック" pitchFamily="34" charset="-128"/>
                  </a:rPr>
                  <a:t> </a:t>
                </a:r>
                <a:endParaRPr lang="en-US" sz="2000" dirty="0">
                  <a:ea typeface="ＭＳ Ｐゴシック" pitchFamily="34" charset="-128"/>
                </a:endParaRPr>
              </a:p>
              <a:p>
                <a:pPr>
                  <a:buFontTx/>
                  <a:buNone/>
                </a:pPr>
                <a:r>
                  <a:rPr lang="en-US" sz="2000" b="1" i="1" dirty="0" err="1">
                    <a:ea typeface="ＭＳ Ｐゴシック" pitchFamily="34" charset="-128"/>
                  </a:rPr>
                  <a:t>Differenza</a:t>
                </a:r>
                <a:r>
                  <a:rPr lang="en-US" sz="2000" dirty="0">
                    <a:ea typeface="ＭＳ Ｐゴシック" pitchFamily="34" charset="-128"/>
                  </a:rPr>
                  <a:t>:          		</a:t>
                </a:r>
                <a:r>
                  <a:rPr lang="en-US" sz="2000" dirty="0">
                    <a:latin typeface="Lucida Grande"/>
                    <a:ea typeface="Lucida Grande"/>
                    <a:cs typeface="Lucida Grande"/>
                    <a:sym typeface="Symbol" pitchFamily="18" charset="2"/>
                  </a:rPr>
                  <a:t>Δ</a:t>
                </a:r>
                <a:r>
                  <a:rPr lang="en-US" sz="2000" i="1" dirty="0">
                    <a:ea typeface="ＭＳ Ｐゴシック" pitchFamily="34" charset="-128"/>
                  </a:rPr>
                  <a:t>Y</a:t>
                </a:r>
                <a:r>
                  <a:rPr lang="en-US" sz="2000" dirty="0">
                    <a:ea typeface="ＭＳ Ｐゴシック" pitchFamily="34" charset="-128"/>
                  </a:rPr>
                  <a:t> = </a:t>
                </a:r>
                <a:r>
                  <a:rPr lang="en-US" sz="2000" i="1" dirty="0">
                    <a:latin typeface="Lucida Grande"/>
                    <a:ea typeface="Lucida Grande"/>
                    <a:cs typeface="Lucida Grande"/>
                    <a:sym typeface="Symbol" pitchFamily="18" charset="2"/>
                  </a:rPr>
                  <a:t>β</a:t>
                </a:r>
                <a:r>
                  <a:rPr lang="en-US" sz="2000" baseline="-25000" dirty="0">
                    <a:ea typeface="ＭＳ Ｐゴシック" pitchFamily="34" charset="-128"/>
                  </a:rPr>
                  <a:t>1</a:t>
                </a:r>
                <a:r>
                  <a:rPr lang="en-US" sz="2000" dirty="0">
                    <a:latin typeface="Lucida Grande"/>
                    <a:ea typeface="Lucida Grande"/>
                    <a:cs typeface="Lucida Grande"/>
                    <a:sym typeface="Symbol" pitchFamily="18" charset="2"/>
                  </a:rPr>
                  <a:t>Δ</a:t>
                </a:r>
                <a:r>
                  <a:rPr lang="en-US" sz="2000" i="1" dirty="0">
                    <a:ea typeface="ＭＳ Ｐゴシック" pitchFamily="34" charset="-128"/>
                  </a:rPr>
                  <a:t>X</a:t>
                </a:r>
                <a:r>
                  <a:rPr lang="en-US" sz="2000" baseline="-25000" dirty="0">
                    <a:ea typeface="ＭＳ Ｐゴシック" pitchFamily="34" charset="-128"/>
                  </a:rPr>
                  <a:t>1</a:t>
                </a:r>
              </a:p>
              <a:p>
                <a:pPr>
                  <a:buFontTx/>
                  <a:buNone/>
                </a:pPr>
                <a:endParaRPr lang="en-US" sz="2000" dirty="0">
                  <a:ea typeface="ＭＳ Ｐゴシック" pitchFamily="34" charset="-128"/>
                </a:endParaRPr>
              </a:p>
              <a:p>
                <a:pPr>
                  <a:spcAft>
                    <a:spcPts val="2400"/>
                  </a:spcAft>
                  <a:buFontTx/>
                  <a:buNone/>
                </a:pPr>
                <a:r>
                  <a:rPr lang="en-US" sz="2000" b="1" i="1" dirty="0" err="1">
                    <a:ea typeface="ＭＳ Ｐゴシック" pitchFamily="34" charset="-128"/>
                  </a:rPr>
                  <a:t>Quindi</a:t>
                </a:r>
                <a:r>
                  <a:rPr lang="en-US" sz="2000" b="1" i="1" dirty="0">
                    <a:ea typeface="ＭＳ Ｐゴシック" pitchFamily="34" charset="-128"/>
                  </a:rPr>
                  <a:t>:</a:t>
                </a:r>
                <a:endParaRPr lang="en-US" sz="2000" dirty="0">
                  <a:ea typeface="ＭＳ Ｐゴシック" pitchFamily="34" charset="-128"/>
                </a:endParaRPr>
              </a:p>
              <a:p>
                <a:pPr algn="ctr">
                  <a:spcAft>
                    <a:spcPts val="2400"/>
                  </a:spcAft>
                  <a:buFontTx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𝛽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ＭＳ Ｐゴシック" pitchFamily="34" charset="-128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𝑌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Δ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2400" dirty="0">
                    <a:latin typeface="+mj-lt"/>
                    <a:ea typeface="ＭＳ Ｐゴシック" pitchFamily="34" charset="-128"/>
                  </a:rPr>
                  <a:t>, </a:t>
                </a:r>
                <a:r>
                  <a:rPr lang="en-US" sz="2400" b="1" dirty="0" err="1">
                    <a:latin typeface="+mj-lt"/>
                    <a:ea typeface="ＭＳ Ｐゴシック" pitchFamily="34" charset="-128"/>
                  </a:rPr>
                  <a:t>tenendo</a:t>
                </a:r>
                <a:r>
                  <a:rPr lang="en-US" sz="2400" b="1" dirty="0">
                    <a:latin typeface="+mj-lt"/>
                    <a:ea typeface="ＭＳ Ｐゴシック" pitchFamily="34" charset="-128"/>
                  </a:rPr>
                  <a:t> </a:t>
                </a:r>
                <a:r>
                  <a:rPr lang="en-US" sz="2400" b="1" i="1" dirty="0">
                    <a:latin typeface="+mj-lt"/>
                    <a:ea typeface="ＭＳ Ｐゴシック" pitchFamily="34" charset="-128"/>
                  </a:rPr>
                  <a:t>X</a:t>
                </a:r>
                <a:r>
                  <a:rPr lang="en-US" sz="2400" b="1" baseline="-25000" dirty="0">
                    <a:latin typeface="+mj-lt"/>
                    <a:ea typeface="ＭＳ Ｐゴシック" pitchFamily="34" charset="-128"/>
                  </a:rPr>
                  <a:t>2</a:t>
                </a:r>
                <a:r>
                  <a:rPr lang="en-US" sz="2400" b="1" dirty="0">
                    <a:latin typeface="+mj-lt"/>
                    <a:ea typeface="ＭＳ Ｐゴシック" pitchFamily="34" charset="-128"/>
                  </a:rPr>
                  <a:t> </a:t>
                </a:r>
                <a:r>
                  <a:rPr lang="en-US" sz="2400" b="1" dirty="0" err="1">
                    <a:latin typeface="+mj-lt"/>
                    <a:ea typeface="ＭＳ Ｐゴシック" pitchFamily="34" charset="-128"/>
                  </a:rPr>
                  <a:t>costante</a:t>
                </a:r>
                <a:r>
                  <a:rPr lang="en-US" sz="2400" b="1" dirty="0">
                    <a:latin typeface="+mj-lt"/>
                    <a:ea typeface="ＭＳ Ｐゴシック" pitchFamily="34" charset="-128"/>
                  </a:rPr>
                  <a:t>       </a:t>
                </a:r>
                <a:r>
                  <a:rPr lang="en-US" sz="2400" dirty="0">
                    <a:latin typeface="+mj-lt"/>
                    <a:ea typeface="ＭＳ Ｐゴシック" pitchFamily="34" charset="-128"/>
                  </a:rPr>
                  <a:t>  </a:t>
                </a:r>
              </a:p>
              <a:p>
                <a:pPr algn="ctr">
                  <a:spcAft>
                    <a:spcPts val="2400"/>
                  </a:spcAft>
                  <a:buFontTx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𝛽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ＭＳ Ｐゴシック" pitchFamily="34" charset="-128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Δ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𝑌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Δ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2400" dirty="0">
                    <a:ea typeface="ＭＳ Ｐゴシック" pitchFamily="34" charset="-128"/>
                  </a:rPr>
                  <a:t>, </a:t>
                </a:r>
                <a:r>
                  <a:rPr lang="en-US" sz="2400" b="1" dirty="0" err="1">
                    <a:ea typeface="ＭＳ Ｐゴシック" pitchFamily="34" charset="-128"/>
                  </a:rPr>
                  <a:t>tenendo</a:t>
                </a:r>
                <a:r>
                  <a:rPr lang="en-US" sz="2400" b="1" dirty="0">
                    <a:ea typeface="ＭＳ Ｐゴシック" pitchFamily="34" charset="-128"/>
                  </a:rPr>
                  <a:t> </a:t>
                </a:r>
                <a:r>
                  <a:rPr lang="en-US" sz="2400" b="1" i="1" dirty="0">
                    <a:ea typeface="ＭＳ Ｐゴシック" pitchFamily="34" charset="-128"/>
                  </a:rPr>
                  <a:t>X</a:t>
                </a:r>
                <a:r>
                  <a:rPr lang="en-US" sz="2400" b="1" baseline="-25000" dirty="0">
                    <a:ea typeface="ＭＳ Ｐゴシック" pitchFamily="34" charset="-128"/>
                  </a:rPr>
                  <a:t>1</a:t>
                </a:r>
                <a:r>
                  <a:rPr lang="en-US" sz="2400" b="1" dirty="0">
                    <a:ea typeface="ＭＳ Ｐゴシック" pitchFamily="34" charset="-128"/>
                  </a:rPr>
                  <a:t> </a:t>
                </a:r>
                <a:r>
                  <a:rPr lang="en-US" sz="2400" b="1" dirty="0" err="1">
                    <a:ea typeface="ＭＳ Ｐゴシック" pitchFamily="34" charset="-128"/>
                  </a:rPr>
                  <a:t>costante</a:t>
                </a:r>
                <a:endParaRPr lang="en-US" sz="2400" dirty="0">
                  <a:ea typeface="ＭＳ Ｐゴシック" pitchFamily="34" charset="-128"/>
                </a:endParaRPr>
              </a:p>
              <a:p>
                <a:pPr>
                  <a:buFontTx/>
                  <a:buNone/>
                </a:pPr>
                <a:r>
                  <a:rPr lang="en-US" sz="2400" i="1" dirty="0">
                    <a:ea typeface="ＭＳ Ｐゴシック" pitchFamily="34" charset="-128"/>
                  </a:rPr>
                  <a:t>     </a:t>
                </a:r>
                <a:r>
                  <a:rPr lang="en-US" sz="2400" i="1" dirty="0">
                    <a:latin typeface="Lucida Grande"/>
                    <a:ea typeface="Lucida Grande"/>
                    <a:cs typeface="Lucida Grande"/>
                    <a:sym typeface="Symbol" pitchFamily="18" charset="2"/>
                  </a:rPr>
                  <a:t>β</a:t>
                </a:r>
                <a:r>
                  <a:rPr lang="en-US" sz="2400" baseline="-25000" dirty="0">
                    <a:ea typeface="ＭＳ Ｐゴシック" pitchFamily="34" charset="-128"/>
                  </a:rPr>
                  <a:t>0</a:t>
                </a:r>
                <a:r>
                  <a:rPr lang="en-US" sz="2400" dirty="0">
                    <a:ea typeface="ＭＳ Ｐゴシック" pitchFamily="34" charset="-128"/>
                  </a:rPr>
                  <a:t> = </a:t>
                </a:r>
                <a:r>
                  <a:rPr lang="en-US" sz="2400" dirty="0" err="1">
                    <a:ea typeface="ＭＳ Ｐゴシック" pitchFamily="34" charset="-128"/>
                  </a:rPr>
                  <a:t>valore</a:t>
                </a:r>
                <a:r>
                  <a:rPr lang="en-US" sz="2400" dirty="0">
                    <a:ea typeface="ＭＳ Ｐゴシック" pitchFamily="34" charset="-128"/>
                  </a:rPr>
                  <a:t> </a:t>
                </a:r>
                <a:r>
                  <a:rPr lang="en-US" sz="2400" dirty="0" err="1">
                    <a:ea typeface="ＭＳ Ｐゴシック" pitchFamily="34" charset="-128"/>
                  </a:rPr>
                  <a:t>predetto</a:t>
                </a:r>
                <a:r>
                  <a:rPr lang="en-US" sz="2400" dirty="0">
                    <a:ea typeface="ＭＳ Ｐゴシック" pitchFamily="34" charset="-128"/>
                  </a:rPr>
                  <a:t> di </a:t>
                </a:r>
                <a:r>
                  <a:rPr lang="en-US" sz="2400" i="1" dirty="0">
                    <a:ea typeface="ＭＳ Ｐゴシック" pitchFamily="34" charset="-128"/>
                  </a:rPr>
                  <a:t>Y</a:t>
                </a:r>
                <a:r>
                  <a:rPr lang="en-US" sz="2400" dirty="0">
                    <a:ea typeface="ＭＳ Ｐゴシック" pitchFamily="34" charset="-128"/>
                  </a:rPr>
                  <a:t> </a:t>
                </a:r>
                <a:r>
                  <a:rPr lang="en-US" sz="2400" dirty="0" err="1">
                    <a:ea typeface="ＭＳ Ｐゴシック" pitchFamily="34" charset="-128"/>
                  </a:rPr>
                  <a:t>quando</a:t>
                </a:r>
                <a:r>
                  <a:rPr lang="en-US" sz="2400" dirty="0">
                    <a:ea typeface="ＭＳ Ｐゴシック" pitchFamily="34" charset="-128"/>
                  </a:rPr>
                  <a:t> </a:t>
                </a:r>
                <a:r>
                  <a:rPr lang="en-US" sz="2400" i="1" dirty="0">
                    <a:ea typeface="ＭＳ Ｐゴシック" pitchFamily="34" charset="-128"/>
                  </a:rPr>
                  <a:t>X</a:t>
                </a:r>
                <a:r>
                  <a:rPr lang="en-US" sz="2400" baseline="-25000" dirty="0">
                    <a:ea typeface="ＭＳ Ｐゴシック" pitchFamily="34" charset="-128"/>
                  </a:rPr>
                  <a:t>1</a:t>
                </a:r>
                <a:r>
                  <a:rPr lang="en-US" sz="2400" dirty="0">
                    <a:ea typeface="ＭＳ Ｐゴシック" pitchFamily="34" charset="-128"/>
                  </a:rPr>
                  <a:t> = </a:t>
                </a:r>
                <a:r>
                  <a:rPr lang="en-US" sz="2400" i="1" dirty="0">
                    <a:ea typeface="ＭＳ Ｐゴシック" pitchFamily="34" charset="-128"/>
                  </a:rPr>
                  <a:t>X</a:t>
                </a:r>
                <a:r>
                  <a:rPr lang="en-US" sz="2400" baseline="-25000" dirty="0">
                    <a:ea typeface="ＭＳ Ｐゴシック" pitchFamily="34" charset="-128"/>
                  </a:rPr>
                  <a:t>2</a:t>
                </a:r>
                <a:r>
                  <a:rPr lang="en-US" sz="2400" dirty="0">
                    <a:ea typeface="ＭＳ Ｐゴシック" pitchFamily="34" charset="-128"/>
                  </a:rPr>
                  <a:t> = 0</a:t>
                </a:r>
                <a:endParaRPr lang="en-US" sz="2000" dirty="0">
                  <a:ea typeface="ＭＳ Ｐゴシック" pitchFamily="34" charset="-128"/>
                </a:endParaRPr>
              </a:p>
              <a:p>
                <a:pPr>
                  <a:buFontTx/>
                  <a:buNone/>
                </a:pPr>
                <a:endParaRPr lang="en-US" sz="2000" dirty="0">
                  <a:ea typeface="ＭＳ Ｐゴシック" pitchFamily="34" charset="-128"/>
                </a:endParaRPr>
              </a:p>
            </p:txBody>
          </p:sp>
        </mc:Choice>
        <mc:Fallback xmlns="">
          <p:sp>
            <p:nvSpPr>
              <p:cNvPr id="14234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381000"/>
                <a:ext cx="8294688" cy="6172200"/>
              </a:xfrm>
              <a:blipFill rotWithShape="0">
                <a:blip r:embed="rId2"/>
                <a:stretch>
                  <a:fillRect l="-735" t="-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C992F6-5526-4454-982F-556CFD51E845}" type="slidenum">
              <a:rPr lang="en-US" altLang="en-US" smtClean="0"/>
              <a:pPr>
                <a:defRPr/>
              </a:pPr>
              <a:t>47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30813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3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OLS per la </a:t>
            </a:r>
            <a:r>
              <a:rPr lang="en-US" dirty="0" err="1">
                <a:ea typeface="ＭＳ Ｐゴシック" pitchFamily="34" charset="-128"/>
              </a:rPr>
              <a:t>regressione</a:t>
            </a:r>
            <a:r>
              <a:rPr lang="en-US" dirty="0">
                <a:ea typeface="ＭＳ Ｐゴシック" pitchFamily="34" charset="-128"/>
              </a:rPr>
              <a:t> </a:t>
            </a:r>
            <a:r>
              <a:rPr lang="en-US" dirty="0" err="1">
                <a:ea typeface="ＭＳ Ｐゴシック" pitchFamily="34" charset="-128"/>
              </a:rPr>
              <a:t>multipla</a:t>
            </a:r>
            <a:endParaRPr lang="en-US" dirty="0">
              <a:ea typeface="ＭＳ Ｐゴシック" pitchFamily="34" charset="-128"/>
            </a:endParaRPr>
          </a:p>
        </p:txBody>
      </p:sp>
      <p:sp>
        <p:nvSpPr>
          <p:cNvPr id="14336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3000"/>
              </a:spcAft>
            </a:pPr>
            <a:r>
              <a:rPr lang="en-US" dirty="0">
                <a:ea typeface="ＭＳ Ｐゴシック" pitchFamily="34" charset="-128"/>
              </a:rPr>
              <a:t>Con due regressori, OLS </a:t>
            </a:r>
            <a:r>
              <a:rPr lang="en-US" dirty="0" err="1">
                <a:ea typeface="ＭＳ Ｐゴシック" pitchFamily="34" charset="-128"/>
              </a:rPr>
              <a:t>risolve</a:t>
            </a:r>
            <a:r>
              <a:rPr lang="en-US" dirty="0">
                <a:ea typeface="ＭＳ Ｐゴシック" pitchFamily="34" charset="-128"/>
              </a:rPr>
              <a:t>:</a:t>
            </a:r>
          </a:p>
          <a:p>
            <a:pPr>
              <a:spcBef>
                <a:spcPts val="3600"/>
              </a:spcBef>
            </a:pPr>
            <a:endParaRPr lang="en-US" sz="2400" dirty="0">
              <a:ea typeface="ＭＳ Ｐゴシック" pitchFamily="34" charset="-128"/>
            </a:endParaRPr>
          </a:p>
          <a:p>
            <a:pPr>
              <a:spcBef>
                <a:spcPts val="3600"/>
              </a:spcBef>
            </a:pPr>
            <a:r>
              <a:rPr lang="en-US" sz="2400" dirty="0">
                <a:ea typeface="ＭＳ Ｐゴシック" pitchFamily="34" charset="-128"/>
              </a:rPr>
              <a:t>OLS </a:t>
            </a:r>
            <a:r>
              <a:rPr lang="en-US" sz="2400" dirty="0" err="1">
                <a:ea typeface="ＭＳ Ｐゴシック" pitchFamily="34" charset="-128"/>
              </a:rPr>
              <a:t>minimizza</a:t>
            </a:r>
            <a:r>
              <a:rPr lang="en-US" sz="2400" dirty="0">
                <a:ea typeface="ＭＳ Ｐゴシック" pitchFamily="34" charset="-128"/>
              </a:rPr>
              <a:t> come prima la </a:t>
            </a:r>
            <a:r>
              <a:rPr lang="en-US" sz="2400" dirty="0" err="1">
                <a:ea typeface="ＭＳ Ｐゴシック" pitchFamily="34" charset="-128"/>
              </a:rPr>
              <a:t>differenza</a:t>
            </a:r>
            <a:r>
              <a:rPr lang="en-US" sz="2400" dirty="0">
                <a:ea typeface="ＭＳ Ｐゴシック" pitchFamily="34" charset="-128"/>
              </a:rPr>
              <a:t> </a:t>
            </a:r>
            <a:r>
              <a:rPr lang="en-US" sz="2400" dirty="0" err="1">
                <a:ea typeface="ＭＳ Ｐゴシック" pitchFamily="34" charset="-128"/>
              </a:rPr>
              <a:t>quadratica</a:t>
            </a:r>
            <a:r>
              <a:rPr lang="en-US" sz="2400" dirty="0">
                <a:ea typeface="ＭＳ Ｐゴシック" pitchFamily="34" charset="-128"/>
              </a:rPr>
              <a:t> media </a:t>
            </a:r>
            <a:r>
              <a:rPr lang="en-US" sz="2400" dirty="0" err="1">
                <a:ea typeface="ＭＳ Ｐゴシック" pitchFamily="34" charset="-128"/>
              </a:rPr>
              <a:t>tra</a:t>
            </a:r>
            <a:r>
              <a:rPr lang="en-US" sz="2400" dirty="0">
                <a:ea typeface="ＭＳ Ｐゴシック" pitchFamily="34" charset="-128"/>
              </a:rPr>
              <a:t> i </a:t>
            </a:r>
            <a:r>
              <a:rPr lang="en-US" sz="2400" dirty="0" err="1">
                <a:ea typeface="ＭＳ Ｐゴシック" pitchFamily="34" charset="-128"/>
              </a:rPr>
              <a:t>valori</a:t>
            </a:r>
            <a:r>
              <a:rPr lang="en-US" sz="2400" dirty="0">
                <a:ea typeface="ＭＳ Ｐゴシック" pitchFamily="34" charset="-128"/>
              </a:rPr>
              <a:t> </a:t>
            </a:r>
            <a:r>
              <a:rPr lang="en-US" sz="2400" dirty="0" err="1">
                <a:ea typeface="ＭＳ Ｐゴシック" pitchFamily="34" charset="-128"/>
              </a:rPr>
              <a:t>attuali</a:t>
            </a:r>
            <a:r>
              <a:rPr lang="en-US" sz="2400" dirty="0">
                <a:ea typeface="ＭＳ Ｐゴシック" pitchFamily="34" charset="-128"/>
              </a:rPr>
              <a:t> di </a:t>
            </a:r>
            <a:r>
              <a:rPr lang="en-US" sz="2400" i="1" dirty="0">
                <a:ea typeface="ＭＳ Ｐゴシック" pitchFamily="34" charset="-128"/>
              </a:rPr>
              <a:t>Y</a:t>
            </a:r>
            <a:r>
              <a:rPr lang="en-US" sz="2400" i="1" baseline="-25000" dirty="0">
                <a:ea typeface="ＭＳ Ｐゴシック" pitchFamily="34" charset="-128"/>
              </a:rPr>
              <a:t>i</a:t>
            </a:r>
            <a:r>
              <a:rPr lang="en-US" sz="2400" dirty="0">
                <a:ea typeface="ＭＳ Ｐゴシック" pitchFamily="34" charset="-128"/>
              </a:rPr>
              <a:t> e il </a:t>
            </a:r>
            <a:r>
              <a:rPr lang="en-US" sz="2400" dirty="0" err="1">
                <a:ea typeface="ＭＳ Ｐゴシック" pitchFamily="34" charset="-128"/>
              </a:rPr>
              <a:t>valore</a:t>
            </a:r>
            <a:r>
              <a:rPr lang="en-US" sz="2400" dirty="0">
                <a:ea typeface="ＭＳ Ｐゴシック" pitchFamily="34" charset="-128"/>
              </a:rPr>
              <a:t> </a:t>
            </a:r>
            <a:r>
              <a:rPr lang="en-US" sz="2400" dirty="0" err="1">
                <a:ea typeface="ＭＳ Ｐゴシック" pitchFamily="34" charset="-128"/>
              </a:rPr>
              <a:t>predetto</a:t>
            </a:r>
            <a:r>
              <a:rPr lang="en-US" sz="2400" dirty="0">
                <a:ea typeface="ＭＳ Ｐゴシック" pitchFamily="34" charset="-128"/>
              </a:rPr>
              <a:t> in base </a:t>
            </a:r>
            <a:r>
              <a:rPr lang="en-US" sz="2400" dirty="0" err="1">
                <a:ea typeface="ＭＳ Ｐゴシック" pitchFamily="34" charset="-128"/>
              </a:rPr>
              <a:t>alla</a:t>
            </a:r>
            <a:r>
              <a:rPr lang="en-US" sz="2400" dirty="0">
                <a:ea typeface="ＭＳ Ｐゴシック" pitchFamily="34" charset="-128"/>
              </a:rPr>
              <a:t> </a:t>
            </a:r>
            <a:r>
              <a:rPr lang="en-US" sz="2400" dirty="0" err="1">
                <a:ea typeface="ＭＳ Ｐゴシック" pitchFamily="34" charset="-128"/>
              </a:rPr>
              <a:t>retta</a:t>
            </a:r>
            <a:r>
              <a:rPr lang="en-US" sz="2400" dirty="0">
                <a:ea typeface="ＭＳ Ｐゴシック" pitchFamily="34" charset="-128"/>
              </a:rPr>
              <a:t> di </a:t>
            </a:r>
            <a:r>
              <a:rPr lang="en-US" sz="2400" dirty="0" err="1">
                <a:ea typeface="ＭＳ Ｐゴシック" pitchFamily="34" charset="-128"/>
              </a:rPr>
              <a:t>regressione</a:t>
            </a:r>
            <a:r>
              <a:rPr lang="en-US" sz="2400" dirty="0">
                <a:ea typeface="ＭＳ Ｐゴシック" pitchFamily="34" charset="-128"/>
              </a:rPr>
              <a:t>.</a:t>
            </a:r>
          </a:p>
          <a:p>
            <a:r>
              <a:rPr lang="en-US" sz="2400" dirty="0" err="1">
                <a:ea typeface="ＭＳ Ｐゴシック" pitchFamily="34" charset="-128"/>
              </a:rPr>
              <a:t>Questo</a:t>
            </a:r>
            <a:r>
              <a:rPr lang="en-US" sz="2400" dirty="0">
                <a:ea typeface="ＭＳ Ｐゴシック" pitchFamily="34" charset="-128"/>
              </a:rPr>
              <a:t> </a:t>
            </a:r>
            <a:r>
              <a:rPr lang="en-US" sz="2400" dirty="0" err="1">
                <a:ea typeface="ＭＳ Ｐゴシック" pitchFamily="34" charset="-128"/>
              </a:rPr>
              <a:t>problema</a:t>
            </a:r>
            <a:r>
              <a:rPr lang="en-US" sz="2400" dirty="0">
                <a:ea typeface="ＭＳ Ｐゴシック" pitchFamily="34" charset="-128"/>
              </a:rPr>
              <a:t> di </a:t>
            </a:r>
            <a:r>
              <a:rPr lang="en-US" sz="2400" dirty="0" err="1">
                <a:ea typeface="ＭＳ Ｐゴシック" pitchFamily="34" charset="-128"/>
              </a:rPr>
              <a:t>minimizzazione</a:t>
            </a:r>
            <a:r>
              <a:rPr lang="en-US" sz="2400" dirty="0">
                <a:ea typeface="ＭＳ Ｐゴシック" pitchFamily="34" charset="-128"/>
              </a:rPr>
              <a:t> </a:t>
            </a:r>
            <a:r>
              <a:rPr lang="en-US" sz="2400" dirty="0" err="1">
                <a:ea typeface="ＭＳ Ｐゴシック" pitchFamily="34" charset="-128"/>
              </a:rPr>
              <a:t>si</a:t>
            </a:r>
            <a:r>
              <a:rPr lang="en-US" sz="2400" dirty="0">
                <a:ea typeface="ＭＳ Ｐゴシック" pitchFamily="34" charset="-128"/>
              </a:rPr>
              <a:t> </a:t>
            </a:r>
            <a:r>
              <a:rPr lang="en-US" sz="2400" dirty="0" err="1">
                <a:ea typeface="ＭＳ Ｐゴシック" pitchFamily="34" charset="-128"/>
              </a:rPr>
              <a:t>risolve</a:t>
            </a:r>
            <a:r>
              <a:rPr lang="en-US" sz="2400" dirty="0">
                <a:ea typeface="ＭＳ Ｐゴシック" pitchFamily="34" charset="-128"/>
              </a:rPr>
              <a:t> </a:t>
            </a:r>
            <a:r>
              <a:rPr lang="en-US" sz="2400" dirty="0" err="1">
                <a:ea typeface="ＭＳ Ｐゴシック" pitchFamily="34" charset="-128"/>
              </a:rPr>
              <a:t>usando</a:t>
            </a:r>
            <a:r>
              <a:rPr lang="en-US" sz="2400" dirty="0">
                <a:ea typeface="ＭＳ Ｐゴシック" pitchFamily="34" charset="-128"/>
              </a:rPr>
              <a:t> </a:t>
            </a:r>
            <a:r>
              <a:rPr lang="en-US" sz="2400" dirty="0" err="1">
                <a:ea typeface="ＭＳ Ｐゴシック" pitchFamily="34" charset="-128"/>
              </a:rPr>
              <a:t>l’analisi</a:t>
            </a:r>
            <a:r>
              <a:rPr lang="en-US" sz="2400" dirty="0">
                <a:ea typeface="ＭＳ Ｐゴシック" pitchFamily="34" charset="-128"/>
              </a:rPr>
              <a:t> </a:t>
            </a:r>
            <a:r>
              <a:rPr lang="en-US" sz="2400" dirty="0" err="1">
                <a:ea typeface="ＭＳ Ｐゴシック" pitchFamily="34" charset="-128"/>
              </a:rPr>
              <a:t>matematica</a:t>
            </a:r>
            <a:endParaRPr lang="en-US" sz="2400" dirty="0">
              <a:ea typeface="ＭＳ Ｐゴシック" pitchFamily="34" charset="-128"/>
            </a:endParaRPr>
          </a:p>
          <a:p>
            <a:r>
              <a:rPr lang="en-US" sz="2400" b="1" dirty="0" err="1">
                <a:ea typeface="ＭＳ Ｐゴシック" pitchFamily="34" charset="-128"/>
              </a:rPr>
              <a:t>Così</a:t>
            </a:r>
            <a:r>
              <a:rPr lang="en-US" sz="2400" b="1" dirty="0">
                <a:ea typeface="ＭＳ Ｐゴシック" pitchFamily="34" charset="-128"/>
              </a:rPr>
              <a:t> </a:t>
            </a:r>
            <a:r>
              <a:rPr lang="en-US" sz="2400" b="1" dirty="0" err="1">
                <a:ea typeface="ＭＳ Ｐゴシック" pitchFamily="34" charset="-128"/>
              </a:rPr>
              <a:t>si</a:t>
            </a:r>
            <a:r>
              <a:rPr lang="en-US" sz="2400" b="1" dirty="0">
                <a:ea typeface="ＭＳ Ｐゴシック" pitchFamily="34" charset="-128"/>
              </a:rPr>
              <a:t> </a:t>
            </a:r>
            <a:r>
              <a:rPr lang="en-US" sz="2400" b="1" dirty="0" err="1">
                <a:ea typeface="ＭＳ Ｐゴシック" pitchFamily="34" charset="-128"/>
              </a:rPr>
              <a:t>ottengono</a:t>
            </a:r>
            <a:r>
              <a:rPr lang="en-US" sz="2400" b="1" dirty="0">
                <a:ea typeface="ＭＳ Ｐゴシック" pitchFamily="34" charset="-128"/>
              </a:rPr>
              <a:t> </a:t>
            </a:r>
            <a:r>
              <a:rPr lang="en-US" sz="2400" b="1" i="1" dirty="0">
                <a:latin typeface="Lucida Grande"/>
                <a:ea typeface="Lucida Grande"/>
                <a:cs typeface="Lucida Grande"/>
                <a:sym typeface="Symbol" pitchFamily="18" charset="2"/>
              </a:rPr>
              <a:t>β</a:t>
            </a:r>
            <a:r>
              <a:rPr lang="en-US" sz="2400" b="1" baseline="-25000" dirty="0">
                <a:ea typeface="ＭＳ Ｐゴシック" pitchFamily="34" charset="-128"/>
              </a:rPr>
              <a:t>0</a:t>
            </a:r>
            <a:r>
              <a:rPr lang="en-US" sz="2400" b="1" dirty="0">
                <a:ea typeface="ＭＳ Ｐゴシック" pitchFamily="34" charset="-128"/>
              </a:rPr>
              <a:t> e </a:t>
            </a:r>
            <a:r>
              <a:rPr lang="en-US" sz="2400" b="1" i="1" dirty="0">
                <a:latin typeface="Lucida Grande"/>
                <a:ea typeface="Lucida Grande"/>
                <a:cs typeface="Lucida Grande"/>
                <a:sym typeface="Symbol" pitchFamily="18" charset="2"/>
              </a:rPr>
              <a:t>β</a:t>
            </a:r>
            <a:r>
              <a:rPr lang="en-US" sz="2400" b="1" baseline="-25000" dirty="0">
                <a:ea typeface="ＭＳ Ｐゴシック" pitchFamily="34" charset="-128"/>
              </a:rPr>
              <a:t>1</a:t>
            </a:r>
            <a:r>
              <a:rPr lang="en-US" sz="2400" dirty="0">
                <a:ea typeface="ＭＳ Ｐゴシック" pitchFamily="34" charset="-128"/>
              </a:rPr>
              <a:t>.</a:t>
            </a:r>
          </a:p>
        </p:txBody>
      </p:sp>
      <p:graphicFrame>
        <p:nvGraphicFramePr>
          <p:cNvPr id="14336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5251562"/>
              </p:ext>
            </p:extLst>
          </p:nvPr>
        </p:nvGraphicFramePr>
        <p:xfrm>
          <a:off x="1969294" y="2400300"/>
          <a:ext cx="49657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246" name="Equation" r:id="rId3" imgW="4965700" imgH="914400" progId="Equation.DSMT4">
                  <p:embed/>
                </p:oleObj>
              </mc:Choice>
              <mc:Fallback>
                <p:oleObj name="Equation" r:id="rId3" imgW="4965700" imgH="914400" progId="Equation.DSMT4">
                  <p:embed/>
                  <p:pic>
                    <p:nvPicPr>
                      <p:cNvPr id="14336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9294" y="2400300"/>
                        <a:ext cx="49657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C992F6-5526-4454-982F-556CFD51E845}" type="slidenum">
              <a:rPr lang="en-US" altLang="en-US" smtClean="0"/>
              <a:pPr>
                <a:defRPr/>
              </a:pPr>
              <a:t>48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287643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8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ea typeface="ＭＳ Ｐゴシック" pitchFamily="34" charset="-128"/>
              </a:rPr>
              <a:t>Esempio</a:t>
            </a:r>
            <a:r>
              <a:rPr lang="en-US">
                <a:ea typeface="ＭＳ Ｐゴシック" pitchFamily="34" charset="-128"/>
              </a:rPr>
              <a:t>: </a:t>
            </a:r>
            <a:r>
              <a:rPr lang="en-US" err="1">
                <a:ea typeface="ＭＳ Ｐゴシック" pitchFamily="34" charset="-128"/>
              </a:rPr>
              <a:t>i</a:t>
            </a:r>
            <a:r>
              <a:rPr lang="en-US">
                <a:ea typeface="ＭＳ Ｐゴシック" pitchFamily="34" charset="-128"/>
              </a:rPr>
              <a:t> </a:t>
            </a:r>
            <a:r>
              <a:rPr lang="en-US" err="1">
                <a:ea typeface="ＭＳ Ｐゴシック" pitchFamily="34" charset="-128"/>
              </a:rPr>
              <a:t>dati</a:t>
            </a:r>
            <a:r>
              <a:rPr lang="en-US">
                <a:ea typeface="ＭＳ Ｐゴシック" pitchFamily="34" charset="-128"/>
              </a:rPr>
              <a:t> </a:t>
            </a:r>
            <a:r>
              <a:rPr lang="en-US" err="1">
                <a:ea typeface="ＭＳ Ｐゴシック" pitchFamily="34" charset="-128"/>
              </a:rPr>
              <a:t>dei</a:t>
            </a:r>
            <a:r>
              <a:rPr lang="en-US">
                <a:ea typeface="ＭＳ Ｐゴシック" pitchFamily="34" charset="-128"/>
              </a:rPr>
              <a:t> </a:t>
            </a:r>
            <a:r>
              <a:rPr lang="en-US" err="1">
                <a:ea typeface="ＭＳ Ｐゴシック" pitchFamily="34" charset="-128"/>
              </a:rPr>
              <a:t>punteggi</a:t>
            </a:r>
            <a:r>
              <a:rPr lang="en-US">
                <a:ea typeface="ＭＳ Ｐゴシック" pitchFamily="34" charset="-128"/>
              </a:rPr>
              <a:t> </a:t>
            </a:r>
            <a:r>
              <a:rPr lang="en-US" err="1">
                <a:ea typeface="ＭＳ Ｐゴシック" pitchFamily="34" charset="-128"/>
              </a:rPr>
              <a:t>nei</a:t>
            </a:r>
            <a:r>
              <a:rPr lang="en-US">
                <a:ea typeface="ＭＳ Ｐゴシック" pitchFamily="34" charset="-128"/>
              </a:rPr>
              <a:t> test </a:t>
            </a:r>
            <a:r>
              <a:rPr lang="en-US" err="1">
                <a:ea typeface="ＭＳ Ｐゴシック" pitchFamily="34" charset="-128"/>
              </a:rPr>
              <a:t>della</a:t>
            </a:r>
            <a:r>
              <a:rPr lang="en-US">
                <a:ea typeface="ＭＳ Ｐゴシック" pitchFamily="34" charset="-128"/>
              </a:rPr>
              <a:t> California</a:t>
            </a:r>
          </a:p>
        </p:txBody>
      </p:sp>
      <p:sp>
        <p:nvSpPr>
          <p:cNvPr id="144389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763000" cy="457200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dirty="0">
                <a:ea typeface="ＭＳ Ｐゴシック" pitchFamily="34" charset="-128"/>
              </a:rPr>
              <a:t>Regressione di </a:t>
            </a:r>
            <a:r>
              <a:rPr lang="en-US" sz="2400" i="1" dirty="0" err="1">
                <a:ea typeface="ＭＳ Ｐゴシック" pitchFamily="34" charset="-128"/>
              </a:rPr>
              <a:t>TestScore</a:t>
            </a:r>
            <a:r>
              <a:rPr lang="en-US" sz="2400" dirty="0">
                <a:ea typeface="ＭＳ Ｐゴシック" pitchFamily="34" charset="-128"/>
              </a:rPr>
              <a:t> </a:t>
            </a:r>
            <a:r>
              <a:rPr lang="en-US" sz="2400" dirty="0" err="1">
                <a:ea typeface="ＭＳ Ｐゴシック" pitchFamily="34" charset="-128"/>
              </a:rPr>
              <a:t>su</a:t>
            </a:r>
            <a:r>
              <a:rPr lang="en-US" sz="2400" dirty="0">
                <a:ea typeface="ＭＳ Ｐゴシック" pitchFamily="34" charset="-128"/>
              </a:rPr>
              <a:t> </a:t>
            </a:r>
            <a:r>
              <a:rPr lang="en-US" sz="2400" i="1" dirty="0">
                <a:ea typeface="ＭＳ Ｐゴシック" pitchFamily="34" charset="-128"/>
              </a:rPr>
              <a:t>STR</a:t>
            </a:r>
            <a:r>
              <a:rPr lang="en-US" sz="2400" dirty="0">
                <a:ea typeface="ＭＳ Ｐゴシック" pitchFamily="34" charset="-128"/>
              </a:rPr>
              <a:t>:</a:t>
            </a:r>
          </a:p>
          <a:p>
            <a:pPr>
              <a:buFontTx/>
              <a:buNone/>
            </a:pPr>
            <a:r>
              <a:rPr lang="en-US" sz="2400" dirty="0">
                <a:ea typeface="ＭＳ Ｐゴシック" pitchFamily="34" charset="-128"/>
              </a:rPr>
              <a:t> </a:t>
            </a:r>
          </a:p>
          <a:p>
            <a:pPr algn="ctr">
              <a:buFontTx/>
              <a:buNone/>
            </a:pPr>
            <a:r>
              <a:rPr lang="en-US" sz="2400" i="1" dirty="0">
                <a:ea typeface="ＭＳ Ｐゴシック" pitchFamily="34" charset="-128"/>
              </a:rPr>
              <a:t>E</a:t>
            </a:r>
            <a:r>
              <a:rPr lang="en-US" sz="2400" dirty="0">
                <a:ea typeface="ＭＳ Ｐゴシック" pitchFamily="34" charset="-128"/>
              </a:rPr>
              <a:t>(</a:t>
            </a:r>
            <a:r>
              <a:rPr lang="en-US" sz="2400" i="1" dirty="0" err="1">
                <a:ea typeface="ＭＳ Ｐゴシック" pitchFamily="34" charset="-128"/>
              </a:rPr>
              <a:t>TestScore</a:t>
            </a:r>
            <a:r>
              <a:rPr lang="en-US" sz="2400" i="1" dirty="0">
                <a:ea typeface="ＭＳ Ｐゴシック" pitchFamily="34" charset="-128"/>
              </a:rPr>
              <a:t> </a:t>
            </a:r>
            <a:r>
              <a:rPr lang="en-US" sz="2400" dirty="0">
                <a:ea typeface="ＭＳ Ｐゴシック" pitchFamily="34" charset="-128"/>
              </a:rPr>
              <a:t>| </a:t>
            </a:r>
            <a:r>
              <a:rPr lang="en-US" sz="2400" i="1" dirty="0">
                <a:ea typeface="ＭＳ Ｐゴシック" pitchFamily="34" charset="-128"/>
              </a:rPr>
              <a:t>STR</a:t>
            </a:r>
            <a:r>
              <a:rPr lang="en-US" sz="2400" dirty="0">
                <a:ea typeface="ＭＳ Ｐゴシック" pitchFamily="34" charset="-128"/>
              </a:rPr>
              <a:t>) = 698,9 – 2,28</a:t>
            </a:r>
            <a:r>
              <a:rPr lang="en-US" sz="2400" dirty="0">
                <a:ea typeface="ＭＳ Ｐゴシック" pitchFamily="34" charset="-128"/>
                <a:sym typeface="MT Symbol" pitchFamily="18" charset="2"/>
              </a:rPr>
              <a:t>×</a:t>
            </a:r>
            <a:r>
              <a:rPr lang="en-US" sz="2400" i="1" dirty="0">
                <a:ea typeface="ＭＳ Ｐゴシック" pitchFamily="34" charset="-128"/>
              </a:rPr>
              <a:t>STR</a:t>
            </a:r>
            <a:endParaRPr lang="en-US" sz="2400" dirty="0">
              <a:ea typeface="ＭＳ Ｐゴシック" pitchFamily="34" charset="-128"/>
            </a:endParaRPr>
          </a:p>
          <a:p>
            <a:pPr>
              <a:buFontTx/>
              <a:buNone/>
            </a:pPr>
            <a:r>
              <a:rPr lang="en-US" sz="2400" dirty="0">
                <a:ea typeface="ＭＳ Ｐゴシック" pitchFamily="34" charset="-128"/>
              </a:rPr>
              <a:t> 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ea typeface="ＭＳ Ｐゴシック" pitchFamily="34" charset="-128"/>
              </a:rPr>
              <a:t>Ora </a:t>
            </a:r>
            <a:r>
              <a:rPr lang="en-US" sz="2400" dirty="0" err="1">
                <a:ea typeface="ＭＳ Ｐゴシック" pitchFamily="34" charset="-128"/>
              </a:rPr>
              <a:t>includiamo</a:t>
            </a:r>
            <a:r>
              <a:rPr lang="en-US" sz="2400" dirty="0">
                <a:ea typeface="ＭＳ Ｐゴシック" pitchFamily="34" charset="-128"/>
              </a:rPr>
              <a:t> la </a:t>
            </a:r>
            <a:r>
              <a:rPr lang="en-US" sz="2400" dirty="0" err="1">
                <a:ea typeface="ＭＳ Ｐゴシック" pitchFamily="34" charset="-128"/>
              </a:rPr>
              <a:t>percentuale</a:t>
            </a:r>
            <a:r>
              <a:rPr lang="en-US" sz="2400" dirty="0">
                <a:ea typeface="ＭＳ Ｐゴシック" pitchFamily="34" charset="-128"/>
              </a:rPr>
              <a:t> di </a:t>
            </a:r>
            <a:r>
              <a:rPr lang="en-US" sz="2400" dirty="0" err="1">
                <a:ea typeface="ＭＳ Ｐゴシック" pitchFamily="34" charset="-128"/>
              </a:rPr>
              <a:t>studenti</a:t>
            </a:r>
            <a:r>
              <a:rPr lang="en-US" sz="2400" dirty="0">
                <a:ea typeface="ＭＳ Ｐゴシック" pitchFamily="34" charset="-128"/>
              </a:rPr>
              <a:t> non di </a:t>
            </a:r>
            <a:r>
              <a:rPr lang="en-US" sz="2400" dirty="0" err="1">
                <a:ea typeface="ＭＳ Ｐゴシック" pitchFamily="34" charset="-128"/>
              </a:rPr>
              <a:t>madrelingua</a:t>
            </a:r>
            <a:r>
              <a:rPr lang="en-US" sz="2400" dirty="0">
                <a:ea typeface="ＭＳ Ｐゴシック" pitchFamily="34" charset="-128"/>
              </a:rPr>
              <a:t> </a:t>
            </a:r>
            <a:r>
              <a:rPr lang="en-US" sz="2400" dirty="0" err="1">
                <a:ea typeface="ＭＳ Ｐゴシック" pitchFamily="34" charset="-128"/>
              </a:rPr>
              <a:t>nel</a:t>
            </a:r>
            <a:r>
              <a:rPr lang="en-US" sz="2400" dirty="0">
                <a:ea typeface="ＭＳ Ｐゴシック" pitchFamily="34" charset="-128"/>
              </a:rPr>
              <a:t> </a:t>
            </a:r>
            <a:r>
              <a:rPr lang="en-US" sz="2400" dirty="0" err="1">
                <a:ea typeface="ＭＳ Ｐゴシック" pitchFamily="34" charset="-128"/>
              </a:rPr>
              <a:t>distretto</a:t>
            </a:r>
            <a:r>
              <a:rPr lang="en-US" sz="2400" dirty="0">
                <a:ea typeface="ＭＳ Ｐゴシック" pitchFamily="34" charset="-128"/>
              </a:rPr>
              <a:t> (</a:t>
            </a:r>
            <a:r>
              <a:rPr lang="en-US" sz="2400" i="1" dirty="0" err="1">
                <a:ea typeface="ＭＳ Ｐゴシック" pitchFamily="34" charset="-128"/>
              </a:rPr>
              <a:t>PctEL</a:t>
            </a:r>
            <a:r>
              <a:rPr lang="en-US" sz="2400" dirty="0">
                <a:ea typeface="ＭＳ Ｐゴシック" pitchFamily="34" charset="-128"/>
              </a:rPr>
              <a:t>):</a:t>
            </a:r>
          </a:p>
          <a:p>
            <a:pPr algn="ctr">
              <a:spcAft>
                <a:spcPts val="1200"/>
              </a:spcAft>
              <a:buFontTx/>
              <a:buNone/>
            </a:pPr>
            <a:r>
              <a:rPr lang="en-US" sz="2400" i="1" dirty="0">
                <a:ea typeface="ＭＳ Ｐゴシック" pitchFamily="34" charset="-128"/>
              </a:rPr>
              <a:t>E</a:t>
            </a:r>
            <a:r>
              <a:rPr lang="en-US" sz="2400" dirty="0">
                <a:ea typeface="ＭＳ Ｐゴシック" pitchFamily="34" charset="-128"/>
              </a:rPr>
              <a:t>(</a:t>
            </a:r>
            <a:r>
              <a:rPr lang="en-US" sz="2400" i="1" dirty="0" err="1">
                <a:ea typeface="ＭＳ Ｐゴシック" pitchFamily="34" charset="-128"/>
              </a:rPr>
              <a:t>TestScore</a:t>
            </a:r>
            <a:r>
              <a:rPr lang="en-US" sz="2400" i="1" dirty="0">
                <a:ea typeface="ＭＳ Ｐゴシック" pitchFamily="34" charset="-128"/>
              </a:rPr>
              <a:t> </a:t>
            </a:r>
            <a:r>
              <a:rPr lang="en-US" sz="2400" dirty="0">
                <a:ea typeface="ＭＳ Ｐゴシック" pitchFamily="34" charset="-128"/>
              </a:rPr>
              <a:t>| </a:t>
            </a:r>
            <a:r>
              <a:rPr lang="en-US" sz="2400" i="1" dirty="0">
                <a:ea typeface="ＭＳ Ｐゴシック" pitchFamily="34" charset="-128"/>
              </a:rPr>
              <a:t>STR</a:t>
            </a:r>
            <a:r>
              <a:rPr lang="en-US" sz="2400" dirty="0">
                <a:ea typeface="ＭＳ Ｐゴシック" pitchFamily="34" charset="-128"/>
              </a:rPr>
              <a:t>) = 686,0 – 1,10</a:t>
            </a:r>
            <a:r>
              <a:rPr lang="en-US" sz="2400" dirty="0">
                <a:ea typeface="ＭＳ Ｐゴシック" pitchFamily="34" charset="-128"/>
                <a:sym typeface="MT Symbol" pitchFamily="18" charset="2"/>
              </a:rPr>
              <a:t>×</a:t>
            </a:r>
            <a:r>
              <a:rPr lang="en-US" sz="2400" i="1" dirty="0">
                <a:ea typeface="ＭＳ Ｐゴシック" pitchFamily="34" charset="-128"/>
              </a:rPr>
              <a:t>STR</a:t>
            </a:r>
            <a:r>
              <a:rPr lang="en-US" sz="2400" dirty="0">
                <a:ea typeface="ＭＳ Ｐゴシック" pitchFamily="34" charset="-128"/>
              </a:rPr>
              <a:t> – 0,65</a:t>
            </a:r>
            <a:r>
              <a:rPr lang="en-US" sz="2400" dirty="0">
                <a:ea typeface="ＭＳ Ｐゴシック" pitchFamily="34" charset="-128"/>
                <a:sym typeface="MT Symbol" pitchFamily="18" charset="2"/>
              </a:rPr>
              <a:t>×</a:t>
            </a:r>
            <a:r>
              <a:rPr lang="en-US" sz="2400" i="1" dirty="0">
                <a:ea typeface="ＭＳ Ｐゴシック" pitchFamily="34" charset="-128"/>
              </a:rPr>
              <a:t>PctEL</a:t>
            </a:r>
            <a:endParaRPr lang="en-US" sz="2400" dirty="0">
              <a:ea typeface="ＭＳ Ｐゴシック" pitchFamily="34" charset="-128"/>
            </a:endParaRPr>
          </a:p>
          <a:p>
            <a:endParaRPr lang="en-US" sz="2400" dirty="0">
              <a:ea typeface="ＭＳ Ｐゴシック" pitchFamily="34" charset="-128"/>
            </a:endParaRPr>
          </a:p>
          <a:p>
            <a:r>
              <a:rPr lang="en-US" sz="2400" dirty="0" err="1">
                <a:ea typeface="ＭＳ Ｐゴシック" pitchFamily="34" charset="-128"/>
              </a:rPr>
              <a:t>Che</a:t>
            </a:r>
            <a:r>
              <a:rPr lang="en-US" sz="2400" dirty="0">
                <a:ea typeface="ＭＳ Ｐゴシック" pitchFamily="34" charset="-128"/>
              </a:rPr>
              <a:t> </a:t>
            </a:r>
            <a:r>
              <a:rPr lang="en-US" sz="2400" dirty="0" err="1">
                <a:ea typeface="ＭＳ Ｐゴシック" pitchFamily="34" charset="-128"/>
              </a:rPr>
              <a:t>cosa</a:t>
            </a:r>
            <a:r>
              <a:rPr lang="en-US" sz="2400" dirty="0">
                <a:ea typeface="ＭＳ Ｐゴシック" pitchFamily="34" charset="-128"/>
              </a:rPr>
              <a:t> </a:t>
            </a:r>
            <a:r>
              <a:rPr lang="en-US" sz="2400" dirty="0" err="1">
                <a:ea typeface="ＭＳ Ｐゴシック" pitchFamily="34" charset="-128"/>
              </a:rPr>
              <a:t>accade</a:t>
            </a:r>
            <a:r>
              <a:rPr lang="en-US" sz="2400" dirty="0">
                <a:ea typeface="ＭＳ Ｐゴシック" pitchFamily="34" charset="-128"/>
              </a:rPr>
              <a:t> al </a:t>
            </a:r>
            <a:r>
              <a:rPr lang="en-US" sz="2400" dirty="0" err="1">
                <a:ea typeface="ＭＳ Ｐゴシック" pitchFamily="34" charset="-128"/>
              </a:rPr>
              <a:t>coefficiente</a:t>
            </a:r>
            <a:r>
              <a:rPr lang="en-US" sz="2400" dirty="0">
                <a:ea typeface="ＭＳ Ｐゴシック" pitchFamily="34" charset="-128"/>
              </a:rPr>
              <a:t> di </a:t>
            </a:r>
            <a:r>
              <a:rPr lang="en-US" sz="2400" i="1" dirty="0">
                <a:ea typeface="ＭＳ Ｐゴシック" pitchFamily="34" charset="-128"/>
              </a:rPr>
              <a:t>STR</a:t>
            </a:r>
            <a:r>
              <a:rPr lang="en-US" sz="2400" dirty="0">
                <a:ea typeface="ＭＳ Ｐゴシック" pitchFamily="34" charset="-128"/>
              </a:rPr>
              <a:t>?</a:t>
            </a:r>
          </a:p>
          <a:p>
            <a:pPr marL="400050" lvl="1" indent="0" algn="ctr">
              <a:buNone/>
            </a:pPr>
            <a:endParaRPr lang="en-US" sz="1600" b="1" dirty="0">
              <a:ea typeface="ＭＳ Ｐゴシック" pitchFamily="34" charset="-128"/>
            </a:endParaRPr>
          </a:p>
          <a:p>
            <a:pPr marL="400050" lvl="1" indent="0" algn="ctr">
              <a:buNone/>
            </a:pPr>
            <a:r>
              <a:rPr lang="en-US" sz="2000" b="1" dirty="0">
                <a:ea typeface="ＭＳ Ｐゴシック" pitchFamily="34" charset="-128"/>
              </a:rPr>
              <a:t>NB:</a:t>
            </a:r>
            <a:r>
              <a:rPr lang="en-US" sz="2000" dirty="0">
                <a:ea typeface="ＭＳ Ｐゴシック" pitchFamily="34" charset="-128"/>
              </a:rPr>
              <a:t>  </a:t>
            </a:r>
            <a:r>
              <a:rPr lang="en-US" sz="2000" dirty="0" err="1">
                <a:ea typeface="ＭＳ Ｐゴシック" pitchFamily="34" charset="-128"/>
              </a:rPr>
              <a:t>corr</a:t>
            </a:r>
            <a:r>
              <a:rPr lang="en-US" sz="2000" dirty="0">
                <a:ea typeface="ＭＳ Ｐゴシック" pitchFamily="34" charset="-128"/>
              </a:rPr>
              <a:t>(</a:t>
            </a:r>
            <a:r>
              <a:rPr lang="en-US" sz="2000" i="1" dirty="0">
                <a:ea typeface="ＭＳ Ｐゴシック" pitchFamily="34" charset="-128"/>
              </a:rPr>
              <a:t>STR</a:t>
            </a:r>
            <a:r>
              <a:rPr lang="en-US" sz="2000" dirty="0">
                <a:ea typeface="ＭＳ Ｐゴシック" pitchFamily="34" charset="-128"/>
              </a:rPr>
              <a:t>, </a:t>
            </a:r>
            <a:r>
              <a:rPr lang="en-US" sz="2000" i="1" dirty="0" err="1">
                <a:ea typeface="ＭＳ Ｐゴシック" pitchFamily="34" charset="-128"/>
              </a:rPr>
              <a:t>PctEL</a:t>
            </a:r>
            <a:r>
              <a:rPr lang="en-US" sz="2000" dirty="0">
                <a:ea typeface="ＭＳ Ｐゴシック" pitchFamily="34" charset="-128"/>
              </a:rPr>
              <a:t>) = 0,19</a:t>
            </a:r>
          </a:p>
          <a:p>
            <a:pPr>
              <a:buFontTx/>
              <a:buNone/>
            </a:pPr>
            <a:endParaRPr lang="en-US" sz="2400" dirty="0">
              <a:ea typeface="ＭＳ Ｐゴシック" pitchFamily="34" charset="-12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C992F6-5526-4454-982F-556CFD51E845}" type="slidenum">
              <a:rPr lang="en-US" altLang="en-US" smtClean="0"/>
              <a:pPr>
                <a:defRPr/>
              </a:pPr>
              <a:t>49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8804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>
                <a:ea typeface="ＭＳ Ｐゴシック" panose="020B0600070205080204" pitchFamily="34" charset="-128"/>
              </a:rPr>
              <a:t>Riprodurre</a:t>
            </a:r>
            <a:r>
              <a:rPr lang="en-US" altLang="en-US" dirty="0">
                <a:ea typeface="ＭＳ Ｐゴシック" panose="020B0600070205080204" pitchFamily="34" charset="-128"/>
              </a:rPr>
              <a:t> la </a:t>
            </a:r>
            <a:r>
              <a:rPr lang="en-US" altLang="en-US" dirty="0" err="1">
                <a:ea typeface="ＭＳ Ｐゴシック" panose="020B0600070205080204" pitchFamily="34" charset="-128"/>
              </a:rPr>
              <a:t>tabella</a:t>
            </a:r>
            <a:r>
              <a:rPr lang="en-US" altLang="en-US" dirty="0">
                <a:ea typeface="ＭＳ Ｐゴシック" panose="020B0600070205080204" pitchFamily="34" charset="-128"/>
              </a:rPr>
              <a:t> in </a:t>
            </a:r>
            <a:r>
              <a:rPr lang="en-US" altLang="en-US" dirty="0" err="1">
                <a:ea typeface="ＭＳ Ｐゴシック" panose="020B0600070205080204" pitchFamily="34" charset="-128"/>
              </a:rPr>
              <a:t>Gretl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294688" cy="5029200"/>
          </a:xfrm>
        </p:spPr>
        <p:txBody>
          <a:bodyPr/>
          <a:lstStyle/>
          <a:p>
            <a:pPr marL="457200" indent="-457200" eaLnBrk="1" hangingPunct="1">
              <a:buFontTx/>
              <a:buAutoNum type="arabicParenR"/>
            </a:pPr>
            <a:r>
              <a:rPr lang="it-IT" altLang="en-US" sz="2000" dirty="0">
                <a:ea typeface="ＭＳ Ｐゴシック" panose="020B0600070205080204" pitchFamily="34" charset="-128"/>
              </a:rPr>
              <a:t>Caricare i dati in </a:t>
            </a:r>
            <a:r>
              <a:rPr lang="it-IT" altLang="en-US" sz="2000" dirty="0" err="1">
                <a:ea typeface="ＭＳ Ｐゴシック" panose="020B0600070205080204" pitchFamily="34" charset="-128"/>
              </a:rPr>
              <a:t>Gretl</a:t>
            </a:r>
            <a:r>
              <a:rPr lang="it-IT" altLang="en-US" sz="2000" dirty="0">
                <a:ea typeface="ＭＳ Ｐゴシック" panose="020B0600070205080204" pitchFamily="34" charset="-128"/>
              </a:rPr>
              <a:t> usando ‘file -&gt; Apri dati -&gt; File utente -&gt; caschool.xls’, avendo cura di cercare caschool.xls nel folder nel quale lo si è salvato. </a:t>
            </a:r>
          </a:p>
          <a:p>
            <a:pPr marL="457200" indent="-457200" eaLnBrk="1" hangingPunct="1">
              <a:buFontTx/>
              <a:buAutoNum type="arabicParenR"/>
            </a:pPr>
            <a:r>
              <a:rPr lang="it-IT" altLang="en-US" sz="2000" dirty="0">
                <a:ea typeface="ＭＳ Ｐゴシック" panose="020B0600070205080204" pitchFamily="34" charset="-128"/>
              </a:rPr>
              <a:t>Nella finestra di dialogo che si apre, seleziona prima TESTSCR e poi STR e si esegua poi per ciascuna ‘Variabile -&gt; Statistiche descrittive’.</a:t>
            </a:r>
          </a:p>
          <a:p>
            <a:pPr marL="514350" indent="-514350" eaLnBrk="1" hangingPunct="1">
              <a:buFontTx/>
              <a:buAutoNum type="arabicParenR"/>
            </a:pPr>
            <a:r>
              <a:rPr lang="it-IT" altLang="en-US" sz="2000" dirty="0">
                <a:ea typeface="ＭＳ Ｐゴシック" panose="020B0600070205080204" pitchFamily="34" charset="-128"/>
              </a:rPr>
              <a:t>Si applichi poi la funzione </a:t>
            </a:r>
            <a:r>
              <a:rPr lang="it-IT" altLang="en-US" sz="2000" b="1" dirty="0">
                <a:ea typeface="ＭＳ Ｐゴシック" panose="020B0600070205080204" pitchFamily="34" charset="-128"/>
              </a:rPr>
              <a:t>quantile*</a:t>
            </a:r>
            <a:r>
              <a:rPr lang="it-IT" altLang="en-US" sz="2000" dirty="0">
                <a:ea typeface="ＭＳ Ｐゴシック" panose="020B0600070205080204" pitchFamily="34" charset="-128"/>
              </a:rPr>
              <a:t> sia a TESTSCR che a STR per trovare i quantili seguenti: </a:t>
            </a:r>
          </a:p>
          <a:p>
            <a:pPr marL="0" indent="0" algn="ctr" eaLnBrk="1" hangingPunct="1">
              <a:buNone/>
            </a:pPr>
            <a:r>
              <a:rPr lang="it-IT" altLang="en-US" sz="2000" dirty="0">
                <a:ea typeface="ＭＳ Ｐゴシック" panose="020B0600070205080204" pitchFamily="34" charset="-128"/>
              </a:rPr>
              <a:t>0.1, .25, .4, .5, .6, .75, .9</a:t>
            </a:r>
          </a:p>
          <a:p>
            <a:pPr marL="514350" indent="-514350" eaLnBrk="1" hangingPunct="1">
              <a:buFontTx/>
              <a:buAutoNum type="arabicParenR"/>
            </a:pPr>
            <a:endParaRPr lang="it-IT" altLang="en-US" sz="2000" dirty="0">
              <a:ea typeface="ＭＳ Ｐゴシック" panose="020B0600070205080204" pitchFamily="34" charset="-128"/>
            </a:endParaRPr>
          </a:p>
          <a:p>
            <a:pPr marL="0" indent="0" eaLnBrk="1" hangingPunct="1">
              <a:buNone/>
            </a:pPr>
            <a:r>
              <a:rPr lang="it-IT" altLang="en-US" sz="2000" dirty="0">
                <a:ea typeface="ＭＳ Ｐゴシック" panose="020B0600070205080204" pitchFamily="34" charset="-128"/>
              </a:rPr>
              <a:t>*Si veda esempio nella slide che segue…</a:t>
            </a:r>
          </a:p>
          <a:p>
            <a:pPr marL="0" indent="0" eaLnBrk="1" hangingPunct="1">
              <a:buNone/>
            </a:pPr>
            <a:endParaRPr lang="it-IT" altLang="en-US" sz="2000" dirty="0">
              <a:ea typeface="ＭＳ Ｐゴシック" panose="020B0600070205080204" pitchFamily="34" charset="-128"/>
            </a:endParaRPr>
          </a:p>
          <a:p>
            <a:pPr marL="0" indent="0" eaLnBrk="1" hangingPunct="1"/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1268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A4024BE0-EF19-4D19-A102-0F5615D44271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335130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1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ea typeface="ＭＳ Ｐゴシック" pitchFamily="34" charset="-128"/>
              </a:rPr>
              <a:t>Regressione</a:t>
            </a:r>
            <a:r>
              <a:rPr lang="en-US" dirty="0">
                <a:ea typeface="ＭＳ Ｐゴシック" pitchFamily="34" charset="-128"/>
              </a:rPr>
              <a:t> </a:t>
            </a:r>
            <a:r>
              <a:rPr lang="en-US" dirty="0" err="1">
                <a:ea typeface="ＭＳ Ｐゴシック" pitchFamily="34" charset="-128"/>
              </a:rPr>
              <a:t>multipla</a:t>
            </a:r>
            <a:r>
              <a:rPr lang="en-US" dirty="0">
                <a:ea typeface="ＭＳ Ｐゴシック" pitchFamily="34" charset="-128"/>
              </a:rPr>
              <a:t> in </a:t>
            </a:r>
            <a:r>
              <a:rPr lang="en-US" dirty="0" err="1">
                <a:ea typeface="ＭＳ Ｐゴシック" pitchFamily="34" charset="-128"/>
              </a:rPr>
              <a:t>Gretl</a:t>
            </a:r>
            <a:endParaRPr lang="en-US" dirty="0">
              <a:ea typeface="ＭＳ Ｐゴシック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5412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Tx/>
                  <a:buNone/>
                </a:pPr>
                <a:r>
                  <a:rPr lang="en-US" sz="1200" dirty="0">
                    <a:latin typeface="Courier" pitchFamily="49" charset="0"/>
                    <a:ea typeface="ＭＳ Ｐゴシック" pitchFamily="34" charset="-128"/>
                  </a:rPr>
                  <a:t> </a:t>
                </a:r>
                <a:endParaRPr lang="en-US" sz="1800" dirty="0">
                  <a:ea typeface="ＭＳ Ｐゴシック" pitchFamily="34" charset="-128"/>
                </a:endParaRPr>
              </a:p>
              <a:p>
                <a:pPr>
                  <a:spcAft>
                    <a:spcPts val="1200"/>
                  </a:spcAft>
                  <a:buFontTx/>
                  <a:buNone/>
                </a:pPr>
                <a:r>
                  <a:rPr lang="en-US" sz="1800" dirty="0">
                    <a:ea typeface="ＭＳ Ｐゴシック" pitchFamily="34" charset="-128"/>
                  </a:rPr>
                  <a:t>               </a:t>
                </a:r>
              </a:p>
              <a:p>
                <a:pPr>
                  <a:spcAft>
                    <a:spcPts val="1200"/>
                  </a:spcAft>
                  <a:buFontTx/>
                  <a:buNone/>
                </a:pPr>
                <a:endParaRPr lang="en-US" sz="1800" dirty="0">
                  <a:ea typeface="ＭＳ Ｐゴシック" pitchFamily="34" charset="-128"/>
                </a:endParaRPr>
              </a:p>
              <a:p>
                <a:pPr>
                  <a:spcAft>
                    <a:spcPts val="1200"/>
                  </a:spcAft>
                  <a:buFontTx/>
                  <a:buNone/>
                </a:pPr>
                <a:endParaRPr lang="en-US" sz="1800" dirty="0">
                  <a:ea typeface="ＭＳ Ｐゴシック" pitchFamily="34" charset="-128"/>
                </a:endParaRPr>
              </a:p>
              <a:p>
                <a:pPr>
                  <a:spcAft>
                    <a:spcPts val="1200"/>
                  </a:spcAft>
                  <a:buFontTx/>
                  <a:buNone/>
                </a:pPr>
                <a:endParaRPr lang="en-US" sz="1800" dirty="0">
                  <a:ea typeface="ＭＳ Ｐゴシック" pitchFamily="34" charset="-128"/>
                </a:endParaRPr>
              </a:p>
              <a:p>
                <a:pPr>
                  <a:spcAft>
                    <a:spcPts val="1200"/>
                  </a:spcAft>
                  <a:buFontTx/>
                  <a:buNone/>
                </a:pPr>
                <a:endParaRPr lang="en-US" sz="1800" dirty="0">
                  <a:ea typeface="ＭＳ Ｐゴシック" pitchFamily="34" charset="-128"/>
                </a:endParaRPr>
              </a:p>
              <a:p>
                <a:pPr>
                  <a:spcAft>
                    <a:spcPts val="1200"/>
                  </a:spcAft>
                  <a:buFontTx/>
                  <a:buNone/>
                </a:pPr>
                <a:endParaRPr lang="en-US" sz="1800" dirty="0">
                  <a:ea typeface="ＭＳ Ｐゴシック" pitchFamily="34" charset="-128"/>
                </a:endParaRPr>
              </a:p>
              <a:p>
                <a:pPr marL="0" indent="0">
                  <a:buNone/>
                </a:pPr>
                <a:r>
                  <a:rPr lang="it-IT" sz="1800" dirty="0">
                    <a:ea typeface="ＭＳ Ｐゴシック" pitchFamily="34" charset="-128"/>
                  </a:rPr>
                  <a:t>La regressione calcolata è     </a:t>
                </a:r>
              </a:p>
              <a:p>
                <a:pPr marL="0" indent="0">
                  <a:buNone/>
                </a:pPr>
                <a:endParaRPr lang="it-IT" sz="1800" i="1" dirty="0">
                  <a:ea typeface="ＭＳ Ｐゴシック" pitchFamily="34" charset="-128"/>
                </a:endParaRPr>
              </a:p>
              <a:p>
                <a:pPr marL="0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1800" i="1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IE" sz="18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E" sz="1800" i="1">
                          <a:latin typeface="Cambria Math" panose="02040503050406030204" pitchFamily="18" charset="0"/>
                        </a:rPr>
                        <m:t>𝑇𝑒𝑠𝑡𝑆𝑐𝑜𝑟𝑒</m:t>
                      </m:r>
                      <m:r>
                        <a:rPr lang="en-IE" sz="1800" i="1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IE" sz="1800" i="1">
                          <a:latin typeface="Cambria Math" panose="02040503050406030204" pitchFamily="18" charset="0"/>
                        </a:rPr>
                        <m:t>𝑆𝑇𝑅</m:t>
                      </m:r>
                      <m:r>
                        <a:rPr lang="en-IE" sz="1800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IE" sz="1800" b="0" i="0" smtClean="0">
                          <a:latin typeface="Cambria Math" panose="02040503050406030204" pitchFamily="18" charset="0"/>
                        </a:rPr>
                        <m:t> = </m:t>
                      </m:r>
                      <m:r>
                        <m:rPr>
                          <m:nor/>
                        </m:rPr>
                        <a:rPr lang="en-US" sz="1800">
                          <a:solidFill>
                            <a:srgbClr val="FF0000"/>
                          </a:solidFill>
                          <a:ea typeface="ＭＳ Ｐゴシック" pitchFamily="34" charset="-128"/>
                        </a:rPr>
                        <m:t>686,0 – 1,10</m:t>
                      </m:r>
                      <m:r>
                        <m:rPr>
                          <m:nor/>
                        </m:rPr>
                        <a:rPr lang="en-US" sz="1800">
                          <a:ea typeface="ＭＳ Ｐゴシック" pitchFamily="34" charset="-128"/>
                          <a:sym typeface="MT Symbol" pitchFamily="18" charset="2"/>
                        </a:rPr>
                        <m:t>×</m:t>
                      </m:r>
                      <m:r>
                        <m:rPr>
                          <m:nor/>
                        </m:rPr>
                        <a:rPr lang="en-US" sz="1800" i="1">
                          <a:ea typeface="ＭＳ Ｐゴシック" pitchFamily="34" charset="-128"/>
                        </a:rPr>
                        <m:t>STR</m:t>
                      </m:r>
                      <m:r>
                        <m:rPr>
                          <m:nor/>
                        </m:rPr>
                        <a:rPr lang="en-US" sz="1800">
                          <a:ea typeface="ＭＳ Ｐゴシック" pitchFamily="34" charset="-12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>
                          <a:solidFill>
                            <a:srgbClr val="FF0000"/>
                          </a:solidFill>
                          <a:ea typeface="ＭＳ Ｐゴシック" pitchFamily="34" charset="-128"/>
                        </a:rPr>
                        <m:t>– 0,65</m:t>
                      </m:r>
                      <m:r>
                        <m:rPr>
                          <m:nor/>
                        </m:rPr>
                        <a:rPr lang="en-US" sz="1800" b="0" i="1" smtClean="0">
                          <a:solidFill>
                            <a:srgbClr val="FF0000"/>
                          </a:solidFill>
                          <a:ea typeface="ＭＳ Ｐゴシック" pitchFamily="34" charset="-12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i="1">
                          <a:ea typeface="ＭＳ Ｐゴシック" pitchFamily="34" charset="-128"/>
                        </a:rPr>
                        <m:t>PctEL</m:t>
                      </m:r>
                    </m:oMath>
                  </m:oMathPara>
                </a14:m>
                <a:endParaRPr lang="en-US" sz="1800" dirty="0">
                  <a:ea typeface="ＭＳ Ｐゴシック" pitchFamily="34" charset="-128"/>
                </a:endParaRPr>
              </a:p>
              <a:p>
                <a:pPr>
                  <a:buFontTx/>
                  <a:buNone/>
                </a:pPr>
                <a:endParaRPr lang="en-US" sz="1050" i="1" dirty="0">
                  <a:ea typeface="ＭＳ Ｐゴシック" pitchFamily="34" charset="-128"/>
                </a:endParaRPr>
              </a:p>
              <a:p>
                <a:r>
                  <a:rPr lang="en-US" sz="1600" i="1" dirty="0" err="1">
                    <a:ea typeface="ＭＳ Ｐゴシック" pitchFamily="34" charset="-128"/>
                  </a:rPr>
                  <a:t>Più</a:t>
                </a:r>
                <a:r>
                  <a:rPr lang="en-US" sz="1600" i="1" dirty="0">
                    <a:ea typeface="ＭＳ Ｐゴシック" pitchFamily="34" charset="-128"/>
                  </a:rPr>
                  <a:t> avanti </a:t>
                </a:r>
                <a:r>
                  <a:rPr lang="en-US" sz="1600" i="1" dirty="0" err="1">
                    <a:ea typeface="ＭＳ Ｐゴシック" pitchFamily="34" charset="-128"/>
                  </a:rPr>
                  <a:t>torneremo</a:t>
                </a:r>
                <a:r>
                  <a:rPr lang="en-US" sz="1600" i="1" dirty="0">
                    <a:ea typeface="ＭＳ Ｐゴシック" pitchFamily="34" charset="-128"/>
                  </a:rPr>
                  <a:t> </a:t>
                </a:r>
                <a:r>
                  <a:rPr lang="en-US" sz="1600" i="1" dirty="0" err="1">
                    <a:ea typeface="ＭＳ Ｐゴシック" pitchFamily="34" charset="-128"/>
                  </a:rPr>
                  <a:t>su</a:t>
                </a:r>
                <a:r>
                  <a:rPr lang="en-US" sz="1600" i="1" dirty="0">
                    <a:ea typeface="ＭＳ Ｐゴシック" pitchFamily="34" charset="-128"/>
                  </a:rPr>
                  <a:t> </a:t>
                </a:r>
                <a:r>
                  <a:rPr lang="en-US" sz="1600" i="1" dirty="0" err="1">
                    <a:ea typeface="ＭＳ Ｐゴシック" pitchFamily="34" charset="-128"/>
                  </a:rPr>
                  <a:t>questo</a:t>
                </a:r>
                <a:r>
                  <a:rPr lang="en-US" sz="1600" i="1" dirty="0">
                    <a:ea typeface="ＭＳ Ｐゴシック" pitchFamily="34" charset="-128"/>
                  </a:rPr>
                  <a:t> </a:t>
                </a:r>
                <a:r>
                  <a:rPr lang="en-US" sz="1600" i="1" dirty="0" err="1">
                    <a:ea typeface="ＭＳ Ｐゴシック" pitchFamily="34" charset="-128"/>
                  </a:rPr>
                  <a:t>stampato</a:t>
                </a:r>
                <a:r>
                  <a:rPr lang="en-US" sz="1600" i="1" dirty="0">
                    <a:ea typeface="ＭＳ Ｐゴシック" pitchFamily="34" charset="-128"/>
                  </a:rPr>
                  <a:t> per </a:t>
                </a:r>
                <a:r>
                  <a:rPr lang="en-US" sz="1600" i="1" dirty="0" err="1">
                    <a:ea typeface="ＭＳ Ｐゴシック" pitchFamily="34" charset="-128"/>
                  </a:rPr>
                  <a:t>occuparci</a:t>
                </a:r>
                <a:r>
                  <a:rPr lang="en-US" sz="1600" i="1" dirty="0">
                    <a:ea typeface="ＭＳ Ｐゴシック" pitchFamily="34" charset="-128"/>
                  </a:rPr>
                  <a:t> </a:t>
                </a:r>
                <a:r>
                  <a:rPr lang="en-US" sz="1600" i="1" dirty="0" err="1">
                    <a:ea typeface="ＭＳ Ｐゴシック" pitchFamily="34" charset="-128"/>
                  </a:rPr>
                  <a:t>delle</a:t>
                </a:r>
                <a:r>
                  <a:rPr lang="en-US" sz="1600" i="1" dirty="0">
                    <a:ea typeface="ＭＳ Ｐゴシック" pitchFamily="34" charset="-128"/>
                  </a:rPr>
                  <a:t> </a:t>
                </a:r>
                <a:r>
                  <a:rPr lang="en-US" sz="1600" i="1" dirty="0" err="1">
                    <a:ea typeface="ＭＳ Ｐゴシック" pitchFamily="34" charset="-128"/>
                  </a:rPr>
                  <a:t>informazioni</a:t>
                </a:r>
                <a:r>
                  <a:rPr lang="en-US" sz="1600" i="1" dirty="0">
                    <a:ea typeface="ＭＳ Ｐゴシック" pitchFamily="34" charset="-128"/>
                  </a:rPr>
                  <a:t> </a:t>
                </a:r>
                <a:r>
                  <a:rPr lang="en-US" sz="1600" i="1" dirty="0" err="1">
                    <a:ea typeface="ＭＳ Ｐゴシック" pitchFamily="34" charset="-128"/>
                  </a:rPr>
                  <a:t>aggiuntive</a:t>
                </a:r>
                <a:r>
                  <a:rPr lang="en-US" sz="1600" i="1" dirty="0">
                    <a:ea typeface="ＭＳ Ｐゴシック" pitchFamily="34" charset="-128"/>
                  </a:rPr>
                  <a:t> </a:t>
                </a:r>
                <a:r>
                  <a:rPr lang="en-US" sz="1600" i="1" dirty="0" err="1">
                    <a:ea typeface="ＭＳ Ｐゴシック" pitchFamily="34" charset="-128"/>
                  </a:rPr>
                  <a:t>che</a:t>
                </a:r>
                <a:r>
                  <a:rPr lang="en-US" sz="1600" i="1" dirty="0">
                    <a:ea typeface="ＭＳ Ｐゴシック" pitchFamily="34" charset="-128"/>
                  </a:rPr>
                  <a:t> </a:t>
                </a:r>
                <a:r>
                  <a:rPr lang="en-US" sz="1600" i="1" dirty="0" err="1">
                    <a:ea typeface="ＭＳ Ｐゴシック" pitchFamily="34" charset="-128"/>
                  </a:rPr>
                  <a:t>fornisce</a:t>
                </a:r>
                <a:r>
                  <a:rPr lang="en-US" sz="1600" i="1" dirty="0">
                    <a:ea typeface="ＭＳ Ｐゴシック" pitchFamily="34" charset="-128"/>
                  </a:rPr>
                  <a:t> (</a:t>
                </a:r>
                <a:r>
                  <a:rPr lang="en-US" sz="1600" i="1" dirty="0" err="1">
                    <a:ea typeface="ＭＳ Ｐゴシック" pitchFamily="34" charset="-128"/>
                  </a:rPr>
                  <a:t>che</a:t>
                </a:r>
                <a:r>
                  <a:rPr lang="en-US" sz="1600" i="1" dirty="0">
                    <a:ea typeface="ＭＳ Ｐゴシック" pitchFamily="34" charset="-128"/>
                  </a:rPr>
                  <a:t> per </a:t>
                </a:r>
                <a:r>
                  <a:rPr lang="en-US" sz="1600" i="1" dirty="0" err="1">
                    <a:ea typeface="ＭＳ Ｐゴシック" pitchFamily="34" charset="-128"/>
                  </a:rPr>
                  <a:t>ora</a:t>
                </a:r>
                <a:r>
                  <a:rPr lang="en-US" sz="1600" i="1" dirty="0">
                    <a:ea typeface="ＭＳ Ｐゴシック" pitchFamily="34" charset="-128"/>
                  </a:rPr>
                  <a:t> non </a:t>
                </a:r>
                <a:r>
                  <a:rPr lang="en-US" sz="1600" i="1" dirty="0" err="1">
                    <a:ea typeface="ＭＳ Ｐゴシック" pitchFamily="34" charset="-128"/>
                  </a:rPr>
                  <a:t>servono</a:t>
                </a:r>
                <a:r>
                  <a:rPr lang="en-US" sz="1600" i="1" dirty="0">
                    <a:ea typeface="ＭＳ Ｐゴシック" pitchFamily="34" charset="-128"/>
                  </a:rPr>
                  <a:t> per la </a:t>
                </a:r>
                <a:r>
                  <a:rPr lang="en-US" sz="1600" i="1" dirty="0" err="1">
                    <a:ea typeface="ＭＳ Ｐゴシック" pitchFamily="34" charset="-128"/>
                  </a:rPr>
                  <a:t>ragione</a:t>
                </a:r>
                <a:r>
                  <a:rPr lang="en-US" sz="1600" i="1" dirty="0">
                    <a:ea typeface="ＭＳ Ｐゴシック" pitchFamily="34" charset="-128"/>
                  </a:rPr>
                  <a:t> </a:t>
                </a:r>
                <a:r>
                  <a:rPr lang="en-US" sz="1600" i="1" dirty="0" err="1">
                    <a:ea typeface="ＭＳ Ｐゴシック" pitchFamily="34" charset="-128"/>
                  </a:rPr>
                  <a:t>già</a:t>
                </a:r>
                <a:r>
                  <a:rPr lang="en-US" sz="1600" i="1" dirty="0">
                    <a:ea typeface="ＭＳ Ｐゴシック" pitchFamily="34" charset="-128"/>
                  </a:rPr>
                  <a:t> </a:t>
                </a:r>
                <a:r>
                  <a:rPr lang="en-US" sz="1600" i="1" dirty="0" err="1">
                    <a:ea typeface="ＭＳ Ｐゴシック" pitchFamily="34" charset="-128"/>
                  </a:rPr>
                  <a:t>esposta</a:t>
                </a:r>
                <a:r>
                  <a:rPr lang="en-US" sz="1600" i="1" dirty="0">
                    <a:ea typeface="ＭＳ Ｐゴシック" pitchFamily="34" charset="-128"/>
                  </a:rPr>
                  <a:t> </a:t>
                </a:r>
                <a:r>
                  <a:rPr lang="en-US" sz="1600" i="1" dirty="0" err="1">
                    <a:ea typeface="ＭＳ Ｐゴシック" pitchFamily="34" charset="-128"/>
                  </a:rPr>
                  <a:t>nel</a:t>
                </a:r>
                <a:r>
                  <a:rPr lang="en-US" sz="1600" i="1" dirty="0">
                    <a:ea typeface="ＭＳ Ｐゴシック" pitchFamily="34" charset="-128"/>
                  </a:rPr>
                  <a:t> </a:t>
                </a:r>
                <a:r>
                  <a:rPr lang="en-US" sz="1600" i="1" dirty="0" err="1">
                    <a:ea typeface="ＭＳ Ｐゴシック" pitchFamily="34" charset="-128"/>
                  </a:rPr>
                  <a:t>caso</a:t>
                </a:r>
                <a:r>
                  <a:rPr lang="en-US" sz="1600" i="1" dirty="0">
                    <a:ea typeface="ＭＳ Ｐゴシック" pitchFamily="34" charset="-128"/>
                  </a:rPr>
                  <a:t> </a:t>
                </a:r>
                <a:r>
                  <a:rPr lang="en-US" sz="1600" i="1" dirty="0" err="1">
                    <a:ea typeface="ＭＳ Ｐゴシック" pitchFamily="34" charset="-128"/>
                  </a:rPr>
                  <a:t>univariato</a:t>
                </a:r>
                <a:r>
                  <a:rPr lang="en-US" sz="1600" i="1" dirty="0">
                    <a:ea typeface="ＭＳ Ｐゴシック" pitchFamily="34" charset="-128"/>
                  </a:rPr>
                  <a:t>).</a:t>
                </a:r>
                <a:endParaRPr lang="en-US" sz="1100" dirty="0">
                  <a:latin typeface="Courier" pitchFamily="49" charset="0"/>
                  <a:ea typeface="ＭＳ Ｐゴシック" pitchFamily="34" charset="-128"/>
                </a:endParaRPr>
              </a:p>
            </p:txBody>
          </p:sp>
        </mc:Choice>
        <mc:Fallback xmlns="">
          <p:sp>
            <p:nvSpPr>
              <p:cNvPr id="145412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588" r="-73" b="-15467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C992F6-5526-4454-982F-556CFD51E845}" type="slidenum">
              <a:rPr lang="en-US" altLang="en-US" smtClean="0"/>
              <a:pPr>
                <a:defRPr/>
              </a:pPr>
              <a:t>50</a:t>
            </a:fld>
            <a:endParaRPr lang="en-US" alt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D9A3EDE-71ED-46BE-8206-8E0E8B044E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6969" y="1288473"/>
            <a:ext cx="6610350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50289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ea typeface="ＭＳ Ｐゴシック" pitchFamily="34" charset="-128"/>
              </a:rPr>
              <a:t>Bontà</a:t>
            </a:r>
            <a:r>
              <a:rPr lang="en-US" dirty="0">
                <a:ea typeface="ＭＳ Ｐゴシック" pitchFamily="34" charset="-128"/>
              </a:rPr>
              <a:t> </a:t>
            </a:r>
            <a:r>
              <a:rPr lang="en-US" dirty="0" err="1">
                <a:ea typeface="ＭＳ Ｐゴシック" pitchFamily="34" charset="-128"/>
              </a:rPr>
              <a:t>dell’adattamento</a:t>
            </a:r>
            <a:endParaRPr lang="en-US" dirty="0">
              <a:ea typeface="ＭＳ Ｐゴシック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dirty="0">
                    <a:ea typeface="ＭＳ Ｐゴシック" pitchFamily="34" charset="-128"/>
                  </a:rPr>
                  <a:t>Reale = </a:t>
                </a:r>
                <a:r>
                  <a:rPr lang="en-US" sz="2400" dirty="0" err="1">
                    <a:ea typeface="ＭＳ Ｐゴシック" pitchFamily="34" charset="-128"/>
                  </a:rPr>
                  <a:t>predetto</a:t>
                </a:r>
                <a:r>
                  <a:rPr lang="en-US" sz="2400" dirty="0">
                    <a:ea typeface="ＭＳ Ｐゴシック" pitchFamily="34" charset="-128"/>
                  </a:rPr>
                  <a:t> + </a:t>
                </a:r>
                <a:r>
                  <a:rPr lang="en-US" sz="2400" dirty="0" err="1">
                    <a:ea typeface="ＭＳ Ｐゴシック" pitchFamily="34" charset="-128"/>
                  </a:rPr>
                  <a:t>errore</a:t>
                </a:r>
                <a:r>
                  <a:rPr lang="en-US" sz="2400" dirty="0">
                    <a:ea typeface="ＭＳ Ｐゴシック" pitchFamily="34" charset="-128"/>
                  </a:rPr>
                  <a:t>:   </a:t>
                </a:r>
                <a:r>
                  <a:rPr lang="en-US" sz="2400" i="1" dirty="0">
                    <a:ea typeface="ＭＳ Ｐゴシック" pitchFamily="34" charset="-128"/>
                  </a:rPr>
                  <a:t>Y</a:t>
                </a:r>
                <a:r>
                  <a:rPr lang="en-US" sz="2400" i="1" baseline="-25000" dirty="0">
                    <a:ea typeface="ＭＳ Ｐゴシック" pitchFamily="34" charset="-128"/>
                  </a:rPr>
                  <a:t>i</a:t>
                </a:r>
                <a:r>
                  <a:rPr lang="en-US" sz="2400" dirty="0">
                    <a:ea typeface="ＭＳ Ｐゴシック" pitchFamily="34" charset="-128"/>
                  </a:rPr>
                  <a:t> =  </a:t>
                </a:r>
                <a14:m>
                  <m:oMath xmlns:m="http://schemas.openxmlformats.org/officeDocument/2006/math">
                    <m:r>
                      <a:rPr lang="en-IE" sz="2400" b="0" i="1" smtClean="0">
                        <a:latin typeface="Cambria Math" panose="02040503050406030204" pitchFamily="18" charset="0"/>
                        <a:ea typeface="ＭＳ Ｐゴシック" pitchFamily="34" charset="-128"/>
                      </a:rPr>
                      <m:t>𝐸</m:t>
                    </m:r>
                    <m:r>
                      <a:rPr lang="en-IE" sz="2400" b="0" i="1" smtClean="0">
                        <a:latin typeface="Cambria Math" panose="02040503050406030204" pitchFamily="18" charset="0"/>
                        <a:ea typeface="ＭＳ Ｐゴシック" pitchFamily="34" charset="-128"/>
                      </a:rPr>
                      <m:t>(</m:t>
                    </m:r>
                    <m:sSub>
                      <m:sSubPr>
                        <m:ctrlPr>
                          <a:rPr lang="en-IE" sz="2400" b="0" i="1" smtClean="0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bPr>
                      <m:e>
                        <m:r>
                          <a:rPr lang="en-IE" sz="2400" b="0" i="1" smtClean="0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𝑌</m:t>
                        </m:r>
                      </m:e>
                      <m:sub>
                        <m:r>
                          <a:rPr lang="en-IE" sz="2400" b="0" i="1" smtClean="0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𝑖</m:t>
                        </m:r>
                      </m:sub>
                    </m:sSub>
                    <m:r>
                      <a:rPr lang="en-IE" sz="2400" b="0" i="1" smtClean="0">
                        <a:latin typeface="Cambria Math" panose="02040503050406030204" pitchFamily="18" charset="0"/>
                        <a:ea typeface="ＭＳ Ｐゴシック" pitchFamily="34" charset="-128"/>
                      </a:rPr>
                      <m:t>|</m:t>
                    </m:r>
                    <m:sSub>
                      <m:sSubPr>
                        <m:ctrlPr>
                          <a:rPr lang="en-IE" sz="2400" b="0" i="1" smtClean="0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bPr>
                      <m:e>
                        <m:r>
                          <a:rPr lang="en-IE" sz="2400" b="0" i="1" smtClean="0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𝑋</m:t>
                        </m:r>
                      </m:e>
                      <m:sub>
                        <m:r>
                          <a:rPr lang="en-IE" sz="2400" b="0" i="1" smtClean="0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1</m:t>
                        </m:r>
                      </m:sub>
                    </m:sSub>
                    <m:r>
                      <a:rPr lang="en-IE" sz="2400" b="0" i="1" smtClean="0">
                        <a:latin typeface="Cambria Math" panose="02040503050406030204" pitchFamily="18" charset="0"/>
                        <a:ea typeface="ＭＳ Ｐゴシック" pitchFamily="34" charset="-128"/>
                      </a:rPr>
                      <m:t>, .., </m:t>
                    </m:r>
                    <m:sSub>
                      <m:sSubPr>
                        <m:ctrlPr>
                          <a:rPr lang="en-IE" sz="2400" b="0" i="1" smtClean="0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bPr>
                      <m:e>
                        <m:r>
                          <a:rPr lang="en-IE" sz="2400" b="0" i="1" smtClean="0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𝑋</m:t>
                        </m:r>
                      </m:e>
                      <m:sub>
                        <m:r>
                          <a:rPr lang="en-IE" sz="2400" b="0" i="1" smtClean="0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𝑘</m:t>
                        </m:r>
                      </m:sub>
                    </m:sSub>
                    <m:r>
                      <a:rPr lang="en-IE" sz="2400" b="0" i="1" smtClean="0">
                        <a:latin typeface="Cambria Math" panose="02040503050406030204" pitchFamily="18" charset="0"/>
                        <a:ea typeface="ＭＳ Ｐゴシック" pitchFamily="34" charset="-128"/>
                      </a:rPr>
                      <m:t>)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ＭＳ Ｐゴシック" pitchFamily="34" charset="-128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bPr>
                      <m:e>
                        <m:r>
                          <a:rPr lang="en-IE" sz="2400" b="0" i="1" smtClean="0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𝑢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ea typeface="ＭＳ Ｐゴシック" pitchFamily="34" charset="-128"/>
                  </a:rPr>
                  <a:t>  </a:t>
                </a:r>
              </a:p>
              <a:p>
                <a:pPr marL="0" indent="0">
                  <a:buNone/>
                </a:pPr>
                <a:r>
                  <a:rPr lang="en-US" sz="2400" dirty="0">
                    <a:ea typeface="ＭＳ Ｐゴシック" pitchFamily="34" charset="-128"/>
                  </a:rPr>
                  <a:t> </a:t>
                </a:r>
                <a:endParaRPr lang="en-US" sz="2400" dirty="0"/>
              </a:p>
              <a:p>
                <a:pPr>
                  <a:spcAft>
                    <a:spcPts val="1200"/>
                  </a:spcAft>
                  <a:defRPr/>
                </a:pPr>
                <a:r>
                  <a:rPr lang="en-US" sz="2400" dirty="0"/>
                  <a:t>L’</a:t>
                </a:r>
                <a:r>
                  <a:rPr lang="en-US" sz="2400" b="1" i="1" dirty="0"/>
                  <a:t>R</a:t>
                </a:r>
                <a:r>
                  <a:rPr lang="en-US" sz="2400" b="1" baseline="30000" dirty="0"/>
                  <a:t>2</a:t>
                </a:r>
                <a:r>
                  <a:rPr lang="en-US" sz="2400" dirty="0"/>
                  <a:t> </a:t>
                </a:r>
                <a:r>
                  <a:rPr lang="en-US" sz="2400" b="1" dirty="0" err="1"/>
                  <a:t>della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regressione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misura</a:t>
                </a:r>
                <a:r>
                  <a:rPr lang="en-US" sz="2400" dirty="0"/>
                  <a:t> la </a:t>
                </a:r>
                <a:r>
                  <a:rPr lang="en-US" sz="2400" dirty="0" err="1"/>
                  <a:t>frazione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della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varianza</a:t>
                </a:r>
                <a:r>
                  <a:rPr lang="en-US" sz="2400" dirty="0"/>
                  <a:t> di </a:t>
                </a:r>
                <a:r>
                  <a:rPr lang="en-US" sz="2400" i="1" dirty="0"/>
                  <a:t>Y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spiegata</a:t>
                </a:r>
                <a:r>
                  <a:rPr lang="en-US" sz="2400" dirty="0"/>
                  <a:t> da </a:t>
                </a:r>
                <a:r>
                  <a:rPr lang="en-US" sz="2400" i="1" dirty="0"/>
                  <a:t>X</a:t>
                </a:r>
              </a:p>
              <a:p>
                <a:pPr>
                  <a:spcAft>
                    <a:spcPts val="1200"/>
                  </a:spcAft>
                  <a:defRPr/>
                </a:pPr>
                <a:endParaRPr lang="en-US" sz="2400" dirty="0"/>
              </a:p>
              <a:p>
                <a:pPr>
                  <a:spcAft>
                    <a:spcPts val="1200"/>
                  </a:spcAft>
                  <a:defRPr/>
                </a:pPr>
                <a:r>
                  <a:rPr lang="en-US" sz="2400" dirty="0"/>
                  <a:t>E’ </a:t>
                </a:r>
                <a:r>
                  <a:rPr lang="en-US" sz="2400" dirty="0" err="1"/>
                  <a:t>priva</a:t>
                </a:r>
                <a:r>
                  <a:rPr lang="en-US" sz="2400" dirty="0"/>
                  <a:t> di </a:t>
                </a:r>
                <a:r>
                  <a:rPr lang="en-US" sz="2400" dirty="0" err="1"/>
                  <a:t>unità</a:t>
                </a:r>
                <a:r>
                  <a:rPr lang="en-US" sz="2400" dirty="0"/>
                  <a:t> e </a:t>
                </a:r>
                <a:r>
                  <a:rPr lang="en-US" sz="2400" dirty="0" err="1"/>
                  <a:t>può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variare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tra</a:t>
                </a:r>
                <a:r>
                  <a:rPr lang="en-US" sz="2400" dirty="0"/>
                  <a:t> 0 (</a:t>
                </a:r>
                <a:r>
                  <a:rPr lang="en-US" sz="2400" dirty="0" err="1"/>
                  <a:t>nessun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adattamento</a:t>
                </a:r>
                <a:r>
                  <a:rPr lang="en-US" sz="2400" dirty="0"/>
                  <a:t>) e 1 (</a:t>
                </a:r>
                <a:r>
                  <a:rPr lang="en-US" sz="2400" dirty="0" err="1"/>
                  <a:t>adattamento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perfetto</a:t>
                </a:r>
                <a:r>
                  <a:rPr lang="en-US" sz="2400" dirty="0"/>
                  <a:t>)</a:t>
                </a:r>
              </a:p>
              <a:p>
                <a:pPr>
                  <a:spcAft>
                    <a:spcPts val="1200"/>
                  </a:spcAft>
                  <a:defRPr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02" t="-1200" r="-73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C992F6-5526-4454-982F-556CFD51E845}" type="slidenum">
              <a:rPr lang="en-US" altLang="en-US" smtClean="0"/>
              <a:pPr>
                <a:defRPr/>
              </a:pPr>
              <a:t>51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429465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>
                <a:ea typeface="ＭＳ Ｐゴシック" pitchFamily="34" charset="-128"/>
              </a:rPr>
              <a:t>L’</a:t>
            </a:r>
            <a:r>
              <a:rPr lang="en-US" sz="2400" i="1">
                <a:ea typeface="ＭＳ Ｐゴシック" pitchFamily="34" charset="-128"/>
              </a:rPr>
              <a:t>R</a:t>
            </a:r>
            <a:r>
              <a:rPr lang="en-US" sz="2400" baseline="30000">
                <a:ea typeface="ＭＳ Ｐゴシック" pitchFamily="34" charset="-128"/>
              </a:rPr>
              <a:t>2</a:t>
            </a:r>
            <a:r>
              <a:rPr lang="en-US" sz="2400">
                <a:ea typeface="ＭＳ Ｐゴシック" pitchFamily="34" charset="-128"/>
              </a:rPr>
              <a:t> della regressione </a:t>
            </a:r>
            <a:r>
              <a:rPr lang="en-US" sz="2400" b="0">
                <a:ea typeface="ＭＳ Ｐゴシック" pitchFamily="34" charset="-128"/>
              </a:rPr>
              <a:t>è la frazione della varianza campionaria di </a:t>
            </a:r>
            <a:r>
              <a:rPr lang="en-US" sz="2400" b="0" i="1">
                <a:ea typeface="ＭＳ Ｐゴシック" pitchFamily="34" charset="-128"/>
              </a:rPr>
              <a:t>Y</a:t>
            </a:r>
            <a:r>
              <a:rPr lang="en-US" sz="2400" b="0" i="1" baseline="-25000">
                <a:ea typeface="ＭＳ Ｐゴシック" pitchFamily="34" charset="-128"/>
              </a:rPr>
              <a:t>i</a:t>
            </a:r>
            <a:r>
              <a:rPr lang="en-US" sz="2400" b="0">
                <a:ea typeface="ＭＳ Ｐゴシック" pitchFamily="34" charset="-128"/>
              </a:rPr>
              <a:t> “spiegata” dalla regressione.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129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600200"/>
                <a:ext cx="8610600" cy="4572000"/>
              </a:xfrm>
            </p:spPr>
            <p:txBody>
              <a:bodyPr/>
              <a:lstStyle/>
              <a:p>
                <a:pPr>
                  <a:spcAft>
                    <a:spcPts val="1200"/>
                  </a:spcAft>
                  <a:buFontTx/>
                  <a:buNone/>
                </a:pPr>
                <a:r>
                  <a:rPr lang="en-US" sz="2000" i="1" dirty="0">
                    <a:ea typeface="ＭＳ Ｐゴシック" pitchFamily="34" charset="-128"/>
                  </a:rPr>
                  <a:t>Y</a:t>
                </a:r>
                <a:r>
                  <a:rPr lang="en-US" sz="2000" i="1" baseline="-25000" dirty="0">
                    <a:ea typeface="ＭＳ Ｐゴシック" pitchFamily="34" charset="-128"/>
                  </a:rPr>
                  <a:t>i</a:t>
                </a:r>
                <a:r>
                  <a:rPr lang="en-US" sz="2000" dirty="0">
                    <a:ea typeface="ＭＳ Ｐゴシック" pitchFamily="34" charset="-128"/>
                  </a:rPr>
                  <a:t> =  </a:t>
                </a:r>
                <a14:m>
                  <m:oMath xmlns:m="http://schemas.openxmlformats.org/officeDocument/2006/math">
                    <m:r>
                      <a:rPr lang="en-IE" sz="2000" i="1">
                        <a:latin typeface="Cambria Math" panose="02040503050406030204" pitchFamily="18" charset="0"/>
                        <a:ea typeface="ＭＳ Ｐゴシック" pitchFamily="34" charset="-128"/>
                      </a:rPr>
                      <m:t>𝐸</m:t>
                    </m:r>
                    <m:r>
                      <a:rPr lang="en-IE" sz="2000" i="1">
                        <a:latin typeface="Cambria Math" panose="02040503050406030204" pitchFamily="18" charset="0"/>
                        <a:ea typeface="ＭＳ Ｐゴシック" pitchFamily="34" charset="-128"/>
                      </a:rPr>
                      <m:t>(</m:t>
                    </m:r>
                    <m:sSub>
                      <m:sSubPr>
                        <m:ctrlPr>
                          <a:rPr lang="en-IE" sz="2000" i="1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bPr>
                      <m:e>
                        <m:r>
                          <a:rPr lang="en-IE" sz="2000" i="1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𝑌</m:t>
                        </m:r>
                      </m:e>
                      <m:sub>
                        <m:r>
                          <a:rPr lang="en-IE" sz="2000" i="1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𝑖</m:t>
                        </m:r>
                      </m:sub>
                    </m:sSub>
                    <m:r>
                      <a:rPr lang="en-IE" sz="2000" i="1">
                        <a:latin typeface="Cambria Math" panose="02040503050406030204" pitchFamily="18" charset="0"/>
                        <a:ea typeface="ＭＳ Ｐゴシック" pitchFamily="34" charset="-128"/>
                      </a:rPr>
                      <m:t>|</m:t>
                    </m:r>
                    <m:sSub>
                      <m:sSubPr>
                        <m:ctrlPr>
                          <a:rPr lang="en-IE" sz="2000" i="1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bPr>
                      <m:e>
                        <m:r>
                          <a:rPr lang="en-IE" sz="2000" i="1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𝑋</m:t>
                        </m:r>
                      </m:e>
                      <m:sub>
                        <m:r>
                          <a:rPr lang="en-IE" sz="2000" i="1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1</m:t>
                        </m:r>
                      </m:sub>
                    </m:sSub>
                    <m:r>
                      <a:rPr lang="en-IE" sz="2000" i="1">
                        <a:latin typeface="Cambria Math" panose="02040503050406030204" pitchFamily="18" charset="0"/>
                        <a:ea typeface="ＭＳ Ｐゴシック" pitchFamily="34" charset="-128"/>
                      </a:rPr>
                      <m:t>, .., </m:t>
                    </m:r>
                    <m:sSub>
                      <m:sSubPr>
                        <m:ctrlPr>
                          <a:rPr lang="en-IE" sz="2000" i="1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bPr>
                      <m:e>
                        <m:r>
                          <a:rPr lang="en-IE" sz="2000" i="1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𝑋</m:t>
                        </m:r>
                      </m:e>
                      <m:sub>
                        <m:r>
                          <a:rPr lang="en-IE" sz="2000" i="1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𝑘</m:t>
                        </m:r>
                      </m:sub>
                    </m:sSub>
                    <m:r>
                      <a:rPr lang="en-IE" sz="2000" i="1">
                        <a:latin typeface="Cambria Math" panose="02040503050406030204" pitchFamily="18" charset="0"/>
                        <a:ea typeface="ＭＳ Ｐゴシック" pitchFamily="34" charset="-128"/>
                      </a:rPr>
                      <m:t>)</m:t>
                    </m:r>
                    <m:r>
                      <a:rPr lang="en-US" sz="2000" i="1">
                        <a:latin typeface="Cambria Math" panose="02040503050406030204" pitchFamily="18" charset="0"/>
                        <a:ea typeface="ＭＳ Ｐゴシック" pitchFamily="34" charset="-128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bPr>
                      <m:e>
                        <m:r>
                          <a:rPr lang="en-IE" sz="2000" i="1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𝑢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𝑖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ＭＳ Ｐゴシック" pitchFamily="34" charset="-128"/>
                      </a:rPr>
                      <m:t> </m:t>
                    </m:r>
                  </m:oMath>
                </a14:m>
                <a:r>
                  <a:rPr lang="en-US" sz="2000" dirty="0">
                    <a:ea typeface="ＭＳ Ｐゴシック" pitchFamily="34" charset="-128"/>
                  </a:rPr>
                  <a:t> =   </a:t>
                </a:r>
                <a:r>
                  <a:rPr lang="en-US" sz="2000" dirty="0" err="1">
                    <a:ea typeface="ＭＳ Ｐゴシック" pitchFamily="34" charset="-128"/>
                  </a:rPr>
                  <a:t>previsione</a:t>
                </a:r>
                <a:r>
                  <a:rPr lang="en-US" sz="2000" dirty="0">
                    <a:ea typeface="ＭＳ Ｐゴシック" pitchFamily="34" charset="-128"/>
                  </a:rPr>
                  <a:t> OLS + </a:t>
                </a:r>
                <a:r>
                  <a:rPr lang="en-US" sz="2000" dirty="0" err="1">
                    <a:ea typeface="ＭＳ Ｐゴシック" pitchFamily="34" charset="-128"/>
                  </a:rPr>
                  <a:t>errore</a:t>
                </a:r>
                <a:r>
                  <a:rPr lang="en-US" sz="2000" dirty="0">
                    <a:ea typeface="ＭＳ Ｐゴシック" pitchFamily="34" charset="-128"/>
                  </a:rPr>
                  <a:t> OLS</a:t>
                </a:r>
              </a:p>
              <a:p>
                <a:pPr>
                  <a:spcAft>
                    <a:spcPts val="1200"/>
                  </a:spcAft>
                  <a:buFontTx/>
                  <a:buNone/>
                </a:pPr>
                <a:r>
                  <a:rPr lang="en-US" sz="1800" dirty="0">
                    <a:latin typeface="Wingdings" pitchFamily="2" charset="2"/>
                    <a:ea typeface="ＭＳ Ｐゴシック" pitchFamily="34" charset="-128"/>
                    <a:sym typeface="Wingdings" pitchFamily="2" charset="2"/>
                  </a:rPr>
                  <a:t></a:t>
                </a:r>
                <a:r>
                  <a:rPr lang="en-US" sz="1800" dirty="0">
                    <a:ea typeface="ＭＳ Ｐゴシック" pitchFamily="34" charset="-128"/>
                  </a:rPr>
                  <a:t>    var. (</a:t>
                </a:r>
                <a:r>
                  <a:rPr lang="en-US" sz="1800" i="1" dirty="0">
                    <a:ea typeface="ＭＳ Ｐゴシック" pitchFamily="34" charset="-128"/>
                  </a:rPr>
                  <a:t>Y</a:t>
                </a:r>
                <a:r>
                  <a:rPr lang="en-US" sz="1800" dirty="0">
                    <a:ea typeface="ＭＳ Ｐゴシック" pitchFamily="34" charset="-128"/>
                  </a:rPr>
                  <a:t>) = var. (</a:t>
                </a:r>
                <a14:m>
                  <m:oMath xmlns:m="http://schemas.openxmlformats.org/officeDocument/2006/math">
                    <m:r>
                      <a:rPr lang="en-IE" sz="1800" i="1">
                        <a:latin typeface="Cambria Math" panose="02040503050406030204" pitchFamily="18" charset="0"/>
                        <a:ea typeface="ＭＳ Ｐゴシック" pitchFamily="34" charset="-128"/>
                      </a:rPr>
                      <m:t>𝐸</m:t>
                    </m:r>
                    <m:r>
                      <a:rPr lang="en-IE" sz="1800" i="1">
                        <a:latin typeface="Cambria Math" panose="02040503050406030204" pitchFamily="18" charset="0"/>
                        <a:ea typeface="ＭＳ Ｐゴシック" pitchFamily="34" charset="-128"/>
                      </a:rPr>
                      <m:t>(</m:t>
                    </m:r>
                    <m:sSub>
                      <m:sSubPr>
                        <m:ctrlPr>
                          <a:rPr lang="en-IE" sz="1800" i="1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bPr>
                      <m:e>
                        <m:r>
                          <a:rPr lang="en-IE" sz="1800" i="1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𝑌</m:t>
                        </m:r>
                      </m:e>
                      <m:sub>
                        <m:r>
                          <a:rPr lang="en-IE" sz="1800" i="1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𝑖</m:t>
                        </m:r>
                      </m:sub>
                    </m:sSub>
                    <m:r>
                      <a:rPr lang="en-IE" sz="1800" i="1">
                        <a:latin typeface="Cambria Math" panose="02040503050406030204" pitchFamily="18" charset="0"/>
                        <a:ea typeface="ＭＳ Ｐゴシック" pitchFamily="34" charset="-128"/>
                      </a:rPr>
                      <m:t>|</m:t>
                    </m:r>
                    <m:sSub>
                      <m:sSubPr>
                        <m:ctrlPr>
                          <a:rPr lang="en-IE" sz="1800" i="1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bPr>
                      <m:e>
                        <m:r>
                          <a:rPr lang="en-IE" sz="1800" i="1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𝑋</m:t>
                        </m:r>
                      </m:e>
                      <m:sub>
                        <m:r>
                          <a:rPr lang="en-IE" sz="1800" i="1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1</m:t>
                        </m:r>
                      </m:sub>
                    </m:sSub>
                    <m:r>
                      <a:rPr lang="en-IE" sz="1800" i="1">
                        <a:latin typeface="Cambria Math" panose="02040503050406030204" pitchFamily="18" charset="0"/>
                        <a:ea typeface="ＭＳ Ｐゴシック" pitchFamily="34" charset="-128"/>
                      </a:rPr>
                      <m:t>, .., </m:t>
                    </m:r>
                    <m:sSub>
                      <m:sSubPr>
                        <m:ctrlPr>
                          <a:rPr lang="en-IE" sz="1800" i="1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bPr>
                      <m:e>
                        <m:r>
                          <a:rPr lang="en-IE" sz="1800" i="1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𝑋</m:t>
                        </m:r>
                      </m:e>
                      <m:sub>
                        <m:r>
                          <a:rPr lang="en-IE" sz="1800" i="1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𝑘</m:t>
                        </m:r>
                      </m:sub>
                    </m:sSub>
                    <m:r>
                      <a:rPr lang="en-IE" sz="1800" i="1">
                        <a:latin typeface="Cambria Math" panose="02040503050406030204" pitchFamily="18" charset="0"/>
                        <a:ea typeface="ＭＳ Ｐゴシック" pitchFamily="34" charset="-128"/>
                      </a:rPr>
                      <m:t>)</m:t>
                    </m:r>
                  </m:oMath>
                </a14:m>
                <a:r>
                  <a:rPr lang="en-US" sz="1800" dirty="0">
                    <a:ea typeface="ＭＳ Ｐゴシック" pitchFamily="34" charset="-128"/>
                  </a:rPr>
                  <a:t>) + var.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bPr>
                      <m:e>
                        <m:r>
                          <a:rPr lang="en-IE" sz="1800" i="1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𝑢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800" dirty="0">
                    <a:ea typeface="ＭＳ Ｐゴシック" pitchFamily="34" charset="-128"/>
                  </a:rPr>
                  <a:t>)    (</a:t>
                </a:r>
                <a:r>
                  <a:rPr lang="en-US" sz="1800" i="1" dirty="0" err="1">
                    <a:ea typeface="ＭＳ Ｐゴシック" pitchFamily="34" charset="-128"/>
                  </a:rPr>
                  <a:t>perché</a:t>
                </a:r>
                <a:r>
                  <a:rPr lang="en-US" sz="1800" i="1" dirty="0">
                    <a:ea typeface="ＭＳ Ｐゴシック" pitchFamily="34" charset="-128"/>
                  </a:rPr>
                  <a:t>?</a:t>
                </a:r>
                <a:r>
                  <a:rPr lang="en-US" sz="1800" dirty="0">
                    <a:ea typeface="ＭＳ Ｐゴシック" pitchFamily="34" charset="-128"/>
                  </a:rPr>
                  <a:t>)</a:t>
                </a:r>
              </a:p>
              <a:p>
                <a:pPr>
                  <a:spcAft>
                    <a:spcPts val="600"/>
                  </a:spcAft>
                  <a:buFontTx/>
                  <a:buNone/>
                </a:pPr>
                <a:r>
                  <a:rPr lang="en-US" sz="1800" dirty="0">
                    <a:latin typeface="Wingdings" pitchFamily="2" charset="2"/>
                    <a:ea typeface="ＭＳ Ｐゴシック" pitchFamily="34" charset="-128"/>
                    <a:sym typeface="Wingdings" pitchFamily="2" charset="2"/>
                  </a:rPr>
                  <a:t></a:t>
                </a:r>
                <a:r>
                  <a:rPr lang="en-US" sz="1800" dirty="0" err="1">
                    <a:ea typeface="ＭＳ Ｐゴシック" pitchFamily="34" charset="-128"/>
                  </a:rPr>
                  <a:t>somma</a:t>
                </a:r>
                <a:r>
                  <a:rPr lang="en-US" sz="1800" dirty="0">
                    <a:ea typeface="ＭＳ Ｐゴシック" pitchFamily="34" charset="-128"/>
                  </a:rPr>
                  <a:t> </a:t>
                </a:r>
                <a:r>
                  <a:rPr lang="en-US" sz="1800" dirty="0" err="1">
                    <a:ea typeface="ＭＳ Ｐゴシック" pitchFamily="34" charset="-128"/>
                  </a:rPr>
                  <a:t>dei</a:t>
                </a:r>
                <a:r>
                  <a:rPr lang="en-US" sz="1800" dirty="0">
                    <a:ea typeface="ＭＳ Ｐゴシック" pitchFamily="34" charset="-128"/>
                  </a:rPr>
                  <a:t> </a:t>
                </a:r>
                <a:r>
                  <a:rPr lang="en-US" sz="1800" dirty="0" err="1">
                    <a:ea typeface="ＭＳ Ｐゴシック" pitchFamily="34" charset="-128"/>
                  </a:rPr>
                  <a:t>quadrati</a:t>
                </a:r>
                <a:r>
                  <a:rPr lang="en-US" sz="1800" dirty="0">
                    <a:ea typeface="ＭＳ Ｐゴシック" pitchFamily="34" charset="-128"/>
                  </a:rPr>
                  <a:t> = SS “</a:t>
                </a:r>
                <a:r>
                  <a:rPr lang="en-US" sz="1800" dirty="0" err="1">
                    <a:ea typeface="ＭＳ Ｐゴシック" pitchFamily="34" charset="-128"/>
                  </a:rPr>
                  <a:t>spiegata</a:t>
                </a:r>
                <a:r>
                  <a:rPr lang="en-US" sz="1800" dirty="0">
                    <a:ea typeface="ＭＳ Ｐゴシック" pitchFamily="34" charset="-128"/>
                  </a:rPr>
                  <a:t>” + SS “residua”</a:t>
                </a:r>
              </a:p>
              <a:p>
                <a:pPr>
                  <a:spcBef>
                    <a:spcPts val="1200"/>
                  </a:spcBef>
                  <a:spcAft>
                    <a:spcPts val="600"/>
                  </a:spcAft>
                  <a:buFontTx/>
                  <a:buNone/>
                </a:pPr>
                <a:r>
                  <a:rPr lang="en-US" sz="2000" i="1" dirty="0" err="1">
                    <a:ea typeface="ＭＳ Ｐゴシック" pitchFamily="34" charset="-128"/>
                  </a:rPr>
                  <a:t>Definizione</a:t>
                </a:r>
                <a:r>
                  <a:rPr lang="en-US" sz="2000" i="1" dirty="0">
                    <a:ea typeface="ＭＳ Ｐゴシック" pitchFamily="34" charset="-128"/>
                  </a:rPr>
                  <a:t> di R</a:t>
                </a:r>
                <a:r>
                  <a:rPr lang="en-US" sz="2000" baseline="30000" dirty="0">
                    <a:ea typeface="ＭＳ Ｐゴシック" pitchFamily="34" charset="-128"/>
                  </a:rPr>
                  <a:t>2</a:t>
                </a:r>
                <a:r>
                  <a:rPr lang="en-US" sz="2000" dirty="0">
                    <a:ea typeface="ＭＳ Ｐゴシック" pitchFamily="34" charset="-128"/>
                  </a:rPr>
                  <a:t>:   </a:t>
                </a:r>
              </a:p>
              <a:p>
                <a:pPr algn="ctr"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r>
                  <a:rPr lang="en-US" sz="2000" i="1" dirty="0">
                    <a:ea typeface="ＭＳ Ｐゴシック" pitchFamily="34" charset="-128"/>
                  </a:rPr>
                  <a:t>R</a:t>
                </a:r>
                <a:r>
                  <a:rPr lang="en-US" sz="2000" baseline="30000" dirty="0">
                    <a:ea typeface="ＭＳ Ｐゴシック" pitchFamily="34" charset="-128"/>
                  </a:rPr>
                  <a:t>2</a:t>
                </a:r>
                <a:r>
                  <a:rPr lang="en-US" sz="2000" dirty="0">
                    <a:ea typeface="ＭＳ Ｐゴシック" pitchFamily="34" charset="-128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E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E" sz="2000" i="1">
                            <a:latin typeface="Cambria Math" panose="02040503050406030204" pitchFamily="18" charset="0"/>
                          </a:rPr>
                          <m:t>𝐸𝑆𝑆</m:t>
                        </m:r>
                      </m:num>
                      <m:den>
                        <m:r>
                          <a:rPr lang="en-IE" sz="2000" i="1">
                            <a:latin typeface="Cambria Math" panose="02040503050406030204" pitchFamily="18" charset="0"/>
                          </a:rPr>
                          <m:t>𝑇𝑆𝑆</m:t>
                        </m:r>
                      </m:den>
                    </m:f>
                  </m:oMath>
                </a14:m>
                <a:r>
                  <a:rPr lang="en-US" sz="2000" dirty="0">
                    <a:ea typeface="ＭＳ Ｐゴシック" pitchFamily="34" charset="-128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E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undOvr"/>
                            <m:grow m:val="on"/>
                            <m:ctrlPr>
                              <a:rPr lang="en-IE" sz="20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IE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IE" sz="200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IE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IE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IE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IE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en-IE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IE" sz="2000" i="1">
                                                <a:latin typeface="Cambria Math" panose="02040503050406030204" pitchFamily="18" charset="0"/>
                                              </a:rPr>
                                              <m:t>𝑌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IE" sz="20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IE" sz="200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en-IE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en-IE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IE" sz="2000" i="1">
                                                <a:latin typeface="Cambria Math" panose="02040503050406030204" pitchFamily="18" charset="0"/>
                                              </a:rPr>
                                              <m:t>𝑌</m:t>
                                            </m:r>
                                          </m:e>
                                        </m:acc>
                                      </m:e>
                                    </m:acc>
                                  </m:e>
                                </m:d>
                              </m:e>
                              <m:sup>
                                <m:r>
                                  <a:rPr lang="en-IE" sz="20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limLoc m:val="undOvr"/>
                            <m:grow m:val="on"/>
                            <m:ctrlPr>
                              <a:rPr lang="en-IE" sz="20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IE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IE" sz="200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IE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IE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IE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IE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E" sz="2000" i="1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  <m:sub>
                                        <m:r>
                                          <a:rPr lang="en-IE" sz="20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IE" sz="200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en-IE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IE" sz="2000" i="1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  <m:sup>
                                <m:r>
                                  <a:rPr lang="en-IE" sz="20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den>
                    </m:f>
                  </m:oMath>
                </a14:m>
                <a:r>
                  <a:rPr lang="en-US" sz="2000" dirty="0">
                    <a:ea typeface="ＭＳ Ｐゴシック" pitchFamily="34" charset="-128"/>
                  </a:rPr>
                  <a:t> </a:t>
                </a:r>
              </a:p>
              <a:p>
                <a:pPr>
                  <a:spcAft>
                    <a:spcPts val="600"/>
                  </a:spcAft>
                  <a:buFontTx/>
                  <a:buNone/>
                </a:pPr>
                <a:r>
                  <a:rPr lang="en-US" sz="2000" dirty="0" err="1">
                    <a:ea typeface="ＭＳ Ｐゴシック" pitchFamily="34" charset="-128"/>
                  </a:rPr>
                  <a:t>Dunque</a:t>
                </a:r>
                <a:r>
                  <a:rPr lang="en-US" sz="2000" dirty="0">
                    <a:ea typeface="ＭＳ Ｐゴシック" pitchFamily="34" charset="-128"/>
                  </a:rPr>
                  <a:t>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IE" sz="2000" i="1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pPr>
                      <m:e>
                        <m:r>
                          <a:rPr lang="en-IE" sz="2000" i="1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𝑅</m:t>
                        </m:r>
                      </m:e>
                      <m:sup>
                        <m:r>
                          <a:rPr lang="en-IE" sz="2000" i="1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>
                    <a:ea typeface="ＭＳ Ｐゴシック" pitchFamily="34" charset="-128"/>
                  </a:rPr>
                  <a:t> = 0 </a:t>
                </a:r>
                <a:r>
                  <a:rPr lang="en-US" sz="2000" dirty="0" err="1">
                    <a:ea typeface="ＭＳ Ｐゴシック" pitchFamily="34" charset="-128"/>
                  </a:rPr>
                  <a:t>significa</a:t>
                </a:r>
                <a:r>
                  <a:rPr lang="en-US" sz="2000" dirty="0">
                    <a:ea typeface="ＭＳ Ｐゴシック" pitchFamily="34" charset="-128"/>
                  </a:rPr>
                  <a:t> </a:t>
                </a:r>
                <a:r>
                  <a:rPr lang="en-US" sz="2000" i="1" dirty="0">
                    <a:ea typeface="ＭＳ Ｐゴシック" pitchFamily="34" charset="-128"/>
                  </a:rPr>
                  <a:t>ESS</a:t>
                </a:r>
                <a:r>
                  <a:rPr lang="en-US" sz="2000" dirty="0">
                    <a:ea typeface="ＭＳ Ｐゴシック" pitchFamily="34" charset="-128"/>
                  </a:rPr>
                  <a:t> = 0</a:t>
                </a:r>
                <a:endParaRPr lang="en-US" sz="2000" i="1" dirty="0">
                  <a:ea typeface="ＭＳ Ｐゴシック" pitchFamily="34" charset="-128"/>
                </a:endParaRPr>
              </a:p>
              <a:p>
                <a:r>
                  <a:rPr lang="en-US" sz="2000" i="1" dirty="0">
                    <a:ea typeface="ＭＳ Ｐゴシック" pitchFamily="34" charset="-128"/>
                  </a:rPr>
                  <a:t>R</a:t>
                </a:r>
                <a:r>
                  <a:rPr lang="en-US" sz="2000" baseline="30000" dirty="0">
                    <a:ea typeface="ＭＳ Ｐゴシック" pitchFamily="34" charset="-128"/>
                  </a:rPr>
                  <a:t>2</a:t>
                </a:r>
                <a:r>
                  <a:rPr lang="en-US" sz="2000" dirty="0">
                    <a:ea typeface="ＭＳ Ｐゴシック" pitchFamily="34" charset="-128"/>
                  </a:rPr>
                  <a:t> = 1 </a:t>
                </a:r>
                <a:r>
                  <a:rPr lang="en-US" sz="2000" dirty="0" err="1">
                    <a:ea typeface="ＭＳ Ｐゴシック" pitchFamily="34" charset="-128"/>
                  </a:rPr>
                  <a:t>significa</a:t>
                </a:r>
                <a:r>
                  <a:rPr lang="en-US" sz="2000" dirty="0">
                    <a:ea typeface="ＭＳ Ｐゴシック" pitchFamily="34" charset="-128"/>
                  </a:rPr>
                  <a:t> </a:t>
                </a:r>
                <a:r>
                  <a:rPr lang="en-US" sz="2000" i="1" dirty="0">
                    <a:ea typeface="ＭＳ Ｐゴシック" pitchFamily="34" charset="-128"/>
                  </a:rPr>
                  <a:t>ESS</a:t>
                </a:r>
                <a:r>
                  <a:rPr lang="en-US" sz="2000" dirty="0">
                    <a:ea typeface="ＭＳ Ｐゴシック" pitchFamily="34" charset="-128"/>
                  </a:rPr>
                  <a:t> = </a:t>
                </a:r>
                <a:r>
                  <a:rPr lang="en-US" sz="2000" i="1" dirty="0">
                    <a:ea typeface="ＭＳ Ｐゴシック" pitchFamily="34" charset="-128"/>
                  </a:rPr>
                  <a:t>TSS</a:t>
                </a:r>
                <a:endParaRPr lang="en-US" sz="2000" dirty="0">
                  <a:ea typeface="ＭＳ Ｐゴシック" pitchFamily="34" charset="-128"/>
                </a:endParaRPr>
              </a:p>
              <a:p>
                <a:r>
                  <a:rPr lang="en-US" sz="2000" dirty="0">
                    <a:ea typeface="ＭＳ Ｐゴシック" pitchFamily="34" charset="-128"/>
                  </a:rPr>
                  <a:t>0 ≤ </a:t>
                </a:r>
                <a:r>
                  <a:rPr lang="en-US" sz="2000" i="1" dirty="0">
                    <a:ea typeface="ＭＳ Ｐゴシック" pitchFamily="34" charset="-128"/>
                  </a:rPr>
                  <a:t>R</a:t>
                </a:r>
                <a:r>
                  <a:rPr lang="en-US" sz="2000" baseline="30000" dirty="0">
                    <a:ea typeface="ＭＳ Ｐゴシック" pitchFamily="34" charset="-128"/>
                  </a:rPr>
                  <a:t>2</a:t>
                </a:r>
                <a:r>
                  <a:rPr lang="en-US" sz="2000" dirty="0">
                    <a:ea typeface="ＭＳ Ｐゴシック" pitchFamily="34" charset="-128"/>
                  </a:rPr>
                  <a:t> ≤ 1</a:t>
                </a:r>
              </a:p>
              <a:p>
                <a:r>
                  <a:rPr lang="en-US" sz="2000" dirty="0">
                    <a:ea typeface="ＭＳ Ｐゴシック" pitchFamily="34" charset="-128"/>
                  </a:rPr>
                  <a:t>Per la </a:t>
                </a:r>
                <a:r>
                  <a:rPr lang="en-US" sz="2000" dirty="0" err="1">
                    <a:ea typeface="ＭＳ Ｐゴシック" pitchFamily="34" charset="-128"/>
                  </a:rPr>
                  <a:t>regressione</a:t>
                </a:r>
                <a:r>
                  <a:rPr lang="en-US" sz="2000" dirty="0">
                    <a:ea typeface="ＭＳ Ｐゴシック" pitchFamily="34" charset="-128"/>
                  </a:rPr>
                  <a:t> con </a:t>
                </a:r>
                <a:r>
                  <a:rPr lang="en-US" sz="2000" dirty="0" err="1">
                    <a:ea typeface="ＭＳ Ｐゴシック" pitchFamily="34" charset="-128"/>
                  </a:rPr>
                  <a:t>una</a:t>
                </a:r>
                <a:r>
                  <a:rPr lang="en-US" sz="2000" dirty="0">
                    <a:ea typeface="ＭＳ Ｐゴシック" pitchFamily="34" charset="-128"/>
                  </a:rPr>
                  <a:t> </a:t>
                </a:r>
                <a:r>
                  <a:rPr lang="en-US" sz="2000" dirty="0" err="1">
                    <a:ea typeface="ＭＳ Ｐゴシック" pitchFamily="34" charset="-128"/>
                  </a:rPr>
                  <a:t>singola</a:t>
                </a:r>
                <a:r>
                  <a:rPr lang="en-US" sz="2000" dirty="0">
                    <a:ea typeface="ＭＳ Ｐゴシック" pitchFamily="34" charset="-128"/>
                  </a:rPr>
                  <a:t> </a:t>
                </a:r>
                <a:r>
                  <a:rPr lang="en-US" sz="2000" i="1" dirty="0">
                    <a:ea typeface="ＭＳ Ｐゴシック" pitchFamily="34" charset="-128"/>
                  </a:rPr>
                  <a:t>X</a:t>
                </a:r>
                <a:r>
                  <a:rPr lang="en-US" sz="2000" dirty="0">
                    <a:ea typeface="ＭＳ Ｐゴシック" pitchFamily="34" charset="-128"/>
                  </a:rPr>
                  <a:t>, </a:t>
                </a:r>
                <a:r>
                  <a:rPr lang="en-US" sz="2000" i="1" dirty="0">
                    <a:ea typeface="ＭＳ Ｐゴシック" pitchFamily="34" charset="-128"/>
                  </a:rPr>
                  <a:t>R</a:t>
                </a:r>
                <a:r>
                  <a:rPr lang="en-US" sz="2000" baseline="30000" dirty="0">
                    <a:ea typeface="ＭＳ Ｐゴシック" pitchFamily="34" charset="-128"/>
                  </a:rPr>
                  <a:t>2</a:t>
                </a:r>
                <a:r>
                  <a:rPr lang="en-US" sz="2000" dirty="0">
                    <a:ea typeface="ＭＳ Ｐゴシック" pitchFamily="34" charset="-128"/>
                  </a:rPr>
                  <a:t> = </a:t>
                </a:r>
                <a:r>
                  <a:rPr lang="en-US" sz="2000" dirty="0" err="1">
                    <a:ea typeface="ＭＳ Ｐゴシック" pitchFamily="34" charset="-128"/>
                  </a:rPr>
                  <a:t>il</a:t>
                </a:r>
                <a:r>
                  <a:rPr lang="en-US" sz="2000" dirty="0">
                    <a:ea typeface="ＭＳ Ｐゴシック" pitchFamily="34" charset="-128"/>
                  </a:rPr>
                  <a:t> </a:t>
                </a:r>
                <a:r>
                  <a:rPr lang="en-US" sz="2000" dirty="0" err="1">
                    <a:ea typeface="ＭＳ Ｐゴシック" pitchFamily="34" charset="-128"/>
                  </a:rPr>
                  <a:t>quadrato</a:t>
                </a:r>
                <a:r>
                  <a:rPr lang="en-US" sz="2000" dirty="0">
                    <a:ea typeface="ＭＳ Ｐゴシック" pitchFamily="34" charset="-128"/>
                  </a:rPr>
                  <a:t> del </a:t>
                </a:r>
                <a:r>
                  <a:rPr lang="en-US" sz="2000" dirty="0" err="1">
                    <a:ea typeface="ＭＳ Ｐゴシック" pitchFamily="34" charset="-128"/>
                  </a:rPr>
                  <a:t>coefficiente</a:t>
                </a:r>
                <a:r>
                  <a:rPr lang="en-US" sz="2000" dirty="0">
                    <a:ea typeface="ＭＳ Ｐゴシック" pitchFamily="34" charset="-128"/>
                  </a:rPr>
                  <a:t> di </a:t>
                </a:r>
                <a:r>
                  <a:rPr lang="en-US" sz="2000" dirty="0" err="1">
                    <a:ea typeface="ＭＳ Ｐゴシック" pitchFamily="34" charset="-128"/>
                  </a:rPr>
                  <a:t>correlazione</a:t>
                </a:r>
                <a:r>
                  <a:rPr lang="en-US" sz="2000" dirty="0">
                    <a:ea typeface="ＭＳ Ｐゴシック" pitchFamily="34" charset="-128"/>
                  </a:rPr>
                  <a:t> </a:t>
                </a:r>
                <a:r>
                  <a:rPr lang="en-US" sz="2000" dirty="0" err="1">
                    <a:ea typeface="ＭＳ Ｐゴシック" pitchFamily="34" charset="-128"/>
                  </a:rPr>
                  <a:t>tra</a:t>
                </a:r>
                <a:r>
                  <a:rPr lang="en-US" sz="2000" dirty="0">
                    <a:ea typeface="ＭＳ Ｐゴシック" pitchFamily="34" charset="-128"/>
                  </a:rPr>
                  <a:t> </a:t>
                </a:r>
                <a:r>
                  <a:rPr lang="en-US" sz="2000" i="1" dirty="0">
                    <a:ea typeface="ＭＳ Ｐゴシック" pitchFamily="34" charset="-128"/>
                  </a:rPr>
                  <a:t>X</a:t>
                </a:r>
                <a:r>
                  <a:rPr lang="en-US" sz="2000" dirty="0">
                    <a:ea typeface="ＭＳ Ｐゴシック" pitchFamily="34" charset="-128"/>
                  </a:rPr>
                  <a:t> e </a:t>
                </a:r>
                <a:r>
                  <a:rPr lang="en-US" sz="2000" i="1" dirty="0">
                    <a:ea typeface="ＭＳ Ｐゴシック" pitchFamily="34" charset="-128"/>
                  </a:rPr>
                  <a:t>Y</a:t>
                </a:r>
              </a:p>
            </p:txBody>
          </p:sp>
        </mc:Choice>
        <mc:Fallback xmlns="">
          <p:sp>
            <p:nvSpPr>
              <p:cNvPr id="133129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600200"/>
                <a:ext cx="8610600" cy="4572000"/>
              </a:xfrm>
              <a:blipFill>
                <a:blip r:embed="rId2"/>
                <a:stretch>
                  <a:fillRect l="-778" t="-800" b="-14267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C992F6-5526-4454-982F-556CFD51E845}" type="slidenum">
              <a:rPr lang="en-US" altLang="en-US" smtClean="0"/>
              <a:pPr>
                <a:defRPr/>
              </a:pPr>
              <a:t>52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085296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ea typeface="ＭＳ Ｐゴシック" pitchFamily="34" charset="-128"/>
              </a:rPr>
              <a:t>Esempio</a:t>
            </a:r>
            <a:r>
              <a:rPr lang="en-US" dirty="0">
                <a:ea typeface="ＭＳ Ｐゴシック" pitchFamily="34" charset="-128"/>
              </a:rPr>
              <a:t> di </a:t>
            </a:r>
            <a:r>
              <a:rPr lang="en-US" i="1" dirty="0">
                <a:ea typeface="ＭＳ Ｐゴシック" pitchFamily="34" charset="-128"/>
              </a:rPr>
              <a:t>R</a:t>
            </a:r>
            <a:r>
              <a:rPr lang="en-US" baseline="30000" dirty="0">
                <a:ea typeface="ＭＳ Ｐゴシック" pitchFamily="34" charset="-128"/>
              </a:rPr>
              <a:t>2</a:t>
            </a:r>
            <a:endParaRPr lang="en-US" dirty="0">
              <a:ea typeface="ＭＳ Ｐゴシック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75704" y="1387435"/>
                <a:ext cx="8792096" cy="1922462"/>
              </a:xfrm>
            </p:spPr>
            <p:txBody>
              <a:bodyPr/>
              <a:lstStyle/>
              <a:p>
                <a:pPr>
                  <a:spcAft>
                    <a:spcPts val="1800"/>
                  </a:spcAft>
                  <a:defRPr/>
                </a:pPr>
                <a:r>
                  <a:rPr lang="en-US" sz="2400" dirty="0"/>
                  <a:t>Si </a:t>
                </a:r>
                <a:r>
                  <a:rPr lang="en-US" sz="2400" dirty="0" err="1"/>
                  <a:t>confronti</a:t>
                </a:r>
                <a:r>
                  <a:rPr lang="en-US" sz="2400" dirty="0"/>
                  <a:t> l'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 prima e </a:t>
                </a:r>
                <a:r>
                  <a:rPr lang="en-US" sz="2400" dirty="0" err="1"/>
                  <a:t>dopo</a:t>
                </a:r>
                <a:r>
                  <a:rPr lang="en-US" sz="2400" dirty="0"/>
                  <a:t> aver </a:t>
                </a:r>
                <a:r>
                  <a:rPr lang="en-US" sz="2400" dirty="0" err="1"/>
                  <a:t>incluso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PctEL</m:t>
                    </m:r>
                  </m:oMath>
                </a14:m>
                <a:r>
                  <a:rPr lang="en-US" sz="2400" dirty="0"/>
                  <a:t>, </a:t>
                </a:r>
                <a:r>
                  <a:rPr lang="en-US" sz="2400" dirty="0" err="1"/>
                  <a:t>oltre</a:t>
                </a:r>
                <a:r>
                  <a:rPr lang="en-US" sz="2400" dirty="0"/>
                  <a:t> 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STR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tra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regressori</a:t>
                </a:r>
                <a:r>
                  <a:rPr lang="en-US" sz="2400" dirty="0"/>
                  <a:t>:</a:t>
                </a:r>
              </a:p>
              <a:p>
                <a:pPr marL="0" indent="0">
                  <a:spcAft>
                    <a:spcPts val="1800"/>
                  </a:spcAft>
                  <a:buNone/>
                  <a:defRPr/>
                </a:pPr>
                <a14:m>
                  <m:oMath xmlns:m="http://schemas.openxmlformats.org/officeDocument/2006/math">
                    <m:r>
                      <a:rPr lang="en-IE" sz="2000" i="1">
                        <a:latin typeface="Cambria Math" panose="02040503050406030204" pitchFamily="18" charset="0"/>
                        <a:ea typeface="ＭＳ Ｐゴシック" pitchFamily="34" charset="-128"/>
                      </a:rPr>
                      <m:t>𝐸</m:t>
                    </m:r>
                    <m:r>
                      <a:rPr lang="en-IE" sz="2000" i="1">
                        <a:latin typeface="Cambria Math" panose="02040503050406030204" pitchFamily="18" charset="0"/>
                        <a:ea typeface="ＭＳ Ｐゴシック" pitchFamily="34" charset="-128"/>
                      </a:rPr>
                      <m:t>(</m:t>
                    </m:r>
                    <m:sSub>
                      <m:sSubPr>
                        <m:ctrlPr>
                          <a:rPr lang="en-IE" sz="2000" i="1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bPr>
                      <m:e>
                        <m:r>
                          <a:rPr lang="en-IE" sz="2000" b="0" i="1" smtClean="0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𝑇𝑒𝑠𝑡𝑆𝑐𝑟</m:t>
                        </m:r>
                      </m:e>
                      <m:sub>
                        <m:r>
                          <a:rPr lang="en-IE" sz="2000" i="1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𝑖</m:t>
                        </m:r>
                      </m:sub>
                    </m:sSub>
                    <m:r>
                      <a:rPr lang="en-IE" sz="2000" i="1">
                        <a:latin typeface="Cambria Math" panose="02040503050406030204" pitchFamily="18" charset="0"/>
                        <a:ea typeface="ＭＳ Ｐゴシック" pitchFamily="34" charset="-128"/>
                      </a:rPr>
                      <m:t>|</m:t>
                    </m:r>
                    <m:r>
                      <a:rPr lang="en-IE" sz="2000" b="0" i="1" smtClean="0">
                        <a:latin typeface="Cambria Math" panose="02040503050406030204" pitchFamily="18" charset="0"/>
                        <a:ea typeface="ＭＳ Ｐゴシック" pitchFamily="34" charset="-128"/>
                      </a:rPr>
                      <m:t>𝑆𝑇𝑅</m:t>
                    </m:r>
                    <m:r>
                      <a:rPr lang="en-IE" sz="2000" i="1">
                        <a:latin typeface="Cambria Math" panose="02040503050406030204" pitchFamily="18" charset="0"/>
                        <a:ea typeface="ＭＳ Ｐゴシック" pitchFamily="34" charset="-128"/>
                      </a:rPr>
                      <m:t>)</m:t>
                    </m:r>
                    <m:r>
                      <a:rPr lang="en-US" sz="2000" i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/>
                  <a:t> 698,9 – 2,28</a:t>
                </a:r>
                <a:r>
                  <a:rPr lang="en-US" sz="2000" dirty="0">
                    <a:sym typeface="MT Symbol"/>
                  </a:rPr>
                  <a:t>×</a:t>
                </a:r>
                <a:r>
                  <a:rPr lang="en-US" sz="2000" dirty="0"/>
                  <a:t>STR,                 </a:t>
                </a:r>
                <a:r>
                  <a:rPr lang="en-US" sz="2000" b="1" dirty="0">
                    <a:solidFill>
                      <a:srgbClr val="FF0000"/>
                    </a:solidFill>
                  </a:rPr>
                  <a:t>R</a:t>
                </a:r>
                <a:r>
                  <a:rPr lang="en-US" sz="2000" b="1" baseline="30000" dirty="0">
                    <a:solidFill>
                      <a:srgbClr val="FF0000"/>
                    </a:solidFill>
                  </a:rPr>
                  <a:t>2</a:t>
                </a:r>
                <a:r>
                  <a:rPr lang="en-US" sz="2000" b="1" dirty="0">
                    <a:solidFill>
                      <a:srgbClr val="FF0000"/>
                    </a:solidFill>
                  </a:rPr>
                  <a:t> = 0,05</a:t>
                </a:r>
              </a:p>
              <a:p>
                <a:pPr marL="0" indent="0">
                  <a:spcAft>
                    <a:spcPts val="1800"/>
                  </a:spcAft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E" sz="2000" i="1">
                          <a:latin typeface="Cambria Math" panose="02040503050406030204" pitchFamily="18" charset="0"/>
                          <a:ea typeface="ＭＳ Ｐゴシック" pitchFamily="34" charset="-128"/>
                        </a:rPr>
                        <m:t>𝐸</m:t>
                      </m:r>
                      <m:r>
                        <a:rPr lang="en-IE" sz="2000" i="1">
                          <a:latin typeface="Cambria Math" panose="02040503050406030204" pitchFamily="18" charset="0"/>
                          <a:ea typeface="ＭＳ Ｐゴシック" pitchFamily="34" charset="-128"/>
                        </a:rPr>
                        <m:t>(</m:t>
                      </m:r>
                      <m:sSub>
                        <m:sSubPr>
                          <m:ctrlPr>
                            <a:rPr lang="en-IE" sz="2000" i="1">
                              <a:latin typeface="Cambria Math" panose="02040503050406030204" pitchFamily="18" charset="0"/>
                              <a:ea typeface="ＭＳ Ｐゴシック" pitchFamily="34" charset="-128"/>
                            </a:rPr>
                          </m:ctrlPr>
                        </m:sSubPr>
                        <m:e>
                          <m:r>
                            <a:rPr lang="en-IE" sz="2000" i="1">
                              <a:latin typeface="Cambria Math" panose="02040503050406030204" pitchFamily="18" charset="0"/>
                              <a:ea typeface="ＭＳ Ｐゴシック" pitchFamily="34" charset="-128"/>
                            </a:rPr>
                            <m:t>𝑇𝑒𝑠𝑡𝑆𝑐𝑟</m:t>
                          </m:r>
                        </m:e>
                        <m:sub>
                          <m:r>
                            <a:rPr lang="en-IE" sz="2000" i="1">
                              <a:latin typeface="Cambria Math" panose="02040503050406030204" pitchFamily="18" charset="0"/>
                              <a:ea typeface="ＭＳ Ｐゴシック" pitchFamily="34" charset="-128"/>
                            </a:rPr>
                            <m:t>𝑖</m:t>
                          </m:r>
                        </m:sub>
                      </m:sSub>
                      <m:r>
                        <a:rPr lang="en-IE" sz="2000" i="1">
                          <a:latin typeface="Cambria Math" panose="02040503050406030204" pitchFamily="18" charset="0"/>
                          <a:ea typeface="ＭＳ Ｐゴシック" pitchFamily="34" charset="-128"/>
                        </a:rPr>
                        <m:t>|</m:t>
                      </m:r>
                      <m:r>
                        <a:rPr lang="en-IE" sz="2000" i="1">
                          <a:latin typeface="Cambria Math" panose="02040503050406030204" pitchFamily="18" charset="0"/>
                          <a:ea typeface="ＭＳ Ｐゴシック" pitchFamily="34" charset="-128"/>
                        </a:rPr>
                        <m:t>𝑆𝑇𝑅</m:t>
                      </m:r>
                      <m:r>
                        <a:rPr lang="en-IE" sz="2000" i="1">
                          <a:latin typeface="Cambria Math" panose="02040503050406030204" pitchFamily="18" charset="0"/>
                          <a:ea typeface="ＭＳ Ｐゴシック" pitchFamily="34" charset="-128"/>
                        </a:rPr>
                        <m:t>,</m:t>
                      </m:r>
                      <m:r>
                        <a:rPr lang="en-IE" sz="2000" i="1">
                          <a:latin typeface="Cambria Math" panose="02040503050406030204" pitchFamily="18" charset="0"/>
                          <a:ea typeface="ＭＳ Ｐゴシック" pitchFamily="34" charset="-128"/>
                        </a:rPr>
                        <m:t>𝑃𝑐𝑡𝐸𝐿</m:t>
                      </m:r>
                      <m:r>
                        <a:rPr lang="en-IE" sz="2000" i="1">
                          <a:latin typeface="Cambria Math" panose="02040503050406030204" pitchFamily="18" charset="0"/>
                          <a:ea typeface="ＭＳ Ｐゴシック" pitchFamily="34" charset="-128"/>
                        </a:rPr>
                        <m:t>)</m:t>
                      </m:r>
                      <m:r>
                        <m:rPr>
                          <m:nor/>
                        </m:rPr>
                        <a:rPr lang="en-IE" sz="2000" b="0" i="0" smtClean="0">
                          <a:latin typeface="Cambria Math" panose="02040503050406030204" pitchFamily="18" charset="0"/>
                          <a:ea typeface="ＭＳ Ｐゴシック" pitchFamily="34" charset="-128"/>
                        </a:rPr>
                        <m:t> =</m:t>
                      </m:r>
                    </m:oMath>
                  </m:oMathPara>
                </a14:m>
                <a:endParaRPr lang="en-IE" sz="2000" b="0" i="0" dirty="0">
                  <a:latin typeface="Cambria Math" panose="02040503050406030204" pitchFamily="18" charset="0"/>
                  <a:ea typeface="ＭＳ Ｐゴシック" pitchFamily="34" charset="-128"/>
                </a:endParaRPr>
              </a:p>
              <a:p>
                <a:pPr marL="0" indent="0">
                  <a:spcAft>
                    <a:spcPts val="1800"/>
                  </a:spcAft>
                  <a:buNone/>
                  <a:defRPr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IE" sz="2000" b="0" i="0" smtClean="0">
                        <a:latin typeface="Cambria Math" panose="02040503050406030204" pitchFamily="18" charset="0"/>
                        <a:ea typeface="ＭＳ Ｐゴシック" pitchFamily="34" charset="-128"/>
                      </a:rPr>
                      <m:t>                       = </m:t>
                    </m:r>
                    <m:r>
                      <m:rPr>
                        <m:nor/>
                      </m:rPr>
                      <a:rPr lang="en-US" sz="2000">
                        <a:solidFill>
                          <a:srgbClr val="FF0000"/>
                        </a:solidFill>
                      </a:rPr>
                      <m:t>686,0 – 1,10</m:t>
                    </m:r>
                    <m:r>
                      <m:rPr>
                        <m:nor/>
                      </m:rPr>
                      <a:rPr lang="en-US" sz="2000">
                        <a:sym typeface="MT Symbol" pitchFamily="18" charset="2"/>
                      </a:rPr>
                      <m:t>×</m:t>
                    </m:r>
                    <m:r>
                      <m:rPr>
                        <m:nor/>
                      </m:rPr>
                      <a:rPr lang="en-US" sz="2000"/>
                      <m:t>STR</m:t>
                    </m:r>
                    <m:r>
                      <m:rPr>
                        <m:nor/>
                      </m:rPr>
                      <a:rPr lang="en-US" sz="2000"/>
                      <m:t> – 0,65 </m:t>
                    </m:r>
                    <m:r>
                      <m:rPr>
                        <m:nor/>
                      </m:rPr>
                      <a:rPr lang="en-US" sz="2000"/>
                      <m:t>PctEL</m:t>
                    </m:r>
                  </m:oMath>
                </a14:m>
                <a:r>
                  <a:rPr lang="en-US" sz="2000" dirty="0"/>
                  <a:t>     </a:t>
                </a:r>
                <a:r>
                  <a:rPr lang="en-US" sz="2000" b="1" dirty="0">
                    <a:solidFill>
                      <a:srgbClr val="FF0000"/>
                    </a:solidFill>
                  </a:rPr>
                  <a:t>R</a:t>
                </a:r>
                <a:r>
                  <a:rPr lang="en-US" sz="2000" b="1" baseline="30000" dirty="0">
                    <a:solidFill>
                      <a:srgbClr val="FF0000"/>
                    </a:solidFill>
                  </a:rPr>
                  <a:t>2</a:t>
                </a:r>
                <a:r>
                  <a:rPr lang="en-US" sz="2000" b="1" dirty="0">
                    <a:solidFill>
                      <a:srgbClr val="FF0000"/>
                    </a:solidFill>
                  </a:rPr>
                  <a:t> = ?, SER = ?</a:t>
                </a:r>
                <a:endParaRPr lang="en-US" sz="2400" dirty="0"/>
              </a:p>
              <a:p>
                <a:pPr>
                  <a:spcAft>
                    <a:spcPts val="1800"/>
                  </a:spcAft>
                  <a:defRPr/>
                </a:pPr>
                <a:endParaRPr lang="en-US" sz="2000" dirty="0"/>
              </a:p>
              <a:p>
                <a:pPr>
                  <a:spcAft>
                    <a:spcPts val="1800"/>
                  </a:spcAft>
                  <a:defRPr/>
                </a:pPr>
                <a:r>
                  <a:rPr lang="en-US" sz="2000" dirty="0"/>
                  <a:t>Che </a:t>
                </a:r>
                <a:r>
                  <a:rPr lang="en-US" sz="2000" dirty="0" err="1"/>
                  <a:t>conclusione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traiamo</a:t>
                </a:r>
                <a:r>
                  <a:rPr lang="en-US" sz="2000" dirty="0"/>
                  <a:t>? </a:t>
                </a:r>
              </a:p>
              <a:p>
                <a:pPr>
                  <a:spcAft>
                    <a:spcPts val="1800"/>
                  </a:spcAft>
                  <a:defRPr/>
                </a:pPr>
                <a:r>
                  <a:rPr lang="en-US" sz="2000" dirty="0"/>
                  <a:t>Come </a:t>
                </a:r>
                <a:r>
                  <a:rPr lang="en-US" sz="2000" dirty="0" err="1"/>
                  <a:t>potremmo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rappresentare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graficamente</a:t>
                </a:r>
                <a:r>
                  <a:rPr lang="en-US" sz="2000" dirty="0"/>
                  <a:t> </a:t>
                </a:r>
                <a:r>
                  <a:rPr lang="en-US" sz="2000" dirty="0" err="1"/>
                  <a:t>questo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risultato</a:t>
                </a:r>
                <a:r>
                  <a:rPr lang="en-US" sz="2000" dirty="0"/>
                  <a:t>?</a:t>
                </a:r>
              </a:p>
              <a:p>
                <a:pPr>
                  <a:spcAft>
                    <a:spcPts val="1800"/>
                  </a:spcAft>
                  <a:defRPr/>
                </a:pPr>
                <a:r>
                  <a:rPr lang="en-US" sz="2000" dirty="0"/>
                  <a:t>Cosa </a:t>
                </a:r>
                <a:r>
                  <a:rPr lang="en-US" sz="2000" dirty="0" err="1"/>
                  <a:t>comporta</a:t>
                </a:r>
                <a:r>
                  <a:rPr lang="en-US" sz="2000" dirty="0"/>
                  <a:t> in termini di policy?</a:t>
                </a:r>
              </a:p>
              <a:p>
                <a:pPr marL="0" indent="0" algn="ctr">
                  <a:spcAft>
                    <a:spcPts val="1800"/>
                  </a:spcAft>
                  <a:buFontTx/>
                  <a:buNone/>
                  <a:defRPr/>
                </a:pPr>
                <a:endParaRPr lang="en-US" sz="2000" b="1" dirty="0">
                  <a:solidFill>
                    <a:srgbClr val="FF0000"/>
                  </a:solidFill>
                </a:endParaRPr>
              </a:p>
              <a:p>
                <a:pPr marL="0" indent="0" algn="ctr">
                  <a:spcAft>
                    <a:spcPts val="1800"/>
                  </a:spcAft>
                  <a:buFontTx/>
                  <a:buNone/>
                  <a:defRPr/>
                </a:pPr>
                <a:endParaRPr lang="en-US" sz="2000" b="1" dirty="0">
                  <a:solidFill>
                    <a:srgbClr val="FF0000"/>
                  </a:solidFill>
                </a:endParaRPr>
              </a:p>
              <a:p>
                <a:pPr marL="0" indent="0" algn="ctr">
                  <a:spcAft>
                    <a:spcPts val="1800"/>
                  </a:spcAft>
                  <a:buFontTx/>
                  <a:buNone/>
                  <a:defRPr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5704" y="1387435"/>
                <a:ext cx="8792096" cy="1922462"/>
              </a:xfrm>
              <a:blipFill>
                <a:blip r:embed="rId3"/>
                <a:stretch>
                  <a:fillRect l="-1040" t="-2857" r="-901" b="-162222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C992F6-5526-4454-982F-556CFD51E845}" type="slidenum">
              <a:rPr lang="en-US" altLang="en-US" smtClean="0"/>
              <a:pPr>
                <a:defRPr/>
              </a:pPr>
              <a:t>53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949473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6B5CF-DC3E-490D-B723-3EDCA5DCB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Per capirci</a:t>
            </a:r>
            <a:br>
              <a:rPr lang="it-IT" dirty="0"/>
            </a:b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18B158-4FEA-40C0-A428-9C249B2043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4800" y="1143000"/>
                <a:ext cx="8294688" cy="4572000"/>
              </a:xfrm>
            </p:spPr>
            <p:txBody>
              <a:bodyPr/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it-IT" sz="2000" dirty="0"/>
                  <a:t>Supponiamo che il modello di regressione sia il seguente</a:t>
                </a:r>
              </a:p>
              <a:p>
                <a:pPr marL="0" indent="0" algn="ctr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IE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E" sz="20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IE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IE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E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E" sz="20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IE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IE" sz="20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IE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E" sz="20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IE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IE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E" sz="20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IE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IE" sz="20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IE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E" sz="20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IE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IE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E" sz="2000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IE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IE" sz="20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IE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E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IE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it-IT" sz="2000" dirty="0"/>
                  <a:t>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E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E" sz="2000" b="0" i="1" dirty="0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IE" sz="20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E" sz="2000" b="0" i="1" dirty="0" smtClean="0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endParaRPr lang="it-IT" sz="2000" dirty="0"/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it-IT" sz="2000" dirty="0"/>
                  <a:t>Ma noi consideriamo il seguente</a:t>
                </a:r>
              </a:p>
              <a:p>
                <a:pPr marL="0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E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E" sz="20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IE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IE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E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E" sz="20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IE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IE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IE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E" sz="20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IE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IE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E" sz="20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IE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IE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IE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E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IE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it-IT" sz="2000" dirty="0"/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it-IT" sz="2000" dirty="0"/>
                  <a:t>Allora succede che la variabile omessa finisce nell’errore e dunque </a:t>
                </a:r>
              </a:p>
              <a:p>
                <a:pPr marL="0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E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E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IE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IE" sz="2000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E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E" sz="20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IE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IE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E" sz="2000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IE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IE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IE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E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IE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it-IT" sz="2000" dirty="0"/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it-IT" sz="2000" dirty="0"/>
                  <a:t>Ne consegue che </a:t>
                </a:r>
              </a:p>
              <a:p>
                <a:pPr marL="0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E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E" sz="2000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IE" sz="2000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IE" sz="20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E" sz="2000" i="1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r>
                        <a:rPr lang="en-IE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E" sz="2000" i="1">
                          <a:latin typeface="Cambria Math" panose="02040503050406030204" pitchFamily="18" charset="0"/>
                        </a:rPr>
                        <m:t>𝑐𝑜𝑟𝑟</m:t>
                      </m:r>
                      <m:d>
                        <m:dPr>
                          <m:ctrlPr>
                            <a:rPr lang="en-IE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E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E" sz="20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IE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IE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IE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E" sz="20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IE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IE" sz="2000" i="1" dirty="0">
                  <a:latin typeface="Cambria Math" panose="02040503050406030204" pitchFamily="18" charset="0"/>
                </a:endParaRPr>
              </a:p>
              <a:p>
                <a:pPr marL="0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2000" i="1"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a:rPr lang="en-IE" sz="2000" b="0" i="1" smtClean="0">
                          <a:latin typeface="Cambria Math" panose="02040503050406030204" pitchFamily="18" charset="0"/>
                        </a:rPr>
                        <m:t>              </m:t>
                      </m:r>
                      <m:r>
                        <a:rPr lang="en-IE" sz="2000" i="1">
                          <a:latin typeface="Cambria Math" panose="02040503050406030204" pitchFamily="18" charset="0"/>
                        </a:rPr>
                        <m:t>  =</m:t>
                      </m:r>
                      <m:r>
                        <a:rPr lang="en-IE" sz="2000" i="1">
                          <a:latin typeface="Cambria Math" panose="02040503050406030204" pitchFamily="18" charset="0"/>
                        </a:rPr>
                        <m:t>𝑐𝑜𝑟𝑟</m:t>
                      </m:r>
                      <m:d>
                        <m:dPr>
                          <m:ctrlPr>
                            <a:rPr lang="en-IE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E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E" sz="20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IE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IE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IE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E" sz="200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IE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IE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E" sz="200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IE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IE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IE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E" sz="20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IE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IE" sz="2000" i="1" dirty="0">
                  <a:latin typeface="Cambria Math" panose="02040503050406030204" pitchFamily="18" charset="0"/>
                </a:endParaRPr>
              </a:p>
              <a:p>
                <a:pPr marL="0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2000" i="1">
                          <a:latin typeface="Cambria Math" panose="02040503050406030204" pitchFamily="18" charset="0"/>
                        </a:rPr>
                        <m:t>          </m:t>
                      </m:r>
                      <m:r>
                        <a:rPr lang="en-IE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E" sz="2000" i="1">
                          <a:latin typeface="Cambria Math" panose="02040503050406030204" pitchFamily="18" charset="0"/>
                        </a:rPr>
                        <m:t>  =</m:t>
                      </m:r>
                      <m:sSub>
                        <m:sSubPr>
                          <m:ctrlPr>
                            <a:rPr lang="en-IE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E" sz="20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IE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IE" sz="2000" i="1">
                          <a:latin typeface="Cambria Math" panose="02040503050406030204" pitchFamily="18" charset="0"/>
                        </a:rPr>
                        <m:t>𝑐𝑜𝑟𝑟</m:t>
                      </m:r>
                      <m:d>
                        <m:dPr>
                          <m:ctrlPr>
                            <a:rPr lang="en-IE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E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E" sz="20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IE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IE" sz="2000" i="1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IE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E" sz="2000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IE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it-IT" sz="2000" dirty="0"/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it-IT" sz="2000" dirty="0"/>
                  <a:t>Dunque, a meno che </a:t>
                </a:r>
                <a14:m>
                  <m:oMath xmlns:m="http://schemas.openxmlformats.org/officeDocument/2006/math">
                    <m:r>
                      <a:rPr lang="en-IE" sz="2000" i="1">
                        <a:latin typeface="Cambria Math" panose="02040503050406030204" pitchFamily="18" charset="0"/>
                      </a:rPr>
                      <m:t>𝑐𝑜𝑟𝑟</m:t>
                    </m:r>
                    <m:d>
                      <m:dPr>
                        <m:ctrlPr>
                          <a:rPr lang="en-IE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E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E" sz="20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IE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IE" sz="2000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IE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E" sz="2000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IE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IE" sz="20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it-IT" sz="2000" dirty="0"/>
                  <a:t>, si è in presenza di violazione dell’assunzione di </a:t>
                </a:r>
                <a:r>
                  <a:rPr lang="it-IT" sz="2000" dirty="0" err="1"/>
                  <a:t>esogeneità</a:t>
                </a:r>
                <a:r>
                  <a:rPr lang="it-IT" sz="2000" dirty="0"/>
                  <a:t> debole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it-IT" sz="2000" dirty="0"/>
                  <a:t>Vediamo qual è la conseguenza se </a:t>
                </a:r>
                <a14:m>
                  <m:oMath xmlns:m="http://schemas.openxmlformats.org/officeDocument/2006/math">
                    <m:r>
                      <a:rPr lang="en-IE" sz="2000" i="1" smtClean="0">
                        <a:latin typeface="Cambria Math" panose="02040503050406030204" pitchFamily="18" charset="0"/>
                      </a:rPr>
                      <m:t>𝑐𝑜𝑟𝑟</m:t>
                    </m:r>
                    <m:d>
                      <m:dPr>
                        <m:ctrlPr>
                          <a:rPr lang="en-IE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E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E" sz="20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IE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IE" sz="2000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IE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E" sz="2000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IE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it-IT" sz="2000" dirty="0"/>
                  <a:t>…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endParaRPr lang="it-IT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18B158-4FEA-40C0-A428-9C249B2043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143000"/>
                <a:ext cx="8294688" cy="4572000"/>
              </a:xfrm>
              <a:blipFill>
                <a:blip r:embed="rId3"/>
                <a:stretch>
                  <a:fillRect l="-808" t="-933" b="-26400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CBA97C-59D5-4E2A-9213-5A07CCAAD5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C992F6-5526-4454-982F-556CFD51E845}" type="slidenum">
              <a:rPr lang="en-US" altLang="en-US" smtClean="0"/>
              <a:pPr>
                <a:defRPr/>
              </a:pPr>
              <a:t>54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517226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6B5CF-DC3E-490D-B723-3EDCA5DCB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Per capirci</a:t>
            </a:r>
            <a:br>
              <a:rPr lang="it-IT" dirty="0"/>
            </a:b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18B158-4FEA-40C0-A428-9C249B2043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4800" y="1143000"/>
                <a:ext cx="8294688" cy="4572000"/>
              </a:xfrm>
            </p:spPr>
            <p:txBody>
              <a:bodyPr/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IE" sz="2000" dirty="0" err="1"/>
                  <a:t>Abbiamo</a:t>
                </a:r>
                <a:r>
                  <a:rPr lang="en-IE" sz="2000" dirty="0"/>
                  <a:t> </a:t>
                </a:r>
                <a:r>
                  <a:rPr lang="en-IE" sz="2000" dirty="0" err="1"/>
                  <a:t>che</a:t>
                </a:r>
                <a:endParaRPr lang="en-IE" sz="2000" dirty="0"/>
              </a:p>
              <a:p>
                <a:pPr marL="0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E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E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IE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E" sz="20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IE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begChr m:val="|"/>
                          <m:ctrlPr>
                            <a:rPr lang="en-IE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E" sz="20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IE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IE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E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E" sz="20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IE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IE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IE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E" sz="20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IE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IE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E" sz="20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IE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IE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IE" sz="20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IE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E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E" sz="20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IE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I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E" sz="20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IE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it-IT" sz="2000" b="0" i="1" dirty="0">
                  <a:latin typeface="Cambria Math" panose="02040503050406030204" pitchFamily="18" charset="0"/>
                </a:endParaRPr>
              </a:p>
              <a:p>
                <a:pPr marL="0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IE" sz="2000" dirty="0"/>
                  <a:t>                                     </a:t>
                </a:r>
                <a14:m>
                  <m:oMath xmlns:m="http://schemas.openxmlformats.org/officeDocument/2006/math">
                    <m:r>
                      <a:rPr lang="en-IE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E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E" sz="20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IE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IE" sz="20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IE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E" sz="20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IE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IE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E" sz="20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IE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IE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IE" sz="2000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IE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E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E" sz="2000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IE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IE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E" sz="2000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IE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IE" sz="20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IE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E" sz="20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IE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IE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E" sz="20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IE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IE" sz="2000" i="1" dirty="0">
                  <a:latin typeface="Cambria Math" panose="02040503050406030204" pitchFamily="18" charset="0"/>
                </a:endParaRPr>
              </a:p>
              <a:p>
                <a:pPr marL="0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                     </m:t>
                      </m:r>
                      <m:r>
                        <a:rPr lang="en-IE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E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E" sz="20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IE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IE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IE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E" sz="20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IE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IE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E" sz="20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IE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IE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IE" sz="2000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IE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E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E" sz="200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IE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IE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E" sz="200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IE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IE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E" sz="20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IE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IE" sz="2000" b="0" i="1" dirty="0">
                  <a:latin typeface="Cambria Math" panose="02040503050406030204" pitchFamily="18" charset="0"/>
                </a:endParaRPr>
              </a:p>
              <a:p>
                <a:pPr marL="0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                    </m:t>
                      </m:r>
                      <m:r>
                        <a:rPr lang="en-IE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E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E" sz="20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IE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IE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IE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E" sz="20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IE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IE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E" sz="20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IE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IE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IE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E" sz="20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IE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IE" sz="2000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IE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E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E" sz="200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IE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IE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E" sz="20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IE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IE" sz="2000" i="1" dirty="0">
                  <a:latin typeface="Cambria Math" panose="02040503050406030204" pitchFamily="18" charset="0"/>
                </a:endParaRPr>
              </a:p>
              <a:p>
                <a:pPr marL="0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                </m:t>
                      </m:r>
                      <m:r>
                        <a:rPr lang="en-IE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E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E" sz="20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IE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IE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IE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E" sz="20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IE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IE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E" sz="20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IE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IE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IE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E" sz="20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IE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IE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E" sz="20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IE" sz="2000" i="1"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en-IE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E" sz="2000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IE" sz="2000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sSub>
                        <m:sSubPr>
                          <m:ctrlPr>
                            <a:rPr lang="en-IE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E" sz="20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IE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it-IT" sz="2000" dirty="0"/>
              </a:p>
              <a:p>
                <a:pPr marL="0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                </m:t>
                      </m:r>
                      <m:r>
                        <a:rPr lang="en-IE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E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E" sz="20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IE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IE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IE" sz="200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E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IE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E" sz="20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IE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IE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IE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E" sz="20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IE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IE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E" sz="20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IE" sz="2000" i="1"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en-IE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E" sz="2000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IE" sz="2000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IE" sz="2000" b="0" i="1" smtClean="0"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IE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E" sz="20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IE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it-IT" sz="2000" dirty="0"/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endParaRPr lang="it-IT" sz="2000" dirty="0"/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it-IT" sz="2000" dirty="0"/>
                  <a:t>Quindi, vi è una distorsione pari a </a:t>
                </a:r>
              </a:p>
              <a:p>
                <a:pPr marL="0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E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E" sz="20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IE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IE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E" sz="20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IE" sz="2000" i="1"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en-IE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E" sz="2000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IE" sz="2000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IE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E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E" sz="20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IE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IE" sz="2000" i="1">
                          <a:latin typeface="Cambria Math" panose="02040503050406030204" pitchFamily="18" charset="0"/>
                        </a:rPr>
                        <m:t>𝑐𝑜𝑟𝑟</m:t>
                      </m:r>
                      <m:d>
                        <m:dPr>
                          <m:ctrlPr>
                            <a:rPr lang="en-IE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E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E" sz="20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IE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IE" sz="2000" i="1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IE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E" sz="200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IE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f>
                        <m:fPr>
                          <m:ctrlPr>
                            <a:rPr lang="en-IE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IE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E" sz="20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IE" sz="2000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IE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E" sz="20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IE" sz="20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sz="2000" dirty="0"/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endParaRPr lang="it-IT" sz="2000" dirty="0"/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it-IT" sz="2000" dirty="0"/>
                  <a:t>Il segno della distorsione è dato dal segno di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E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E" sz="20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IE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E" sz="2000" i="1">
                        <a:latin typeface="Cambria Math" panose="02040503050406030204" pitchFamily="18" charset="0"/>
                      </a:rPr>
                      <m:t>𝑐𝑜𝑟𝑟</m:t>
                    </m:r>
                    <m:d>
                      <m:dPr>
                        <m:ctrlPr>
                          <a:rPr lang="en-IE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E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E" sz="20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IE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IE" sz="2000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IE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E" sz="2000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IE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it-IT" sz="2400" dirty="0"/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endParaRPr lang="it-IT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18B158-4FEA-40C0-A428-9C249B2043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143000"/>
                <a:ext cx="8294688" cy="4572000"/>
              </a:xfrm>
              <a:blipFill>
                <a:blip r:embed="rId3"/>
                <a:stretch>
                  <a:fillRect l="-808" t="-933" b="-17467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CBA97C-59D5-4E2A-9213-5A07CCAAD5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C992F6-5526-4454-982F-556CFD51E845}" type="slidenum">
              <a:rPr lang="en-US" altLang="en-US" smtClean="0"/>
              <a:pPr>
                <a:defRPr/>
              </a:pPr>
              <a:t>55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163854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Content Placeholder 2"/>
          <p:cNvSpPr>
            <a:spLocks noGrp="1"/>
          </p:cNvSpPr>
          <p:nvPr>
            <p:ph idx="1"/>
          </p:nvPr>
        </p:nvSpPr>
        <p:spPr>
          <a:xfrm>
            <a:off x="304800" y="3789040"/>
            <a:ext cx="8294688" cy="3266830"/>
          </a:xfrm>
        </p:spPr>
        <p:txBody>
          <a:bodyPr/>
          <a:lstStyle/>
          <a:p>
            <a:r>
              <a:rPr lang="it-IT" sz="2000" dirty="0">
                <a:ea typeface="ＭＳ Ｐゴシック" pitchFamily="34" charset="-128"/>
              </a:rPr>
              <a:t>I distretti con meno studenti non di madrelingua ottengono migliori punteggi nei testi.</a:t>
            </a:r>
          </a:p>
          <a:p>
            <a:r>
              <a:rPr lang="it-IT" sz="2000" dirty="0">
                <a:ea typeface="ＭＳ Ｐゴシック" pitchFamily="34" charset="-128"/>
              </a:rPr>
              <a:t>I distretti con una minore percentuale di studenti non di madrelingua hanno classi più piccole.</a:t>
            </a:r>
          </a:p>
          <a:p>
            <a:r>
              <a:rPr lang="it-IT" sz="2000" dirty="0">
                <a:ea typeface="ＭＳ Ｐゴシック" pitchFamily="34" charset="-128"/>
              </a:rPr>
              <a:t>Tra i distretti con percentuali di studenti non di madrelingua comparabili, l’effetto della dimensione delle classi è piccolo (si ricordi che complessivamente la “differenza di punteggio nei test” = 7.4).</a:t>
            </a:r>
          </a:p>
        </p:txBody>
      </p:sp>
      <p:pic>
        <p:nvPicPr>
          <p:cNvPr id="181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8684502" cy="3058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C992F6-5526-4454-982F-556CFD51E845}" type="slidenum">
              <a:rPr lang="en-US" altLang="en-US" smtClean="0"/>
              <a:pPr>
                <a:defRPr/>
              </a:pPr>
              <a:t>56</a:t>
            </a:fld>
            <a:endParaRPr lang="en-US" alt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E4AF5BC-FC0E-43DB-ABED-E93E8FB6BD28}"/>
              </a:ext>
            </a:extLst>
          </p:cNvPr>
          <p:cNvGrpSpPr/>
          <p:nvPr/>
        </p:nvGrpSpPr>
        <p:grpSpPr>
          <a:xfrm>
            <a:off x="3657600" y="2412864"/>
            <a:ext cx="2895600" cy="1096913"/>
            <a:chOff x="3657600" y="2412864"/>
            <a:chExt cx="2895600" cy="1096913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7C620531-B6DF-4F95-A649-C6CEBCBA1A10}"/>
                </a:ext>
              </a:extLst>
            </p:cNvPr>
            <p:cNvSpPr/>
            <p:nvPr/>
          </p:nvSpPr>
          <p:spPr bwMode="auto">
            <a:xfrm>
              <a:off x="3657600" y="2412864"/>
              <a:ext cx="381000" cy="3048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I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-105" charset="0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43EC7B5-D507-45D8-A3DE-C54EE84AAA39}"/>
                </a:ext>
              </a:extLst>
            </p:cNvPr>
            <p:cNvSpPr/>
            <p:nvPr/>
          </p:nvSpPr>
          <p:spPr bwMode="auto">
            <a:xfrm>
              <a:off x="6019800" y="3204977"/>
              <a:ext cx="381000" cy="3048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I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-105" charset="0"/>
              </a:endParaRP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780AE9F3-B120-49A9-9878-8EB5A433C574}"/>
                </a:ext>
              </a:extLst>
            </p:cNvPr>
            <p:cNvCxnSpPr/>
            <p:nvPr/>
          </p:nvCxnSpPr>
          <p:spPr bwMode="auto">
            <a:xfrm>
              <a:off x="6553200" y="2565264"/>
              <a:ext cx="0" cy="79211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6BDE422E-12DC-4A6F-837B-FA1AEC2AE447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191000" y="2565264"/>
              <a:ext cx="0" cy="75742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F22E9ACB-9FB9-4BC5-AD29-E087977AD7A1}"/>
              </a:ext>
            </a:extLst>
          </p:cNvPr>
          <p:cNvSpPr txBox="1"/>
          <p:nvPr/>
        </p:nvSpPr>
        <p:spPr>
          <a:xfrm>
            <a:off x="3124200" y="2005992"/>
            <a:ext cx="411479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50" b="1" dirty="0">
                <a:solidFill>
                  <a:srgbClr val="FF0000"/>
                </a:solidFill>
              </a:rPr>
              <a:t>Il </a:t>
            </a:r>
            <a:r>
              <a:rPr lang="en-IE" sz="1050" b="1" dirty="0" err="1">
                <a:solidFill>
                  <a:srgbClr val="FF0000"/>
                </a:solidFill>
              </a:rPr>
              <a:t>problema</a:t>
            </a:r>
            <a:r>
              <a:rPr lang="en-IE" sz="1050" b="1" dirty="0">
                <a:solidFill>
                  <a:srgbClr val="FF0000"/>
                </a:solidFill>
              </a:rPr>
              <a:t> è </a:t>
            </a:r>
            <a:r>
              <a:rPr lang="en-IE" sz="1050" b="1" dirty="0" err="1">
                <a:solidFill>
                  <a:srgbClr val="FF0000"/>
                </a:solidFill>
              </a:rPr>
              <a:t>che</a:t>
            </a:r>
            <a:r>
              <a:rPr lang="en-IE" sz="1050" b="1" dirty="0">
                <a:solidFill>
                  <a:srgbClr val="FF0000"/>
                </a:solidFill>
              </a:rPr>
              <a:t> </a:t>
            </a:r>
            <a:r>
              <a:rPr lang="en-IE" sz="1050" b="1" dirty="0" err="1">
                <a:solidFill>
                  <a:srgbClr val="FF0000"/>
                </a:solidFill>
              </a:rPr>
              <a:t>i</a:t>
            </a:r>
            <a:r>
              <a:rPr lang="en-IE" sz="1050" b="1" dirty="0">
                <a:solidFill>
                  <a:srgbClr val="FF0000"/>
                </a:solidFill>
              </a:rPr>
              <a:t> </a:t>
            </a:r>
            <a:r>
              <a:rPr lang="en-IE" sz="1050" b="1" dirty="0" err="1">
                <a:solidFill>
                  <a:srgbClr val="FF0000"/>
                </a:solidFill>
              </a:rPr>
              <a:t>distretti</a:t>
            </a:r>
            <a:r>
              <a:rPr lang="en-IE" sz="1050" b="1" dirty="0">
                <a:solidFill>
                  <a:srgbClr val="FF0000"/>
                </a:solidFill>
              </a:rPr>
              <a:t> con le </a:t>
            </a:r>
            <a:r>
              <a:rPr lang="en-IE" sz="1050" b="1" dirty="0" err="1">
                <a:solidFill>
                  <a:srgbClr val="FF0000"/>
                </a:solidFill>
              </a:rPr>
              <a:t>classi</a:t>
            </a:r>
            <a:r>
              <a:rPr lang="en-IE" sz="1050" b="1" dirty="0">
                <a:solidFill>
                  <a:srgbClr val="FF0000"/>
                </a:solidFill>
              </a:rPr>
              <a:t> </a:t>
            </a:r>
            <a:r>
              <a:rPr lang="en-IE" sz="1050" b="1" dirty="0" err="1">
                <a:solidFill>
                  <a:srgbClr val="FF0000"/>
                </a:solidFill>
              </a:rPr>
              <a:t>più</a:t>
            </a:r>
            <a:r>
              <a:rPr lang="en-IE" sz="1050" b="1" dirty="0">
                <a:solidFill>
                  <a:srgbClr val="FF0000"/>
                </a:solidFill>
              </a:rPr>
              <a:t> </a:t>
            </a:r>
            <a:r>
              <a:rPr lang="en-IE" sz="1050" b="1" dirty="0" err="1">
                <a:solidFill>
                  <a:srgbClr val="FF0000"/>
                </a:solidFill>
              </a:rPr>
              <a:t>grandi</a:t>
            </a:r>
            <a:r>
              <a:rPr lang="en-IE" sz="1050" b="1" dirty="0">
                <a:solidFill>
                  <a:srgbClr val="FF0000"/>
                </a:solidFill>
              </a:rPr>
              <a:t> </a:t>
            </a:r>
            <a:r>
              <a:rPr lang="en-IE" sz="1050" b="1" dirty="0" err="1">
                <a:solidFill>
                  <a:srgbClr val="FF0000"/>
                </a:solidFill>
              </a:rPr>
              <a:t>hanno</a:t>
            </a:r>
            <a:r>
              <a:rPr lang="en-IE" sz="1050" b="1" dirty="0">
                <a:solidFill>
                  <a:srgbClr val="FF0000"/>
                </a:solidFill>
              </a:rPr>
              <a:t> </a:t>
            </a:r>
            <a:r>
              <a:rPr lang="en-IE" sz="1050" b="1" dirty="0" err="1">
                <a:solidFill>
                  <a:srgbClr val="FF0000"/>
                </a:solidFill>
              </a:rPr>
              <a:t>anche</a:t>
            </a:r>
            <a:r>
              <a:rPr lang="en-IE" sz="1050" b="1" dirty="0">
                <a:solidFill>
                  <a:srgbClr val="FF0000"/>
                </a:solidFill>
              </a:rPr>
              <a:t> </a:t>
            </a:r>
            <a:r>
              <a:rPr lang="en-IE" sz="1050" b="1" dirty="0" err="1">
                <a:solidFill>
                  <a:srgbClr val="FF0000"/>
                </a:solidFill>
              </a:rPr>
              <a:t>più</a:t>
            </a:r>
            <a:r>
              <a:rPr lang="en-IE" sz="1050" b="1" dirty="0">
                <a:solidFill>
                  <a:srgbClr val="FF0000"/>
                </a:solidFill>
              </a:rPr>
              <a:t> </a:t>
            </a:r>
            <a:r>
              <a:rPr lang="en-IE" sz="1050" b="1" dirty="0" err="1">
                <a:solidFill>
                  <a:srgbClr val="FF0000"/>
                </a:solidFill>
              </a:rPr>
              <a:t>studenti</a:t>
            </a:r>
            <a:r>
              <a:rPr lang="en-IE" sz="1050" b="1" dirty="0">
                <a:solidFill>
                  <a:srgbClr val="FF0000"/>
                </a:solidFill>
              </a:rPr>
              <a:t> non di </a:t>
            </a:r>
            <a:r>
              <a:rPr lang="en-IE" sz="1050" b="1" dirty="0" err="1">
                <a:solidFill>
                  <a:srgbClr val="FF0000"/>
                </a:solidFill>
              </a:rPr>
              <a:t>madrelingua</a:t>
            </a:r>
            <a:endParaRPr lang="en-IE" sz="105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243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6B5CF-DC3E-490D-B723-3EDCA5DCB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Per capirci</a:t>
            </a:r>
            <a:br>
              <a:rPr lang="it-IT" dirty="0"/>
            </a:b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18B158-4FEA-40C0-A428-9C249B2043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4800" y="1143000"/>
                <a:ext cx="8294688" cy="4572000"/>
              </a:xfrm>
            </p:spPr>
            <p:txBody>
              <a:bodyPr/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it-IT" sz="2400" dirty="0"/>
                  <a:t>Dunque, poiché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E" sz="2400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IE" sz="24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IE" sz="24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E" sz="2400" i="1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IE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E" sz="24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IE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E" sz="2400" i="1">
                        <a:latin typeface="Cambria Math" panose="02040503050406030204" pitchFamily="18" charset="0"/>
                      </a:rPr>
                      <m:t>𝑐𝑜𝑟𝑟</m:t>
                    </m:r>
                    <m:d>
                      <m:dPr>
                        <m:ctrlPr>
                          <a:rPr lang="en-IE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E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E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IE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IE" sz="2400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IE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E" sz="2400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IE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it-IT" sz="2400" dirty="0"/>
                  <a:t>, la distorsione dipende proprio dalla correlazione tra errori e variabile inclusa:</a:t>
                </a:r>
              </a:p>
              <a:p>
                <a:pPr marL="0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E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E" sz="24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IE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IE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E" sz="24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IE" sz="2400" i="1"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en-IE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E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IE" sz="2400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IE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E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E" sz="2400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IE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IE" sz="24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E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f>
                        <m:fPr>
                          <m:ctrlPr>
                            <a:rPr lang="en-IE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IE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E" sz="24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IE" sz="240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IE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E" sz="24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IE" sz="24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</m:den>
                      </m:f>
                      <m:r>
                        <a:rPr lang="en-IE" sz="24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IE" sz="2400" dirty="0"/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endParaRPr lang="en-IE" sz="2400" dirty="0"/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IE" sz="2400" dirty="0" err="1"/>
                  <a:t>Quindi</a:t>
                </a:r>
                <a:r>
                  <a:rPr lang="en-IE" sz="2400" dirty="0"/>
                  <a:t>, </a:t>
                </a:r>
                <a:r>
                  <a:rPr lang="en-IE" sz="2400" dirty="0" err="1"/>
                  <a:t>quando</a:t>
                </a:r>
                <a:r>
                  <a:rPr lang="en-IE" sz="2400" dirty="0"/>
                  <a:t> la </a:t>
                </a:r>
                <a:r>
                  <a:rPr lang="en-IE" sz="2400" dirty="0" err="1"/>
                  <a:t>assunzione</a:t>
                </a:r>
                <a:r>
                  <a:rPr lang="en-IE" sz="2400" dirty="0"/>
                  <a:t> </a:t>
                </a:r>
                <a:r>
                  <a:rPr lang="en-IE" sz="2400" dirty="0" err="1"/>
                  <a:t>relativa</a:t>
                </a:r>
                <a:r>
                  <a:rPr lang="en-IE" sz="2400" dirty="0"/>
                  <a:t> </a:t>
                </a:r>
                <a:r>
                  <a:rPr lang="en-IE" sz="2400" dirty="0" err="1"/>
                  <a:t>alla</a:t>
                </a:r>
                <a:r>
                  <a:rPr lang="en-IE" sz="2400" dirty="0"/>
                  <a:t> </a:t>
                </a:r>
                <a:r>
                  <a:rPr lang="en-IE" sz="2400" dirty="0" err="1"/>
                  <a:t>esogeneità</a:t>
                </a:r>
                <a:r>
                  <a:rPr lang="en-IE" sz="2400" dirty="0"/>
                  <a:t> </a:t>
                </a:r>
                <a:r>
                  <a:rPr lang="en-IE" sz="2400" dirty="0" err="1"/>
                  <a:t>sia</a:t>
                </a:r>
                <a:r>
                  <a:rPr lang="en-IE" sz="2400" dirty="0"/>
                  <a:t> </a:t>
                </a:r>
                <a:r>
                  <a:rPr lang="en-IE" sz="2400" dirty="0" err="1"/>
                  <a:t>violata</a:t>
                </a:r>
                <a:r>
                  <a:rPr lang="en-IE" sz="2400" dirty="0"/>
                  <a:t>, </a:t>
                </a:r>
                <a:r>
                  <a:rPr lang="en-IE" sz="2400" dirty="0" err="1"/>
                  <a:t>l’analisi</a:t>
                </a:r>
                <a:r>
                  <a:rPr lang="en-IE" sz="2400" dirty="0"/>
                  <a:t> di </a:t>
                </a:r>
                <a:r>
                  <a:rPr lang="en-IE" sz="2400" dirty="0" err="1"/>
                  <a:t>regressiona</a:t>
                </a:r>
                <a:r>
                  <a:rPr lang="en-IE" sz="2400" dirty="0"/>
                  <a:t> </a:t>
                </a:r>
                <a:r>
                  <a:rPr lang="en-IE" sz="2400" dirty="0" err="1"/>
                  <a:t>offre</a:t>
                </a:r>
                <a:r>
                  <a:rPr lang="en-IE" sz="2400" dirty="0"/>
                  <a:t> </a:t>
                </a:r>
                <a:r>
                  <a:rPr lang="it-IT" sz="2400" dirty="0"/>
                  <a:t>indicazioni fuorvianti</a:t>
                </a:r>
              </a:p>
              <a:p>
                <a:pPr lvl="1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it-IT" sz="2000" dirty="0"/>
                  <a:t>Nell’esempio, attribuiamo a STR parte del lavoro che viene fatto da </a:t>
                </a:r>
                <a:r>
                  <a:rPr lang="it-IT" sz="2000" dirty="0" err="1"/>
                  <a:t>ELPct</a:t>
                </a:r>
                <a:endParaRPr lang="it-IT" sz="2000" dirty="0"/>
              </a:p>
              <a:p>
                <a:pPr marL="0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:endParaRPr lang="it-IT" sz="2400" dirty="0"/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it-IT" sz="2400" dirty="0"/>
                  <a:t>Per un decisore questo può essere un problema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endParaRPr lang="it-IT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18B158-4FEA-40C0-A428-9C249B2043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143000"/>
                <a:ext cx="8294688" cy="4572000"/>
              </a:xfrm>
              <a:blipFill>
                <a:blip r:embed="rId3"/>
                <a:stretch>
                  <a:fillRect l="-1102" t="-1333" r="-1029" b="-23867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CBA97C-59D5-4E2A-9213-5A07CCAAD5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C992F6-5526-4454-982F-556CFD51E845}" type="slidenum">
              <a:rPr lang="en-US" altLang="en-US" smtClean="0"/>
              <a:pPr>
                <a:defRPr/>
              </a:pPr>
              <a:t>57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9675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>
                <a:ea typeface="ＭＳ Ｐゴシック" panose="020B0600070205080204" pitchFamily="34" charset="-128"/>
              </a:rPr>
              <a:t>Riprodurre</a:t>
            </a:r>
            <a:r>
              <a:rPr lang="en-US" altLang="en-US" dirty="0">
                <a:ea typeface="ＭＳ Ｐゴシック" panose="020B0600070205080204" pitchFamily="34" charset="-128"/>
              </a:rPr>
              <a:t> la </a:t>
            </a:r>
            <a:r>
              <a:rPr lang="en-US" altLang="en-US" dirty="0" err="1">
                <a:ea typeface="ＭＳ Ｐゴシック" panose="020B0600070205080204" pitchFamily="34" charset="-128"/>
              </a:rPr>
              <a:t>tabella</a:t>
            </a:r>
            <a:r>
              <a:rPr lang="en-US" altLang="en-US" dirty="0">
                <a:ea typeface="ＭＳ Ｐゴシック" panose="020B0600070205080204" pitchFamily="34" charset="-128"/>
              </a:rPr>
              <a:t> in </a:t>
            </a:r>
            <a:r>
              <a:rPr lang="en-US" altLang="en-US" dirty="0" err="1">
                <a:ea typeface="ＭＳ Ｐゴシック" panose="020B0600070205080204" pitchFamily="34" charset="-128"/>
              </a:rPr>
              <a:t>Gretl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294688" cy="5029200"/>
          </a:xfrm>
        </p:spPr>
        <p:txBody>
          <a:bodyPr/>
          <a:lstStyle/>
          <a:p>
            <a:pPr marL="0" indent="0" eaLnBrk="1" hangingPunct="1">
              <a:buNone/>
            </a:pPr>
            <a:endParaRPr lang="it-IT" altLang="en-US" sz="2000" dirty="0">
              <a:ea typeface="ＭＳ Ｐゴシック" panose="020B0600070205080204" pitchFamily="34" charset="-128"/>
            </a:endParaRPr>
          </a:p>
          <a:p>
            <a:pPr marL="0" indent="0" eaLnBrk="1" hangingPunct="1">
              <a:buNone/>
            </a:pPr>
            <a:r>
              <a:rPr lang="it-IT" altLang="en-US" sz="2000" dirty="0">
                <a:ea typeface="ＭＳ Ｐゴシック" panose="020B0600070205080204" pitchFamily="34" charset="-128"/>
              </a:rPr>
              <a:t>Esempio relativo al quantile 0.1 di STR: </a:t>
            </a:r>
          </a:p>
          <a:p>
            <a:pPr marL="0" indent="0" eaLnBrk="1" hangingPunct="1">
              <a:buNone/>
            </a:pPr>
            <a:endParaRPr lang="it-IT" altLang="en-US" sz="2000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it-IT" altLang="en-US" sz="2000" dirty="0">
                <a:ea typeface="ＭＳ Ｐゴシック" panose="020B0600070205080204" pitchFamily="34" charset="-128"/>
              </a:rPr>
              <a:t>Il comando </a:t>
            </a:r>
            <a:r>
              <a:rPr lang="it-IT" altLang="en-US" sz="2000" b="1" dirty="0">
                <a:ea typeface="ＭＳ Ｐゴシック" panose="020B0600070205080204" pitchFamily="34" charset="-128"/>
              </a:rPr>
              <a:t>quantile</a:t>
            </a:r>
            <a:r>
              <a:rPr lang="it-IT" altLang="en-US" sz="2000" dirty="0">
                <a:ea typeface="ＭＳ Ｐゴシック" panose="020B0600070205080204" pitchFamily="34" charset="-128"/>
              </a:rPr>
              <a:t> è applicato a STR, con 0.1 come ulteriore argomento: </a:t>
            </a:r>
          </a:p>
          <a:p>
            <a:pPr marL="0" indent="0" algn="ctr" eaLnBrk="1" hangingPunct="1">
              <a:buNone/>
            </a:pPr>
            <a:r>
              <a:rPr lang="it-IT" altLang="en-US" sz="2000" dirty="0">
                <a:ea typeface="ＭＳ Ｐゴシック" panose="020B0600070205080204" pitchFamily="34" charset="-128"/>
              </a:rPr>
              <a:t>quantile(STR,0.1)</a:t>
            </a:r>
          </a:p>
          <a:p>
            <a:pPr algn="just" eaLnBrk="1" hangingPunct="1"/>
            <a:r>
              <a:rPr lang="it-IT" altLang="en-US" sz="2000" dirty="0">
                <a:ea typeface="ＭＳ Ｐゴシック" panose="020B0600070205080204" pitchFamily="34" charset="-128"/>
              </a:rPr>
              <a:t>N.B.: </a:t>
            </a:r>
          </a:p>
          <a:p>
            <a:pPr lvl="1" algn="just" eaLnBrk="1" hangingPunct="1"/>
            <a:r>
              <a:rPr lang="it-IT" altLang="en-US" sz="1600" dirty="0" err="1">
                <a:ea typeface="ＭＳ Ｐゴシック" panose="020B0600070205080204" pitchFamily="34" charset="-128"/>
              </a:rPr>
              <a:t>Gretl</a:t>
            </a:r>
            <a:r>
              <a:rPr lang="it-IT" altLang="en-US" sz="1600" dirty="0">
                <a:ea typeface="ＭＳ Ｐゴシック" panose="020B0600070205080204" pitchFamily="34" charset="-128"/>
              </a:rPr>
              <a:t> distingue tra minuscolo e maiuscolo per il nome delle variabili. </a:t>
            </a:r>
          </a:p>
          <a:p>
            <a:pPr lvl="1" algn="just" eaLnBrk="1" hangingPunct="1"/>
            <a:r>
              <a:rPr lang="it-IT" altLang="en-US" sz="1600" dirty="0">
                <a:ea typeface="ＭＳ Ｐゴシック" panose="020B0600070205080204" pitchFamily="34" charset="-128"/>
              </a:rPr>
              <a:t>Le variabili nel file Excel di dati sono in carattere minuscolo e vengono caricate come tali in </a:t>
            </a:r>
            <a:r>
              <a:rPr lang="it-IT" altLang="en-US" sz="1600" dirty="0" err="1">
                <a:ea typeface="ＭＳ Ｐゴシック" panose="020B0600070205080204" pitchFamily="34" charset="-128"/>
              </a:rPr>
              <a:t>Gretl</a:t>
            </a:r>
            <a:r>
              <a:rPr lang="it-IT" altLang="en-US" sz="1600" dirty="0">
                <a:ea typeface="ＭＳ Ｐゴシック" panose="020B0600070205080204" pitchFamily="34" charset="-128"/>
              </a:rPr>
              <a:t>. </a:t>
            </a:r>
          </a:p>
          <a:p>
            <a:pPr lvl="1" algn="just" eaLnBrk="1" hangingPunct="1"/>
            <a:r>
              <a:rPr lang="it-IT" altLang="en-US" sz="1600" dirty="0">
                <a:ea typeface="ＭＳ Ｐゴシック" panose="020B0600070205080204" pitchFamily="34" charset="-128"/>
              </a:rPr>
              <a:t>Quindi, occorre </a:t>
            </a:r>
            <a:r>
              <a:rPr lang="it-IT" altLang="en-US" sz="1600" dirty="0" err="1">
                <a:ea typeface="ＭＳ Ｐゴシック" panose="020B0600070205080204" pitchFamily="34" charset="-128"/>
              </a:rPr>
              <a:t>occorre</a:t>
            </a:r>
            <a:r>
              <a:rPr lang="it-IT" altLang="en-US" sz="1600" dirty="0">
                <a:ea typeface="ＭＳ Ｐゴシック" panose="020B0600070205080204" pitchFamily="34" charset="-128"/>
              </a:rPr>
              <a:t> scriverle in minuscolo nel comando di cui sopra. </a:t>
            </a:r>
          </a:p>
          <a:p>
            <a:pPr marL="0" indent="0" algn="ctr" eaLnBrk="1" hangingPunct="1">
              <a:buNone/>
            </a:pPr>
            <a:endParaRPr lang="it-IT" altLang="en-US" sz="2400" dirty="0">
              <a:ea typeface="ＭＳ Ｐゴシック" panose="020B0600070205080204" pitchFamily="34" charset="-128"/>
            </a:endParaRPr>
          </a:p>
          <a:p>
            <a:pPr marL="0" indent="0" eaLnBrk="1" hangingPunct="1"/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1268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A4024BE0-EF19-4D19-A102-0F5615D44271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9934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I distretti con classi più piccole ottengono punteggi più elevati nei test?</a:t>
            </a:r>
            <a:r>
              <a:rPr lang="en-US" altLang="en-US" sz="2400">
                <a:ea typeface="ＭＳ Ｐゴシック" panose="020B0600070205080204" pitchFamily="34" charset="-128"/>
              </a:rPr>
              <a:t> </a:t>
            </a:r>
            <a:endParaRPr lang="en-US" altLang="en-US" b="0">
              <a:ea typeface="ＭＳ Ｐゴシック" panose="020B0600070205080204" pitchFamily="34" charset="-128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27150"/>
            <a:ext cx="8294688" cy="6223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400" b="1">
                <a:ea typeface="ＭＳ Ｐゴシック" panose="020B0600070205080204" pitchFamily="34" charset="-128"/>
              </a:rPr>
              <a:t>Diagramma a nuvola </a:t>
            </a:r>
            <a:r>
              <a:rPr lang="en-US" altLang="en-US" sz="2400">
                <a:ea typeface="ＭＳ Ｐゴシック" panose="020B0600070205080204" pitchFamily="34" charset="-128"/>
              </a:rPr>
              <a:t>di punteggio nei test e STS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381000" y="5943600"/>
            <a:ext cx="8294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 i="1"/>
              <a:t>Che cosa mostra questa figura?</a:t>
            </a:r>
          </a:p>
        </p:txBody>
      </p:sp>
      <p:pic>
        <p:nvPicPr>
          <p:cNvPr id="13317" name="Picture 10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28800"/>
            <a:ext cx="7572375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8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0EF83062-3020-4909-8F05-77105D541389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5452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>
                <a:ea typeface="ＭＳ Ｐゴシック" panose="020B0600070205080204" pitchFamily="34" charset="-128"/>
              </a:rPr>
              <a:t>Riprodurre</a:t>
            </a:r>
            <a:r>
              <a:rPr lang="en-US" altLang="en-US" dirty="0">
                <a:ea typeface="ＭＳ Ｐゴシック" panose="020B0600070205080204" pitchFamily="34" charset="-128"/>
              </a:rPr>
              <a:t> la </a:t>
            </a:r>
            <a:r>
              <a:rPr lang="en-US" altLang="en-US" dirty="0" err="1">
                <a:ea typeface="ＭＳ Ｐゴシック" panose="020B0600070205080204" pitchFamily="34" charset="-128"/>
              </a:rPr>
              <a:t>figura</a:t>
            </a:r>
            <a:r>
              <a:rPr lang="en-US" altLang="en-US" dirty="0">
                <a:ea typeface="ＭＳ Ｐゴシック" panose="020B0600070205080204" pitchFamily="34" charset="-128"/>
              </a:rPr>
              <a:t> in </a:t>
            </a:r>
            <a:r>
              <a:rPr lang="en-US" altLang="en-US" dirty="0" err="1">
                <a:ea typeface="ＭＳ Ｐゴシック" panose="020B0600070205080204" pitchFamily="34" charset="-128"/>
              </a:rPr>
              <a:t>Gretl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>
              <a:buFontTx/>
              <a:buAutoNum type="arabicParenR"/>
            </a:pPr>
            <a:r>
              <a:rPr lang="it-IT" altLang="en-US" sz="2000" dirty="0">
                <a:ea typeface="ＭＳ Ｐゴシック" panose="020B0600070205080204" pitchFamily="34" charset="-128"/>
              </a:rPr>
              <a:t>Avendo già caricato i dati in </a:t>
            </a:r>
            <a:r>
              <a:rPr lang="it-IT" altLang="en-US" sz="2000" dirty="0" err="1">
                <a:ea typeface="ＭＳ Ｐゴシック" panose="020B0600070205080204" pitchFamily="34" charset="-128"/>
              </a:rPr>
              <a:t>Gretl</a:t>
            </a:r>
            <a:r>
              <a:rPr lang="it-IT" altLang="en-US" sz="2000" dirty="0">
                <a:ea typeface="ＭＳ Ｐゴシック" panose="020B0600070205080204" pitchFamily="34" charset="-128"/>
              </a:rPr>
              <a:t> come da slide precedente, si selezionino (cliccandole) le variabili STR e TESTSCR</a:t>
            </a:r>
          </a:p>
          <a:p>
            <a:pPr marL="457200" indent="-457200" eaLnBrk="1" hangingPunct="1">
              <a:buFontTx/>
              <a:buAutoNum type="arabicParenR"/>
            </a:pPr>
            <a:r>
              <a:rPr lang="it-IT" altLang="en-US" sz="2000" dirty="0">
                <a:ea typeface="ＭＳ Ｐゴシック" panose="020B0600070205080204" pitchFamily="34" charset="-128"/>
              </a:rPr>
              <a:t>Facendo ‘right-click’, si fa saltare fuori una finestra di dialogo con diverse opzioni. Si selezioni quella denominata </a:t>
            </a:r>
            <a:r>
              <a:rPr lang="en-IE" altLang="en-US" sz="2000" dirty="0">
                <a:ea typeface="ＭＳ Ｐゴシック" panose="020B0600070205080204" pitchFamily="34" charset="-128"/>
              </a:rPr>
              <a:t>“</a:t>
            </a:r>
            <a:r>
              <a:rPr lang="en-IE" altLang="en-US" sz="2000" dirty="0" err="1">
                <a:ea typeface="ＭＳ Ｐゴシック" panose="020B0600070205080204" pitchFamily="34" charset="-128"/>
              </a:rPr>
              <a:t>Grafico</a:t>
            </a:r>
            <a:r>
              <a:rPr lang="en-IE" altLang="en-US" sz="2000" dirty="0">
                <a:ea typeface="ＭＳ Ｐゴシック" panose="020B0600070205080204" pitchFamily="34" charset="-128"/>
              </a:rPr>
              <a:t> X-Y a </a:t>
            </a:r>
            <a:r>
              <a:rPr lang="en-IE" altLang="en-US" sz="2000" dirty="0" err="1">
                <a:ea typeface="ＭＳ Ｐゴシック" panose="020B0600070205080204" pitchFamily="34" charset="-128"/>
              </a:rPr>
              <a:t>dispersione</a:t>
            </a:r>
            <a:r>
              <a:rPr lang="en-IE" altLang="en-US" sz="2000" dirty="0">
                <a:ea typeface="ＭＳ Ｐゴシック" panose="020B0600070205080204" pitchFamily="34" charset="-128"/>
              </a:rPr>
              <a:t>”</a:t>
            </a:r>
          </a:p>
          <a:p>
            <a:pPr marL="457200" indent="-457200" eaLnBrk="1" hangingPunct="1">
              <a:buFontTx/>
              <a:buAutoNum type="arabicParenR"/>
            </a:pPr>
            <a:r>
              <a:rPr lang="en-IE" altLang="en-US" sz="2000" dirty="0">
                <a:ea typeface="ＭＳ Ｐゴシック" panose="020B0600070205080204" pitchFamily="34" charset="-128"/>
              </a:rPr>
              <a:t>Nella </a:t>
            </a:r>
            <a:r>
              <a:rPr lang="en-IE" altLang="en-US" sz="2000" dirty="0" err="1">
                <a:ea typeface="ＭＳ Ｐゴシック" panose="020B0600070205080204" pitchFamily="34" charset="-128"/>
              </a:rPr>
              <a:t>finestra</a:t>
            </a:r>
            <a:r>
              <a:rPr lang="en-IE" altLang="en-US" sz="2000" dirty="0">
                <a:ea typeface="ＭＳ Ｐゴシック" panose="020B0600070205080204" pitchFamily="34" charset="-128"/>
              </a:rPr>
              <a:t> di </a:t>
            </a:r>
            <a:r>
              <a:rPr lang="en-IE" altLang="en-US" sz="2000" dirty="0" err="1">
                <a:ea typeface="ＭＳ Ｐゴシック" panose="020B0600070205080204" pitchFamily="34" charset="-128"/>
              </a:rPr>
              <a:t>dialogo</a:t>
            </a:r>
            <a:r>
              <a:rPr lang="en-IE" altLang="en-US" sz="2000" dirty="0">
                <a:ea typeface="ＭＳ Ｐゴシック" panose="020B0600070205080204" pitchFamily="34" charset="-128"/>
              </a:rPr>
              <a:t> </a:t>
            </a:r>
            <a:r>
              <a:rPr lang="en-IE" altLang="en-US" sz="2000" dirty="0" err="1">
                <a:ea typeface="ＭＳ Ｐゴシック" panose="020B0600070205080204" pitchFamily="34" charset="-128"/>
              </a:rPr>
              <a:t>successiva</a:t>
            </a:r>
            <a:r>
              <a:rPr lang="en-IE" altLang="en-US" sz="2000" dirty="0">
                <a:ea typeface="ＭＳ Ｐゴシック" panose="020B0600070205080204" pitchFamily="34" charset="-128"/>
              </a:rPr>
              <a:t>, </a:t>
            </a:r>
            <a:r>
              <a:rPr lang="en-IE" altLang="en-US" sz="2000" dirty="0" err="1">
                <a:ea typeface="ＭＳ Ｐゴシック" panose="020B0600070205080204" pitchFamily="34" charset="-128"/>
              </a:rPr>
              <a:t>che</a:t>
            </a:r>
            <a:r>
              <a:rPr lang="en-IE" altLang="en-US" sz="2000" dirty="0">
                <a:ea typeface="ＭＳ Ｐゴシック" panose="020B0600070205080204" pitchFamily="34" charset="-128"/>
              </a:rPr>
              <a:t> </a:t>
            </a:r>
            <a:r>
              <a:rPr lang="en-IE" altLang="en-US" sz="2000" dirty="0" err="1">
                <a:ea typeface="ＭＳ Ｐゴシック" panose="020B0600070205080204" pitchFamily="34" charset="-128"/>
              </a:rPr>
              <a:t>chiede</a:t>
            </a:r>
            <a:r>
              <a:rPr lang="en-IE" altLang="en-US" sz="2000" dirty="0">
                <a:ea typeface="ＭＳ Ｐゴシック" panose="020B0600070205080204" pitchFamily="34" charset="-128"/>
              </a:rPr>
              <a:t> di </a:t>
            </a:r>
            <a:r>
              <a:rPr lang="en-IE" altLang="en-US" sz="2000" dirty="0" err="1">
                <a:ea typeface="ＭＳ Ｐゴシック" panose="020B0600070205080204" pitchFamily="34" charset="-128"/>
              </a:rPr>
              <a:t>selezionare</a:t>
            </a:r>
            <a:r>
              <a:rPr lang="en-IE" altLang="en-US" sz="2000" dirty="0">
                <a:ea typeface="ＭＳ Ｐゴシック" panose="020B0600070205080204" pitchFamily="34" charset="-128"/>
              </a:rPr>
              <a:t> la </a:t>
            </a:r>
            <a:r>
              <a:rPr lang="en-IE" altLang="en-US" sz="2000" dirty="0" err="1">
                <a:ea typeface="ＭＳ Ｐゴシック" panose="020B0600070205080204" pitchFamily="34" charset="-128"/>
              </a:rPr>
              <a:t>variabile</a:t>
            </a:r>
            <a:r>
              <a:rPr lang="en-IE" altLang="en-US" sz="2000" dirty="0">
                <a:ea typeface="ＭＳ Ｐゴシック" panose="020B0600070205080204" pitchFamily="34" charset="-128"/>
              </a:rPr>
              <a:t> in </a:t>
            </a:r>
            <a:r>
              <a:rPr lang="en-IE" altLang="en-US" sz="2000" dirty="0" err="1">
                <a:ea typeface="ＭＳ Ｐゴシック" panose="020B0600070205080204" pitchFamily="34" charset="-128"/>
              </a:rPr>
              <a:t>ascissa</a:t>
            </a:r>
            <a:r>
              <a:rPr lang="en-IE" altLang="en-US" sz="2000" dirty="0">
                <a:ea typeface="ＭＳ Ｐゴシック" panose="020B0600070205080204" pitchFamily="34" charset="-128"/>
              </a:rPr>
              <a:t> (“</a:t>
            </a:r>
            <a:r>
              <a:rPr lang="en-IE" altLang="en-US" sz="2000" dirty="0" err="1">
                <a:ea typeface="ＭＳ Ｐゴシック" panose="020B0600070205080204" pitchFamily="34" charset="-128"/>
              </a:rPr>
              <a:t>Variabile</a:t>
            </a:r>
            <a:r>
              <a:rPr lang="en-IE" altLang="en-US" sz="2000" dirty="0">
                <a:ea typeface="ＭＳ Ｐゴシック" panose="020B0600070205080204" pitchFamily="34" charset="-128"/>
              </a:rPr>
              <a:t> </a:t>
            </a:r>
            <a:r>
              <a:rPr lang="en-IE" altLang="en-US" sz="2000" dirty="0" err="1">
                <a:ea typeface="ＭＳ Ｐゴシック" panose="020B0600070205080204" pitchFamily="34" charset="-128"/>
              </a:rPr>
              <a:t>asse</a:t>
            </a:r>
            <a:r>
              <a:rPr lang="en-IE" altLang="en-US" sz="2000" dirty="0">
                <a:ea typeface="ＭＳ Ｐゴシック" panose="020B0600070205080204" pitchFamily="34" charset="-128"/>
              </a:rPr>
              <a:t> X”), </a:t>
            </a:r>
            <a:r>
              <a:rPr lang="en-IE" altLang="en-US" sz="2000" dirty="0" err="1">
                <a:ea typeface="ＭＳ Ｐゴシック" panose="020B0600070205080204" pitchFamily="34" charset="-128"/>
              </a:rPr>
              <a:t>si</a:t>
            </a:r>
            <a:r>
              <a:rPr lang="en-IE" altLang="en-US" sz="2000" dirty="0">
                <a:ea typeface="ＭＳ Ｐゴシック" panose="020B0600070205080204" pitchFamily="34" charset="-128"/>
              </a:rPr>
              <a:t> </a:t>
            </a:r>
            <a:r>
              <a:rPr lang="en-IE" altLang="en-US" sz="2000" dirty="0" err="1">
                <a:ea typeface="ＭＳ Ｐゴシック" panose="020B0600070205080204" pitchFamily="34" charset="-128"/>
              </a:rPr>
              <a:t>scrollino</a:t>
            </a:r>
            <a:r>
              <a:rPr lang="en-IE" altLang="en-US" sz="2000" dirty="0">
                <a:ea typeface="ＭＳ Ｐゴシック" panose="020B0600070205080204" pitchFamily="34" charset="-128"/>
              </a:rPr>
              <a:t> le </a:t>
            </a:r>
            <a:r>
              <a:rPr lang="en-IE" altLang="en-US" sz="2000" dirty="0" err="1">
                <a:ea typeface="ＭＳ Ｐゴシック" panose="020B0600070205080204" pitchFamily="34" charset="-128"/>
              </a:rPr>
              <a:t>opzioni</a:t>
            </a:r>
            <a:r>
              <a:rPr lang="en-IE" altLang="en-US" sz="2000" dirty="0">
                <a:ea typeface="ＭＳ Ｐゴシック" panose="020B0600070205080204" pitchFamily="34" charset="-128"/>
              </a:rPr>
              <a:t> </a:t>
            </a:r>
            <a:r>
              <a:rPr lang="en-IE" altLang="en-US" sz="2000" dirty="0" err="1">
                <a:ea typeface="ＭＳ Ｐゴシック" panose="020B0600070205080204" pitchFamily="34" charset="-128"/>
              </a:rPr>
              <a:t>disponibili</a:t>
            </a:r>
            <a:r>
              <a:rPr lang="en-IE" altLang="en-US" sz="2000" dirty="0">
                <a:ea typeface="ＭＳ Ｐゴシック" panose="020B0600070205080204" pitchFamily="34" charset="-128"/>
              </a:rPr>
              <a:t> </a:t>
            </a:r>
            <a:r>
              <a:rPr lang="en-IE" altLang="en-US" sz="2000" dirty="0" err="1">
                <a:ea typeface="ＭＳ Ｐゴシック" panose="020B0600070205080204" pitchFamily="34" charset="-128"/>
              </a:rPr>
              <a:t>scegliendo</a:t>
            </a:r>
            <a:r>
              <a:rPr lang="en-IE" altLang="en-US" sz="2000" dirty="0">
                <a:ea typeface="ＭＳ Ｐゴシック" panose="020B0600070205080204" pitchFamily="34" charset="-128"/>
              </a:rPr>
              <a:t> “STR”</a:t>
            </a:r>
            <a:r>
              <a:rPr lang="it-IT" altLang="en-US" sz="2000" dirty="0">
                <a:ea typeface="ＭＳ Ｐゴシック" panose="020B0600070205080204" pitchFamily="34" charset="-128"/>
              </a:rPr>
              <a:t>.</a:t>
            </a:r>
          </a:p>
          <a:p>
            <a:pPr marL="457200" indent="-457200" eaLnBrk="1" hangingPunct="1">
              <a:buFontTx/>
              <a:buAutoNum type="arabicParenR"/>
            </a:pPr>
            <a:r>
              <a:rPr lang="it-IT" altLang="en-US" sz="2000" dirty="0">
                <a:ea typeface="ＭＳ Ｐゴシック" panose="020B0600070205080204" pitchFamily="34" charset="-128"/>
              </a:rPr>
              <a:t>Dovrebbe venir fuori una figura come quella nella slide successiva (che aggiunge per default la linea dei minimi quadrati).</a:t>
            </a:r>
          </a:p>
          <a:p>
            <a:pPr marL="0" indent="0" eaLnBrk="1" hangingPunct="1">
              <a:buNone/>
            </a:pPr>
            <a:endParaRPr lang="it-IT" altLang="en-US" sz="2000" dirty="0">
              <a:ea typeface="ＭＳ Ｐゴシック" panose="020B0600070205080204" pitchFamily="34" charset="-128"/>
            </a:endParaRPr>
          </a:p>
          <a:p>
            <a:pPr marL="0" indent="0" eaLnBrk="1" hangingPunct="1">
              <a:buNone/>
            </a:pPr>
            <a:r>
              <a:rPr lang="it-IT" altLang="en-US" sz="2000" dirty="0">
                <a:ea typeface="ＭＳ Ｐゴシック" panose="020B0600070205080204" pitchFamily="34" charset="-128"/>
              </a:rPr>
              <a:t>In alternativa, si selezioni «</a:t>
            </a:r>
            <a:r>
              <a:rPr lang="it-IT" altLang="en-US" sz="2000" dirty="0" err="1">
                <a:ea typeface="ＭＳ Ｐゴシック" panose="020B0600070205080204" pitchFamily="34" charset="-128"/>
              </a:rPr>
              <a:t>Visuallizza</a:t>
            </a:r>
            <a:r>
              <a:rPr lang="it-IT" altLang="en-US" sz="2000" dirty="0">
                <a:ea typeface="ＭＳ Ｐゴシック" panose="020B0600070205080204" pitchFamily="34" charset="-128"/>
              </a:rPr>
              <a:t>-&gt;Grafico-&gt;X-Y a dispersione…» e si seguano le indicazioni sulla schermata che ne risulta.</a:t>
            </a:r>
          </a:p>
        </p:txBody>
      </p:sp>
      <p:sp>
        <p:nvSpPr>
          <p:cNvPr id="11268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A4024BE0-EF19-4D19-A102-0F5615D44271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0015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>
                <a:ea typeface="ＭＳ Ｐゴシック" panose="020B0600070205080204" pitchFamily="34" charset="-128"/>
              </a:rPr>
              <a:t>Riprodurre</a:t>
            </a:r>
            <a:r>
              <a:rPr lang="en-US" altLang="en-US" dirty="0">
                <a:ea typeface="ＭＳ Ｐゴシック" panose="020B0600070205080204" pitchFamily="34" charset="-128"/>
              </a:rPr>
              <a:t> la </a:t>
            </a:r>
            <a:r>
              <a:rPr lang="en-US" altLang="en-US" dirty="0" err="1">
                <a:ea typeface="ＭＳ Ｐゴシック" panose="020B0600070205080204" pitchFamily="34" charset="-128"/>
              </a:rPr>
              <a:t>figura</a:t>
            </a:r>
            <a:r>
              <a:rPr lang="en-US" altLang="en-US" dirty="0">
                <a:ea typeface="ＭＳ Ｐゴシック" panose="020B0600070205080204" pitchFamily="34" charset="-128"/>
              </a:rPr>
              <a:t> in </a:t>
            </a:r>
            <a:r>
              <a:rPr lang="en-US" altLang="en-US" dirty="0" err="1">
                <a:ea typeface="ＭＳ Ｐゴシック" panose="020B0600070205080204" pitchFamily="34" charset="-128"/>
              </a:rPr>
              <a:t>Gretl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1268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A4024BE0-EF19-4D19-A102-0F5615D44271}" type="slidenum">
              <a:rPr lang="en-US" altLang="en-US" smtClean="0"/>
              <a:pPr/>
              <a:t>9</a:t>
            </a:fld>
            <a:endParaRPr lang="en-US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312449-713D-4FDE-8377-DDC6E63E25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364812"/>
            <a:ext cx="6810645" cy="5112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374102"/>
      </p:ext>
    </p:extLst>
  </p:cSld>
  <p:clrMapOvr>
    <a:masterClrMapping/>
  </p:clrMapOvr>
</p:sld>
</file>

<file path=ppt/theme/theme1.xml><?xml version="1.0" encoding="utf-8"?>
<a:theme xmlns:a="http://schemas.openxmlformats.org/drawingml/2006/main" name="M01_StockWatson123635_03_Econ_C01">
  <a:themeElements>
    <a:clrScheme name="M01_StockWatson123635_03_Econ_C0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01_StockWatson123635_03_Econ_C0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0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05" charset="0"/>
          </a:defRPr>
        </a:defPPr>
      </a:lstStyle>
    </a:lnDef>
  </a:objectDefaults>
  <a:extraClrSchemeLst>
    <a:extraClrScheme>
      <a:clrScheme name="M01_StockWatson123635_03_Econ_C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01_StockWatson123635_03_Econ_C0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01_StockWatson123635_03_Econ_C0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01_StockWatson123635_03_Econ_C0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01_StockWatson123635_03_Econ_C0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01_StockWatson123635_03_Econ_C0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01_StockWatson123635_03_Econ_C0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01_StockWatson123635_03_Econ_C0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01_StockWatson123635_03_Econ_C0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01_StockWatson123635_03_Econ_C0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01_StockWatson123635_03_Econ_C0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01_StockWatson123635_03_Econ_C0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3887</Words>
  <Application>Microsoft Office PowerPoint</Application>
  <PresentationFormat>On-screen Show (4:3)</PresentationFormat>
  <Paragraphs>515</Paragraphs>
  <Slides>57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57</vt:i4>
      </vt:variant>
    </vt:vector>
  </HeadingPairs>
  <TitlesOfParts>
    <vt:vector size="66" baseType="lpstr">
      <vt:lpstr>Cambria Math</vt:lpstr>
      <vt:lpstr>Courier</vt:lpstr>
      <vt:lpstr>Courier New</vt:lpstr>
      <vt:lpstr>Lucida Grande</vt:lpstr>
      <vt:lpstr>Verdana</vt:lpstr>
      <vt:lpstr>Wingdings</vt:lpstr>
      <vt:lpstr>M01_StockWatson123635_03_Econ_C01</vt:lpstr>
      <vt:lpstr>Document</vt:lpstr>
      <vt:lpstr>Equation</vt:lpstr>
      <vt:lpstr>Econometria         Valerio Potì </vt:lpstr>
      <vt:lpstr>Introduzione e richiami di probabilità e statistica</vt:lpstr>
      <vt:lpstr>I dati dei punteggi nei test della California</vt:lpstr>
      <vt:lpstr>Primo sguardo ai dati: (dovreste già sapere come interpretare questa tabella)</vt:lpstr>
      <vt:lpstr>Riprodurre la tabella in Gretl</vt:lpstr>
      <vt:lpstr>Riprodurre la tabella in Gretl</vt:lpstr>
      <vt:lpstr>I distretti con classi più piccole ottengono punteggi più elevati nei test? </vt:lpstr>
      <vt:lpstr>Riprodurre la figura in Gretl</vt:lpstr>
      <vt:lpstr>Riprodurre la figura in Gretl</vt:lpstr>
      <vt:lpstr>Dobbiamo capire se, quanto e perché i distretti con basso STR hanno punteggi nei test più alti – ma come?</vt:lpstr>
      <vt:lpstr>E ora…</vt:lpstr>
      <vt:lpstr>E ora…</vt:lpstr>
      <vt:lpstr>Quadro di riferimento probabilistico e statistiche descrittive</vt:lpstr>
      <vt:lpstr>Quadro di riferimento probabilistico e statistiche descrittive</vt:lpstr>
      <vt:lpstr>(a) Popolazione, variabile casuale e distribuzione</vt:lpstr>
      <vt:lpstr>(b) Momenti di una distribuzione</vt:lpstr>
      <vt:lpstr>Momenti (continua)</vt:lpstr>
      <vt:lpstr>PowerPoint Presentation</vt:lpstr>
      <vt:lpstr>Momenti (continua)</vt:lpstr>
      <vt:lpstr>La covarianza tra Punteggio nei test e Rapporto studenti/insegnanti è negativa:</vt:lpstr>
      <vt:lpstr>Il coefficiente di correlazione è definito in termini di covarianza:</vt:lpstr>
      <vt:lpstr>Il coefficiente di correlazione misura l’associazione lineare</vt:lpstr>
      <vt:lpstr>(c)  Distribuzione e media condizionate</vt:lpstr>
      <vt:lpstr>Media condizionata (continua)</vt:lpstr>
      <vt:lpstr>Esempio sulle scuole californiane</vt:lpstr>
      <vt:lpstr>Esempio sulle scuole californiane</vt:lpstr>
      <vt:lpstr>Analisi dei dati: confrontare i distretti con dimensioni delle classi “piccole” (STR &lt; 20) e “grandi” (STR ≥ 20) :</vt:lpstr>
      <vt:lpstr>Esempio sulle scuole californiane</vt:lpstr>
      <vt:lpstr>Media condizionata e regressione</vt:lpstr>
      <vt:lpstr>Regressione lineare  con Un REGRESSORE</vt:lpstr>
      <vt:lpstr>Sommario</vt:lpstr>
      <vt:lpstr>La regressione lineare consente  di calcolare la pendenza della retta  di regressione. </vt:lpstr>
      <vt:lpstr>Il modello di regressione lineare semplice</vt:lpstr>
      <vt:lpstr>Condizione di identificazione (esogeneità debole)</vt:lpstr>
      <vt:lpstr>PowerPoint Presentation</vt:lpstr>
      <vt:lpstr>Il metodo OLS per calcolare la regressione</vt:lpstr>
      <vt:lpstr>OLS: </vt:lpstr>
      <vt:lpstr>Applicazione ai dati sui punteggi nei test della California</vt:lpstr>
      <vt:lpstr>Applicazione ai dati sui punteggi nei test della California</vt:lpstr>
      <vt:lpstr>Interpretazione di pendenza e intercetta</vt:lpstr>
      <vt:lpstr>Valori predetti e residui </vt:lpstr>
      <vt:lpstr>Regressione OLS:  output di Gretl</vt:lpstr>
      <vt:lpstr>Regressione lineare  MULTIPLA  (con unO O PIU' REGRESSORI)</vt:lpstr>
      <vt:lpstr>Il modello di regressione multipla</vt:lpstr>
      <vt:lpstr>Condizione di identificazione (esogeneitá debole)</vt:lpstr>
      <vt:lpstr>Interpretazione dei coefficienti nella regressione multipla</vt:lpstr>
      <vt:lpstr>PowerPoint Presentation</vt:lpstr>
      <vt:lpstr>OLS per la regressione multipla</vt:lpstr>
      <vt:lpstr>Esempio: i dati dei punteggi nei test della California</vt:lpstr>
      <vt:lpstr>Regressione multipla in Gretl</vt:lpstr>
      <vt:lpstr>Bontà dell’adattamento</vt:lpstr>
      <vt:lpstr>L’R2 della regressione è la frazione della varianza campionaria di Yi “spiegata” dalla regressione.</vt:lpstr>
      <vt:lpstr>Esempio di R2</vt:lpstr>
      <vt:lpstr>Per capirci </vt:lpstr>
      <vt:lpstr>Per capirci </vt:lpstr>
      <vt:lpstr>PowerPoint Presentation</vt:lpstr>
      <vt:lpstr>Per capirci 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lastModifiedBy/>
  <cp:revision>1</cp:revision>
  <dcterms:created xsi:type="dcterms:W3CDTF">2015-09-26T04:04:29Z</dcterms:created>
  <dcterms:modified xsi:type="dcterms:W3CDTF">2020-10-20T21:52:22Z</dcterms:modified>
</cp:coreProperties>
</file>