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71" r:id="rId1"/>
  </p:sldMasterIdLst>
  <p:notesMasterIdLst>
    <p:notesMasterId r:id="rId136"/>
  </p:notesMasterIdLst>
  <p:sldIdLst>
    <p:sldId id="276" r:id="rId2"/>
    <p:sldId id="861" r:id="rId3"/>
    <p:sldId id="990" r:id="rId4"/>
    <p:sldId id="991" r:id="rId5"/>
    <p:sldId id="989" r:id="rId6"/>
    <p:sldId id="807" r:id="rId7"/>
    <p:sldId id="842" r:id="rId8"/>
    <p:sldId id="843" r:id="rId9"/>
    <p:sldId id="806" r:id="rId10"/>
    <p:sldId id="856" r:id="rId11"/>
    <p:sldId id="855" r:id="rId12"/>
    <p:sldId id="808" r:id="rId13"/>
    <p:sldId id="809" r:id="rId14"/>
    <p:sldId id="810" r:id="rId15"/>
    <p:sldId id="811" r:id="rId16"/>
    <p:sldId id="812" r:id="rId17"/>
    <p:sldId id="813" r:id="rId18"/>
    <p:sldId id="844" r:id="rId19"/>
    <p:sldId id="815" r:id="rId20"/>
    <p:sldId id="816" r:id="rId21"/>
    <p:sldId id="817" r:id="rId22"/>
    <p:sldId id="818" r:id="rId23"/>
    <p:sldId id="819" r:id="rId24"/>
    <p:sldId id="845" r:id="rId25"/>
    <p:sldId id="821" r:id="rId26"/>
    <p:sldId id="846" r:id="rId27"/>
    <p:sldId id="823" r:id="rId28"/>
    <p:sldId id="837" r:id="rId29"/>
    <p:sldId id="824" r:id="rId30"/>
    <p:sldId id="825" r:id="rId31"/>
    <p:sldId id="826" r:id="rId32"/>
    <p:sldId id="827" r:id="rId33"/>
    <p:sldId id="847" r:id="rId34"/>
    <p:sldId id="848" r:id="rId35"/>
    <p:sldId id="829" r:id="rId36"/>
    <p:sldId id="838" r:id="rId37"/>
    <p:sldId id="831" r:id="rId38"/>
    <p:sldId id="832" r:id="rId39"/>
    <p:sldId id="833" r:id="rId40"/>
    <p:sldId id="834" r:id="rId41"/>
    <p:sldId id="835" r:id="rId42"/>
    <p:sldId id="836" r:id="rId43"/>
    <p:sldId id="839" r:id="rId44"/>
    <p:sldId id="787" r:id="rId45"/>
    <p:sldId id="788" r:id="rId46"/>
    <p:sldId id="859" r:id="rId47"/>
    <p:sldId id="789" r:id="rId48"/>
    <p:sldId id="860" r:id="rId49"/>
    <p:sldId id="791" r:id="rId50"/>
    <p:sldId id="993" r:id="rId51"/>
    <p:sldId id="979" r:id="rId52"/>
    <p:sldId id="994" r:id="rId53"/>
    <p:sldId id="893" r:id="rId54"/>
    <p:sldId id="862" r:id="rId55"/>
    <p:sldId id="956" r:id="rId56"/>
    <p:sldId id="957" r:id="rId57"/>
    <p:sldId id="958" r:id="rId58"/>
    <p:sldId id="864" r:id="rId59"/>
    <p:sldId id="995" r:id="rId60"/>
    <p:sldId id="996" r:id="rId61"/>
    <p:sldId id="997" r:id="rId62"/>
    <p:sldId id="959" r:id="rId63"/>
    <p:sldId id="998" r:id="rId64"/>
    <p:sldId id="376" r:id="rId65"/>
    <p:sldId id="377" r:id="rId66"/>
    <p:sldId id="379" r:id="rId67"/>
    <p:sldId id="380" r:id="rId68"/>
    <p:sldId id="772" r:id="rId69"/>
    <p:sldId id="773" r:id="rId70"/>
    <p:sldId id="977" r:id="rId71"/>
    <p:sldId id="904" r:id="rId72"/>
    <p:sldId id="867" r:id="rId73"/>
    <p:sldId id="868" r:id="rId74"/>
    <p:sldId id="960" r:id="rId75"/>
    <p:sldId id="906" r:id="rId76"/>
    <p:sldId id="963" r:id="rId77"/>
    <p:sldId id="962" r:id="rId78"/>
    <p:sldId id="964" r:id="rId79"/>
    <p:sldId id="965" r:id="rId80"/>
    <p:sldId id="966" r:id="rId81"/>
    <p:sldId id="905" r:id="rId82"/>
    <p:sldId id="732" r:id="rId83"/>
    <p:sldId id="999" r:id="rId84"/>
    <p:sldId id="733" r:id="rId85"/>
    <p:sldId id="734" r:id="rId86"/>
    <p:sldId id="735" r:id="rId87"/>
    <p:sldId id="736" r:id="rId88"/>
    <p:sldId id="738" r:id="rId89"/>
    <p:sldId id="737" r:id="rId90"/>
    <p:sldId id="978" r:id="rId91"/>
    <p:sldId id="739" r:id="rId92"/>
    <p:sldId id="740" r:id="rId93"/>
    <p:sldId id="741" r:id="rId94"/>
    <p:sldId id="744" r:id="rId95"/>
    <p:sldId id="745" r:id="rId96"/>
    <p:sldId id="746" r:id="rId97"/>
    <p:sldId id="747" r:id="rId98"/>
    <p:sldId id="967" r:id="rId99"/>
    <p:sldId id="748" r:id="rId100"/>
    <p:sldId id="749" r:id="rId101"/>
    <p:sldId id="433" r:id="rId102"/>
    <p:sldId id="384" r:id="rId103"/>
    <p:sldId id="385" r:id="rId104"/>
    <p:sldId id="386" r:id="rId105"/>
    <p:sldId id="387" r:id="rId106"/>
    <p:sldId id="388" r:id="rId107"/>
    <p:sldId id="389" r:id="rId108"/>
    <p:sldId id="391" r:id="rId109"/>
    <p:sldId id="392" r:id="rId110"/>
    <p:sldId id="981" r:id="rId111"/>
    <p:sldId id="402" r:id="rId112"/>
    <p:sldId id="403" r:id="rId113"/>
    <p:sldId id="404" r:id="rId114"/>
    <p:sldId id="405" r:id="rId115"/>
    <p:sldId id="406" r:id="rId116"/>
    <p:sldId id="407" r:id="rId117"/>
    <p:sldId id="410" r:id="rId118"/>
    <p:sldId id="411" r:id="rId119"/>
    <p:sldId id="412" r:id="rId120"/>
    <p:sldId id="413" r:id="rId121"/>
    <p:sldId id="414" r:id="rId122"/>
    <p:sldId id="992" r:id="rId123"/>
    <p:sldId id="912" r:id="rId124"/>
    <p:sldId id="909" r:id="rId125"/>
    <p:sldId id="908" r:id="rId126"/>
    <p:sldId id="910" r:id="rId127"/>
    <p:sldId id="911" r:id="rId128"/>
    <p:sldId id="922" r:id="rId129"/>
    <p:sldId id="968" r:id="rId130"/>
    <p:sldId id="969" r:id="rId131"/>
    <p:sldId id="970" r:id="rId132"/>
    <p:sldId id="971" r:id="rId133"/>
    <p:sldId id="972" r:id="rId134"/>
    <p:sldId id="973" r:id="rId13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Default Section" id="{904DB255-97B2-4713-AB99-9576AA25E925}">
          <p14:sldIdLst>
            <p14:sldId id="276"/>
            <p14:sldId id="861"/>
            <p14:sldId id="990"/>
            <p14:sldId id="991"/>
            <p14:sldId id="989"/>
            <p14:sldId id="807"/>
            <p14:sldId id="842"/>
            <p14:sldId id="843"/>
            <p14:sldId id="806"/>
            <p14:sldId id="856"/>
            <p14:sldId id="855"/>
            <p14:sldId id="808"/>
            <p14:sldId id="809"/>
            <p14:sldId id="810"/>
            <p14:sldId id="811"/>
            <p14:sldId id="812"/>
            <p14:sldId id="813"/>
            <p14:sldId id="844"/>
            <p14:sldId id="815"/>
            <p14:sldId id="816"/>
            <p14:sldId id="817"/>
            <p14:sldId id="818"/>
            <p14:sldId id="819"/>
            <p14:sldId id="845"/>
            <p14:sldId id="821"/>
            <p14:sldId id="846"/>
            <p14:sldId id="823"/>
            <p14:sldId id="837"/>
            <p14:sldId id="824"/>
            <p14:sldId id="825"/>
            <p14:sldId id="826"/>
            <p14:sldId id="827"/>
            <p14:sldId id="847"/>
            <p14:sldId id="848"/>
            <p14:sldId id="829"/>
            <p14:sldId id="838"/>
            <p14:sldId id="831"/>
            <p14:sldId id="832"/>
            <p14:sldId id="833"/>
            <p14:sldId id="834"/>
            <p14:sldId id="835"/>
            <p14:sldId id="836"/>
            <p14:sldId id="839"/>
            <p14:sldId id="787"/>
            <p14:sldId id="788"/>
            <p14:sldId id="859"/>
            <p14:sldId id="789"/>
            <p14:sldId id="860"/>
            <p14:sldId id="791"/>
            <p14:sldId id="993"/>
            <p14:sldId id="979"/>
            <p14:sldId id="994"/>
            <p14:sldId id="893"/>
            <p14:sldId id="862"/>
            <p14:sldId id="956"/>
            <p14:sldId id="957"/>
            <p14:sldId id="958"/>
            <p14:sldId id="864"/>
            <p14:sldId id="995"/>
            <p14:sldId id="996"/>
            <p14:sldId id="997"/>
            <p14:sldId id="959"/>
            <p14:sldId id="998"/>
            <p14:sldId id="376"/>
            <p14:sldId id="377"/>
            <p14:sldId id="379"/>
            <p14:sldId id="380"/>
            <p14:sldId id="772"/>
            <p14:sldId id="773"/>
            <p14:sldId id="977"/>
            <p14:sldId id="904"/>
            <p14:sldId id="867"/>
            <p14:sldId id="868"/>
            <p14:sldId id="960"/>
            <p14:sldId id="906"/>
            <p14:sldId id="963"/>
            <p14:sldId id="962"/>
            <p14:sldId id="964"/>
            <p14:sldId id="965"/>
            <p14:sldId id="966"/>
            <p14:sldId id="905"/>
            <p14:sldId id="732"/>
            <p14:sldId id="999"/>
            <p14:sldId id="733"/>
            <p14:sldId id="734"/>
            <p14:sldId id="735"/>
            <p14:sldId id="736"/>
            <p14:sldId id="738"/>
            <p14:sldId id="737"/>
            <p14:sldId id="978"/>
            <p14:sldId id="739"/>
            <p14:sldId id="740"/>
            <p14:sldId id="741"/>
            <p14:sldId id="744"/>
            <p14:sldId id="745"/>
            <p14:sldId id="746"/>
            <p14:sldId id="747"/>
            <p14:sldId id="967"/>
            <p14:sldId id="748"/>
            <p14:sldId id="749"/>
            <p14:sldId id="433"/>
            <p14:sldId id="384"/>
            <p14:sldId id="385"/>
            <p14:sldId id="386"/>
            <p14:sldId id="387"/>
            <p14:sldId id="388"/>
            <p14:sldId id="389"/>
            <p14:sldId id="391"/>
            <p14:sldId id="392"/>
            <p14:sldId id="981"/>
            <p14:sldId id="402"/>
            <p14:sldId id="403"/>
            <p14:sldId id="404"/>
            <p14:sldId id="405"/>
            <p14:sldId id="406"/>
            <p14:sldId id="407"/>
            <p14:sldId id="410"/>
            <p14:sldId id="411"/>
            <p14:sldId id="412"/>
            <p14:sldId id="413"/>
            <p14:sldId id="414"/>
            <p14:sldId id="992"/>
            <p14:sldId id="912"/>
            <p14:sldId id="909"/>
            <p14:sldId id="908"/>
            <p14:sldId id="910"/>
            <p14:sldId id="911"/>
            <p14:sldId id="922"/>
            <p14:sldId id="968"/>
            <p14:sldId id="969"/>
            <p14:sldId id="970"/>
            <p14:sldId id="971"/>
            <p14:sldId id="972"/>
            <p14:sldId id="973"/>
          </p14:sldIdLst>
        </p14:section>
        <p14:section name="Untitled Section" id="{A435C70A-21B4-4F3A-AF60-69F1A128662A}">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8026"/>
    <a:srgbClr val="B85826"/>
    <a:srgbClr val="B83A26"/>
    <a:srgbClr val="FAEB61"/>
    <a:srgbClr val="00579C"/>
    <a:srgbClr val="FFCC66"/>
    <a:srgbClr val="6D7F9F"/>
    <a:srgbClr val="F2A1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10973" autoAdjust="0"/>
    <p:restoredTop sz="93188" autoAdjust="0"/>
  </p:normalViewPr>
  <p:slideViewPr>
    <p:cSldViewPr>
      <p:cViewPr varScale="1">
        <p:scale>
          <a:sx n="82" d="100"/>
          <a:sy n="82" d="100"/>
        </p:scale>
        <p:origin x="2006"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25" d="100"/>
        <a:sy n="125" d="100"/>
      </p:scale>
      <p:origin x="0" y="-49598"/>
    </p:cViewPr>
  </p:sorterViewPr>
  <p:notesViewPr>
    <p:cSldViewPr>
      <p:cViewPr varScale="1">
        <p:scale>
          <a:sx n="85" d="100"/>
          <a:sy n="85" d="100"/>
        </p:scale>
        <p:origin x="-315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Verdana" pitchFamily="-105" charset="0"/>
                <a:ea typeface="+mn-ea"/>
              </a:defRPr>
            </a:lvl1pPr>
          </a:lstStyle>
          <a:p>
            <a:pPr>
              <a:defRPr/>
            </a:pPr>
            <a:endParaRPr lang="en-US"/>
          </a:p>
        </p:txBody>
      </p:sp>
      <p:sp>
        <p:nvSpPr>
          <p:cNvPr id="52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itchFamily="-105" charset="0"/>
                <a:ea typeface="+mn-ea"/>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2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Verdana" pitchFamily="-105" charset="0"/>
                <a:ea typeface="+mn-ea"/>
              </a:defRPr>
            </a:lvl1pPr>
          </a:lstStyle>
          <a:p>
            <a:pPr>
              <a:defRPr/>
            </a:pPr>
            <a:endParaRPr lang="en-US"/>
          </a:p>
        </p:txBody>
      </p:sp>
      <p:sp>
        <p:nvSpPr>
          <p:cNvPr id="52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0D48C8C-2D11-412C-A2AD-4DC61ED2CBA1}" type="slidenum">
              <a:rPr lang="en-US" altLang="en-US"/>
              <a:pPr>
                <a:defRPr/>
              </a:pPr>
              <a:t>‹#›</a:t>
            </a:fld>
            <a:endParaRPr lang="en-US" altLang="en-US"/>
          </a:p>
        </p:txBody>
      </p:sp>
    </p:spTree>
    <p:extLst>
      <p:ext uri="{BB962C8B-B14F-4D97-AF65-F5344CB8AC3E}">
        <p14:creationId xmlns:p14="http://schemas.microsoft.com/office/powerpoint/2010/main" val="2331580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105"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Verdana" pitchFamily="-105" charset="0"/>
        <a:ea typeface="ＭＳ Ｐゴシック" pitchFamily="-105" charset="-128"/>
        <a:cs typeface="+mn-cs"/>
      </a:defRPr>
    </a:lvl2pPr>
    <a:lvl3pPr marL="914400" algn="l" rtl="0" eaLnBrk="0" fontAlgn="base" hangingPunct="0">
      <a:spcBef>
        <a:spcPct val="30000"/>
      </a:spcBef>
      <a:spcAft>
        <a:spcPct val="0"/>
      </a:spcAft>
      <a:defRPr sz="1200" kern="1200">
        <a:solidFill>
          <a:schemeClr val="tx1"/>
        </a:solidFill>
        <a:latin typeface="Verdana" pitchFamily="-105" charset="0"/>
        <a:ea typeface="ＭＳ Ｐゴシック" pitchFamily="-105" charset="-128"/>
        <a:cs typeface="+mn-cs"/>
      </a:defRPr>
    </a:lvl3pPr>
    <a:lvl4pPr marL="1371600" algn="l" rtl="0" eaLnBrk="0" fontAlgn="base" hangingPunct="0">
      <a:spcBef>
        <a:spcPct val="30000"/>
      </a:spcBef>
      <a:spcAft>
        <a:spcPct val="0"/>
      </a:spcAft>
      <a:defRPr sz="1200" kern="1200">
        <a:solidFill>
          <a:schemeClr val="tx1"/>
        </a:solidFill>
        <a:latin typeface="Verdana" pitchFamily="-105" charset="0"/>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Verdana" pitchFamily="-105" charset="0"/>
        <a:ea typeface="ＭＳ Ｐゴシック" pitchFamily="-10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it.wikipedia.org/wiki/Statistica" TargetMode="External"/><Relationship Id="rId2" Type="http://schemas.openxmlformats.org/officeDocument/2006/relationships/slide" Target="../slides/slide61.xml"/><Relationship Id="rId1" Type="http://schemas.openxmlformats.org/officeDocument/2006/relationships/notesMaster" Target="../notesMasters/notesMaster1.xml"/><Relationship Id="rId4" Type="http://schemas.openxmlformats.org/officeDocument/2006/relationships/hyperlink" Target="https://it.wikipedia.org/wiki/Funzione_di_densit%C3%A0"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C9B9D67A-0815-4A94-B875-64497668A4F2}" type="slidenum">
              <a:rPr lang="en-US" altLang="en-US" smtClean="0"/>
              <a:pPr/>
              <a:t>1</a:t>
            </a:fld>
            <a:endParaRPr lang="en-US" altLang="en-US"/>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en-US">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709891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5</a:t>
            </a:fld>
            <a:endParaRPr lang="en-US" altLang="en-US"/>
          </a:p>
        </p:txBody>
      </p:sp>
    </p:spTree>
    <p:extLst>
      <p:ext uri="{BB962C8B-B14F-4D97-AF65-F5344CB8AC3E}">
        <p14:creationId xmlns:p14="http://schemas.microsoft.com/office/powerpoint/2010/main" val="607678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7</a:t>
            </a:fld>
            <a:endParaRPr lang="en-US" altLang="en-US"/>
          </a:p>
        </p:txBody>
      </p:sp>
    </p:spTree>
    <p:extLst>
      <p:ext uri="{BB962C8B-B14F-4D97-AF65-F5344CB8AC3E}">
        <p14:creationId xmlns:p14="http://schemas.microsoft.com/office/powerpoint/2010/main" val="984117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it-IT" altLang="en-US" sz="1200" dirty="0">
                  <a:ea typeface="ＭＳ Ｐゴシック" panose="020B0600070205080204" pitchFamily="34" charset="-128"/>
                </a:endParaRPr>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altLang="en-US" sz="1200" dirty="0">
                    <a:ea typeface="ＭＳ Ｐゴシック" panose="020B0600070205080204" pitchFamily="34" charset="-128"/>
                  </a:rPr>
                  <a:t>Dunque, il campione può essere rappresentato come un insieme di variabili casuali {</a:t>
                </a:r>
                <a:r>
                  <a:rPr lang="it-IT" altLang="en-US" sz="1200" i="1" dirty="0">
                    <a:ea typeface="ＭＳ Ｐゴシック" panose="020B0600070205080204" pitchFamily="34" charset="-128"/>
                  </a:rPr>
                  <a:t>Y</a:t>
                </a:r>
                <a:r>
                  <a:rPr lang="it-IT" altLang="en-US" sz="1200" baseline="-25000" dirty="0">
                    <a:ea typeface="ＭＳ Ｐゴシック" panose="020B0600070205080204" pitchFamily="34" charset="-128"/>
                  </a:rPr>
                  <a:t>1</a:t>
                </a:r>
                <a:r>
                  <a:rPr lang="it-IT" altLang="en-US" sz="1200" dirty="0">
                    <a:ea typeface="ＭＳ Ｐゴシック" panose="020B0600070205080204" pitchFamily="34" charset="-128"/>
                  </a:rPr>
                  <a:t>, </a:t>
                </a:r>
                <a:r>
                  <a:rPr lang="it-IT" altLang="en-US" sz="1200" i="1" dirty="0">
                    <a:ea typeface="ＭＳ Ｐゴシック" panose="020B0600070205080204" pitchFamily="34" charset="-128"/>
                  </a:rPr>
                  <a:t>Y</a:t>
                </a:r>
                <a:r>
                  <a:rPr lang="it-IT" altLang="en-US" sz="1200" baseline="-25000" dirty="0">
                    <a:ea typeface="ＭＳ Ｐゴシック" panose="020B0600070205080204" pitchFamily="34" charset="-128"/>
                  </a:rPr>
                  <a:t>2</a:t>
                </a:r>
                <a:r>
                  <a:rPr lang="it-IT" altLang="en-US" sz="1200" dirty="0">
                    <a:ea typeface="ＭＳ Ｐゴシック" panose="020B0600070205080204" pitchFamily="34" charset="-128"/>
                  </a:rPr>
                  <a:t>,…, </a:t>
                </a:r>
                <a:r>
                  <a:rPr lang="it-IT" altLang="en-US" sz="1200" i="1" dirty="0" err="1">
                    <a:ea typeface="ＭＳ Ｐゴシック" panose="020B0600070205080204" pitchFamily="34" charset="-128"/>
                  </a:rPr>
                  <a:t>Y</a:t>
                </a:r>
                <a:r>
                  <a:rPr lang="it-IT" altLang="en-US" sz="1200" i="1" baseline="-25000" dirty="0" err="1">
                    <a:ea typeface="ＭＳ Ｐゴシック" panose="020B0600070205080204" pitchFamily="34" charset="-128"/>
                  </a:rPr>
                  <a:t>n</a:t>
                </a:r>
                <a:r>
                  <a:rPr lang="it-IT" altLang="en-US" sz="1200" dirty="0">
                    <a:ea typeface="ＭＳ Ｐゴシック" panose="020B0600070205080204" pitchFamily="34" charset="-128"/>
                  </a:rPr>
                  <a:t>}, dove </a:t>
                </a:r>
                <a:r>
                  <a:rPr lang="it-IT" altLang="en-US" sz="1200" i="1" dirty="0" err="1">
                    <a:ea typeface="ＭＳ Ｐゴシック" panose="020B0600070205080204" pitchFamily="34" charset="-128"/>
                  </a:rPr>
                  <a:t>Y</a:t>
                </a:r>
                <a:r>
                  <a:rPr lang="it-IT" altLang="en-US" sz="1200" i="1" baseline="-25000" dirty="0" err="1">
                    <a:ea typeface="ＭＳ Ｐゴシック" panose="020B0600070205080204" pitchFamily="34" charset="-128"/>
                  </a:rPr>
                  <a:t>i</a:t>
                </a:r>
                <a:r>
                  <a:rPr lang="it-IT" altLang="en-US" sz="1200" dirty="0">
                    <a:ea typeface="ＭＳ Ｐゴシック" panose="020B0600070205080204" pitchFamily="34" charset="-128"/>
                  </a:rPr>
                  <a:t> = valore di </a:t>
                </a:r>
                <a:r>
                  <a:rPr lang="it-IT" altLang="en-US" sz="1200" i="1" dirty="0">
                    <a:ea typeface="ＭＳ Ｐゴシック" panose="020B0600070205080204" pitchFamily="34" charset="-128"/>
                  </a:rPr>
                  <a:t>Y</a:t>
                </a:r>
                <a:r>
                  <a:rPr lang="it-IT" altLang="en-US" sz="1200" dirty="0">
                    <a:ea typeface="ＭＳ Ｐゴシック" panose="020B0600070205080204" pitchFamily="34" charset="-128"/>
                  </a:rPr>
                  <a:t> per l’</a:t>
                </a:r>
                <a:r>
                  <a:rPr lang="it-IT" altLang="en-US" sz="1200" i="1" dirty="0">
                    <a:ea typeface="ＭＳ Ｐゴシック" panose="020B0600070205080204" pitchFamily="34" charset="-128"/>
                  </a:rPr>
                  <a:t>i</a:t>
                </a:r>
                <a:r>
                  <a:rPr lang="it-IT" altLang="en-US" sz="1200" dirty="0">
                    <a:ea typeface="ＭＳ Ｐゴシック" panose="020B0600070205080204" pitchFamily="34" charset="-128"/>
                  </a:rPr>
                  <a:t>-esimo individuo (distretto, unità) del campione, le cui realizzazioni costituiscono il data-set {</a:t>
                </a:r>
                <a:r>
                  <a:rPr lang="it-IT" altLang="en-US" sz="1200" i="1" dirty="0">
                    <a:ea typeface="ＭＳ Ｐゴシック" panose="020B0600070205080204" pitchFamily="34" charset="-128"/>
                  </a:rPr>
                  <a:t>y</a:t>
                </a:r>
                <a:r>
                  <a:rPr lang="it-IT" altLang="en-US" sz="1200" baseline="-25000" dirty="0">
                    <a:ea typeface="ＭＳ Ｐゴシック" panose="020B0600070205080204" pitchFamily="34" charset="-128"/>
                  </a:rPr>
                  <a:t>1</a:t>
                </a:r>
                <a:r>
                  <a:rPr lang="it-IT" altLang="en-US" sz="1200" dirty="0">
                    <a:ea typeface="ＭＳ Ｐゴシック" panose="020B0600070205080204" pitchFamily="34" charset="-128"/>
                  </a:rPr>
                  <a:t>, </a:t>
                </a:r>
                <a:r>
                  <a:rPr lang="it-IT" altLang="en-US" sz="1200" i="1" dirty="0">
                    <a:ea typeface="ＭＳ Ｐゴシック" panose="020B0600070205080204" pitchFamily="34" charset="-128"/>
                  </a:rPr>
                  <a:t>y</a:t>
                </a:r>
                <a:r>
                  <a:rPr lang="it-IT" altLang="en-US" sz="1200" baseline="-25000" dirty="0">
                    <a:ea typeface="ＭＳ Ｐゴシック" panose="020B0600070205080204" pitchFamily="34" charset="-128"/>
                  </a:rPr>
                  <a:t>2</a:t>
                </a:r>
                <a:r>
                  <a:rPr lang="it-IT" altLang="en-US" sz="1200" dirty="0">
                    <a:ea typeface="ＭＳ Ｐゴシック" panose="020B0600070205080204" pitchFamily="34" charset="-128"/>
                  </a:rPr>
                  <a:t>,…, </a:t>
                </a:r>
                <a:r>
                  <a:rPr lang="it-IT" altLang="en-US" sz="1200" i="1" dirty="0" err="1">
                    <a:ea typeface="ＭＳ Ｐゴシック" panose="020B0600070205080204" pitchFamily="34" charset="-128"/>
                  </a:rPr>
                  <a:t>y</a:t>
                </a:r>
                <a:r>
                  <a:rPr lang="it-IT" altLang="en-US" sz="1200" i="1" baseline="-25000" dirty="0" err="1">
                    <a:ea typeface="ＭＳ Ｐゴシック" panose="020B0600070205080204" pitchFamily="34" charset="-128"/>
                  </a:rPr>
                  <a:t>n</a:t>
                </a:r>
                <a:r>
                  <a:rPr lang="it-IT" altLang="en-US" sz="1200" dirty="0">
                    <a:ea typeface="ＭＳ Ｐゴシック" panose="020B0600070205080204" pitchFamily="34" charset="-128"/>
                  </a:rPr>
                  <a:t>}, dove </a:t>
                </a:r>
                <a:r>
                  <a:rPr lang="it-IT" altLang="en-US" sz="1200" i="1" dirty="0" err="1">
                    <a:ea typeface="ＭＳ Ｐゴシック" panose="020B0600070205080204" pitchFamily="34" charset="-128"/>
                  </a:rPr>
                  <a:t>y</a:t>
                </a:r>
                <a:r>
                  <a:rPr lang="it-IT" altLang="en-US" sz="1200" i="1" baseline="-25000" dirty="0" err="1">
                    <a:ea typeface="ＭＳ Ｐゴシック" panose="020B0600070205080204" pitchFamily="34" charset="-128"/>
                  </a:rPr>
                  <a:t>i</a:t>
                </a:r>
                <a:r>
                  <a:rPr lang="it-IT" altLang="en-US" sz="1200" dirty="0">
                    <a:ea typeface="ＭＳ Ｐゴシック" panose="020B0600070205080204" pitchFamily="34" charset="-128"/>
                  </a:rPr>
                  <a:t> = valore assunto da </a:t>
                </a:r>
                <a:r>
                  <a:rPr lang="en-IE" altLang="en-US" sz="1200" i="0">
                    <a:latin typeface="Cambria Math" panose="02040503050406030204" pitchFamily="18" charset="0"/>
                    <a:ea typeface="ＭＳ Ｐゴシック" panose="020B0600070205080204" pitchFamily="34" charset="-128"/>
                  </a:rPr>
                  <a:t>𝑌_𝑖</a:t>
                </a:r>
                <a:r>
                  <a:rPr lang="it-IT" altLang="en-US" sz="1200" dirty="0">
                    <a:ea typeface="ＭＳ Ｐゴシック" panose="020B0600070205080204" pitchFamily="34" charset="-128"/>
                  </a:rPr>
                  <a:t>, ovvero il valore di </a:t>
                </a:r>
                <a:r>
                  <a:rPr lang="it-IT" altLang="en-US" sz="1200" i="1" dirty="0">
                    <a:ea typeface="ＭＳ Ｐゴシック" panose="020B0600070205080204" pitchFamily="34" charset="-128"/>
                  </a:rPr>
                  <a:t>Y</a:t>
                </a:r>
                <a:r>
                  <a:rPr lang="it-IT" altLang="en-US" sz="1200" dirty="0">
                    <a:ea typeface="ＭＳ Ｐゴシック" panose="020B0600070205080204" pitchFamily="34" charset="-128"/>
                  </a:rPr>
                  <a:t> per l’</a:t>
                </a:r>
                <a:r>
                  <a:rPr lang="it-IT" altLang="en-US" sz="1200" i="1" dirty="0">
                    <a:ea typeface="ＭＳ Ｐゴシック" panose="020B0600070205080204" pitchFamily="34" charset="-128"/>
                  </a:rPr>
                  <a:t>i</a:t>
                </a:r>
                <a:r>
                  <a:rPr lang="it-IT" altLang="en-US" sz="1200" dirty="0">
                    <a:ea typeface="ＭＳ Ｐゴシック" panose="020B0600070205080204" pitchFamily="34" charset="-128"/>
                  </a:rPr>
                  <a:t>-esimo individuo (distretto, unità) del campione</a:t>
                </a:r>
                <a:r>
                  <a:rPr lang="en-IE" altLang="en-US" sz="1200" dirty="0">
                    <a:ea typeface="ＭＳ Ｐゴシック" panose="020B0600070205080204" pitchFamily="34" charset="-128"/>
                  </a:rPr>
                  <a:t>.</a:t>
                </a:r>
                <a:endParaRPr lang="it-IT" altLang="en-US" sz="1200" dirty="0">
                  <a:ea typeface="ＭＳ Ｐゴシック" panose="020B0600070205080204" pitchFamily="34" charset="-128"/>
                </a:endParaRPr>
              </a:p>
            </p:txBody>
          </p:sp>
        </mc:Fallback>
      </mc:AlternateContent>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8</a:t>
            </a:fld>
            <a:endParaRPr lang="en-US" altLang="en-US"/>
          </a:p>
        </p:txBody>
      </p:sp>
    </p:spTree>
    <p:extLst>
      <p:ext uri="{BB962C8B-B14F-4D97-AF65-F5344CB8AC3E}">
        <p14:creationId xmlns:p14="http://schemas.microsoft.com/office/powerpoint/2010/main" val="2882340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lvl="1" eaLnBrk="1" hangingPunct="1">
                  <a:lnSpc>
                    <a:spcPct val="90000"/>
                  </a:lnSpc>
                  <a:spcBef>
                    <a:spcPct val="40000"/>
                  </a:spcBef>
                  <a:buFontTx/>
                  <a:buNone/>
                </a:pPr>
                <a14:m>
                  <m:oMath xmlns:m="http://schemas.openxmlformats.org/officeDocument/2006/math">
                    <m:sSubSup>
                      <m:sSubSupPr>
                        <m:ctrlPr>
                          <a:rPr lang="en-IE" altLang="en-US" sz="2000" b="0" i="1" smtClean="0">
                            <a:latin typeface="Cambria Math" panose="02040503050406030204" pitchFamily="18" charset="0"/>
                            <a:ea typeface="ＭＳ Ｐゴシック" panose="020B0600070205080204" pitchFamily="34" charset="-128"/>
                          </a:rPr>
                        </m:ctrlPr>
                      </m:sSubSupPr>
                      <m:e>
                        <m:r>
                          <a:rPr lang="en-IE" altLang="en-US" sz="2000" b="0" i="1" smtClean="0">
                            <a:latin typeface="Cambria Math" panose="02040503050406030204" pitchFamily="18" charset="0"/>
                            <a:ea typeface="ＭＳ Ｐゴシック" panose="020B0600070205080204" pitchFamily="34" charset="-128"/>
                          </a:rPr>
                          <m:t>𝜎</m:t>
                        </m:r>
                      </m:e>
                      <m:sub>
                        <m:r>
                          <a:rPr lang="en-IE" altLang="en-US" sz="2000" b="0" i="1" smtClean="0">
                            <a:latin typeface="Cambria Math" panose="02040503050406030204" pitchFamily="18" charset="0"/>
                            <a:ea typeface="ＭＳ Ｐゴシック" panose="020B0600070205080204" pitchFamily="34" charset="-128"/>
                          </a:rPr>
                          <m:t>𝑌</m:t>
                        </m:r>
                      </m:sub>
                      <m:sup>
                        <m:r>
                          <a:rPr lang="en-IE" altLang="en-US" sz="2000" b="0" i="1" smtClean="0">
                            <a:latin typeface="Cambria Math" panose="02040503050406030204" pitchFamily="18" charset="0"/>
                            <a:ea typeface="ＭＳ Ｐゴシック" panose="020B0600070205080204" pitchFamily="34" charset="-128"/>
                          </a:rPr>
                          <m:t>2</m:t>
                        </m:r>
                      </m:sup>
                    </m:sSubSup>
                  </m:oMath>
                </a14:m>
                <a:r>
                  <a:rPr lang="it-IT" altLang="en-US" sz="2000" dirty="0">
                    <a:ea typeface="ＭＳ Ｐゴシック" panose="020B0600070205080204" pitchFamily="34" charset="-128"/>
                  </a:rPr>
                  <a:t> =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 –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 </a:t>
                </a:r>
              </a:p>
              <a:p>
                <a:pPr lvl="1" eaLnBrk="1" hangingPunct="1">
                  <a:lnSpc>
                    <a:spcPct val="90000"/>
                  </a:lnSpc>
                  <a:spcBef>
                    <a:spcPct val="40000"/>
                  </a:spcBef>
                  <a:buFontTx/>
                  <a:buNone/>
                </a:pPr>
                <a:r>
                  <a:rPr lang="it-IT" altLang="en-US" sz="2000" dirty="0">
                    <a:ea typeface="ＭＳ Ｐゴシック" panose="020B0600070205080204" pitchFamily="34" charset="-128"/>
                  </a:rPr>
                  <a:t>    = </a:t>
                </a:r>
                <a14:m>
                  <m:oMath xmlns:m="http://schemas.openxmlformats.org/officeDocument/2006/math">
                    <m:r>
                      <a:rPr lang="en-IE" altLang="en-US" sz="2000" b="0" i="1" smtClean="0">
                        <a:latin typeface="Cambria Math" panose="02040503050406030204" pitchFamily="18" charset="0"/>
                        <a:ea typeface="ＭＳ Ｐゴシック" panose="020B0600070205080204" pitchFamily="34" charset="-128"/>
                      </a:rPr>
                      <m:t>𝑝</m:t>
                    </m:r>
                    <m:sSup>
                      <m:sSupPr>
                        <m:ctrlPr>
                          <a:rPr lang="en-IE" altLang="en-US" sz="2000" b="0" i="1" smtClean="0">
                            <a:latin typeface="Cambria Math" panose="02040503050406030204" pitchFamily="18" charset="0"/>
                            <a:ea typeface="ＭＳ Ｐゴシック" panose="020B0600070205080204" pitchFamily="34" charset="-128"/>
                          </a:rPr>
                        </m:ctrlPr>
                      </m:sSupPr>
                      <m:e>
                        <m:d>
                          <m:dPr>
                            <m:ctrlPr>
                              <a:rPr lang="en-IE" altLang="en-US" sz="2000" b="0" i="1" smtClean="0">
                                <a:latin typeface="Cambria Math" panose="02040503050406030204" pitchFamily="18" charset="0"/>
                                <a:ea typeface="ＭＳ Ｐゴシック" panose="020B0600070205080204" pitchFamily="34" charset="-128"/>
                              </a:rPr>
                            </m:ctrlPr>
                          </m:dPr>
                          <m:e>
                            <m:r>
                              <a:rPr lang="en-IE" altLang="en-US" sz="2000" b="0" i="1" smtClean="0">
                                <a:latin typeface="Cambria Math" panose="02040503050406030204" pitchFamily="18" charset="0"/>
                                <a:ea typeface="ＭＳ Ｐゴシック" panose="020B0600070205080204" pitchFamily="34" charset="-128"/>
                              </a:rPr>
                              <m:t>1−</m:t>
                            </m:r>
                            <m:r>
                              <a:rPr lang="en-IE" altLang="en-US" sz="2000" b="0" i="1" smtClean="0">
                                <a:latin typeface="Cambria Math" panose="02040503050406030204" pitchFamily="18" charset="0"/>
                                <a:ea typeface="ＭＳ Ｐゴシック" panose="020B0600070205080204" pitchFamily="34" charset="-128"/>
                              </a:rPr>
                              <m:t>𝑝</m:t>
                            </m:r>
                          </m:e>
                        </m:d>
                      </m:e>
                      <m:sup>
                        <m:r>
                          <a:rPr lang="en-IE" altLang="en-US" sz="2000" b="0" i="1" smtClean="0">
                            <a:latin typeface="Cambria Math" panose="02040503050406030204" pitchFamily="18" charset="0"/>
                            <a:ea typeface="ＭＳ Ｐゴシック" panose="020B0600070205080204" pitchFamily="34" charset="-128"/>
                          </a:rPr>
                          <m:t>2</m:t>
                        </m:r>
                      </m:sup>
                    </m:sSup>
                    <m:r>
                      <a:rPr lang="en-IE" altLang="en-US" sz="2000" b="0" i="1" smtClean="0">
                        <a:latin typeface="Cambria Math" panose="02040503050406030204" pitchFamily="18" charset="0"/>
                        <a:ea typeface="ＭＳ Ｐゴシック" panose="020B0600070205080204" pitchFamily="34" charset="-128"/>
                      </a:rPr>
                      <m:t>+</m:t>
                    </m:r>
                    <m:d>
                      <m:dPr>
                        <m:ctrlPr>
                          <a:rPr lang="en-IE" altLang="en-US" sz="2000" b="0" i="1" smtClean="0">
                            <a:latin typeface="Cambria Math" panose="02040503050406030204" pitchFamily="18" charset="0"/>
                            <a:ea typeface="ＭＳ Ｐゴシック" panose="020B0600070205080204" pitchFamily="34" charset="-128"/>
                          </a:rPr>
                        </m:ctrlPr>
                      </m:dPr>
                      <m:e>
                        <m:r>
                          <a:rPr lang="en-IE" altLang="en-US" sz="2000" b="0" i="1" smtClean="0">
                            <a:latin typeface="Cambria Math" panose="02040503050406030204" pitchFamily="18" charset="0"/>
                            <a:ea typeface="ＭＳ Ｐゴシック" panose="020B0600070205080204" pitchFamily="34" charset="-128"/>
                          </a:rPr>
                          <m:t>1−</m:t>
                        </m:r>
                        <m:r>
                          <a:rPr lang="en-IE" altLang="en-US" sz="2000" b="0" i="1" smtClean="0">
                            <a:latin typeface="Cambria Math" panose="02040503050406030204" pitchFamily="18" charset="0"/>
                            <a:ea typeface="ＭＳ Ｐゴシック" panose="020B0600070205080204" pitchFamily="34" charset="-128"/>
                          </a:rPr>
                          <m:t>𝑝</m:t>
                        </m:r>
                      </m:e>
                    </m:d>
                    <m:sSup>
                      <m:sSupPr>
                        <m:ctrlPr>
                          <a:rPr lang="en-IE" altLang="en-US" sz="2000" b="0" i="1" smtClean="0">
                            <a:latin typeface="Cambria Math" panose="02040503050406030204" pitchFamily="18" charset="0"/>
                            <a:ea typeface="ＭＳ Ｐゴシック" panose="020B0600070205080204" pitchFamily="34" charset="-128"/>
                          </a:rPr>
                        </m:ctrlPr>
                      </m:sSupPr>
                      <m:e>
                        <m:d>
                          <m:dPr>
                            <m:ctrlPr>
                              <a:rPr lang="en-IE" altLang="en-US" sz="2000" b="0" i="1" smtClean="0">
                                <a:latin typeface="Cambria Math" panose="02040503050406030204" pitchFamily="18" charset="0"/>
                                <a:ea typeface="ＭＳ Ｐゴシック" panose="020B0600070205080204" pitchFamily="34" charset="-128"/>
                              </a:rPr>
                            </m:ctrlPr>
                          </m:dPr>
                          <m:e>
                            <m:r>
                              <a:rPr lang="en-IE" altLang="en-US" sz="2000" b="0" i="1" smtClean="0">
                                <a:latin typeface="Cambria Math" panose="02040503050406030204" pitchFamily="18" charset="0"/>
                                <a:ea typeface="ＭＳ Ｐゴシック" panose="020B0600070205080204" pitchFamily="34" charset="-128"/>
                              </a:rPr>
                              <m:t>0−</m:t>
                            </m:r>
                            <m:r>
                              <a:rPr lang="en-IE" altLang="en-US" sz="2000" b="0" i="1" smtClean="0">
                                <a:latin typeface="Cambria Math" panose="02040503050406030204" pitchFamily="18" charset="0"/>
                                <a:ea typeface="ＭＳ Ｐゴシック" panose="020B0600070205080204" pitchFamily="34" charset="-128"/>
                              </a:rPr>
                              <m:t>𝑝</m:t>
                            </m:r>
                          </m:e>
                        </m:d>
                      </m:e>
                      <m:sup>
                        <m:r>
                          <a:rPr lang="en-IE" altLang="en-US" sz="2000" b="0" i="1" smtClean="0">
                            <a:latin typeface="Cambria Math" panose="02040503050406030204" pitchFamily="18" charset="0"/>
                            <a:ea typeface="ＭＳ Ｐゴシック" panose="020B0600070205080204" pitchFamily="34" charset="-128"/>
                          </a:rPr>
                          <m:t>2</m:t>
                        </m:r>
                      </m:sup>
                    </m:sSup>
                  </m:oMath>
                </a14:m>
                <a:endParaRPr lang="en-IE" altLang="en-US" sz="2000" b="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dirty="0">
                    <a:ea typeface="ＭＳ Ｐゴシック" panose="020B0600070205080204" pitchFamily="34" charset="-128"/>
                  </a:rPr>
                  <a:t>    </a:t>
                </a:r>
                <a14:m>
                  <m:oMath xmlns:m="http://schemas.openxmlformats.org/officeDocument/2006/math">
                    <m:r>
                      <a:rPr lang="en-IE" altLang="en-US" sz="2000" i="1">
                        <a:latin typeface="Cambria Math" panose="02040503050406030204" pitchFamily="18" charset="0"/>
                        <a:ea typeface="ＭＳ Ｐゴシック" panose="020B0600070205080204" pitchFamily="34" charset="-128"/>
                      </a:rPr>
                      <m:t>=</m:t>
                    </m:r>
                    <m:r>
                      <a:rPr lang="en-IE" altLang="en-US" sz="2000" i="1">
                        <a:latin typeface="Cambria Math" panose="02040503050406030204" pitchFamily="18" charset="0"/>
                        <a:ea typeface="ＭＳ Ｐゴシック" panose="020B0600070205080204" pitchFamily="34" charset="-128"/>
                      </a:rPr>
                      <m:t>𝑝</m:t>
                    </m:r>
                    <m:sSup>
                      <m:sSupPr>
                        <m:ctrlPr>
                          <a:rPr lang="en-IE" altLang="en-US" sz="2000" i="1">
                            <a:latin typeface="Cambria Math" panose="02040503050406030204" pitchFamily="18" charset="0"/>
                            <a:ea typeface="ＭＳ Ｐゴシック" panose="020B0600070205080204" pitchFamily="34" charset="-128"/>
                          </a:rPr>
                        </m:ctrlPr>
                      </m:sSupPr>
                      <m:e>
                        <m:d>
                          <m:dPr>
                            <m:ctrlPr>
                              <a:rPr lang="en-IE" altLang="en-US" sz="2000" i="1">
                                <a:latin typeface="Cambria Math" panose="02040503050406030204" pitchFamily="18" charset="0"/>
                                <a:ea typeface="ＭＳ Ｐゴシック" panose="020B0600070205080204" pitchFamily="34" charset="-128"/>
                              </a:rPr>
                            </m:ctrlPr>
                          </m:dPr>
                          <m:e>
                            <m:r>
                              <a:rPr lang="en-IE" altLang="en-US" sz="2000" i="1">
                                <a:latin typeface="Cambria Math" panose="02040503050406030204" pitchFamily="18" charset="0"/>
                                <a:ea typeface="ＭＳ Ｐゴシック" panose="020B0600070205080204" pitchFamily="34" charset="-128"/>
                              </a:rPr>
                              <m:t>1−</m:t>
                            </m:r>
                            <m:r>
                              <a:rPr lang="en-IE" altLang="en-US" sz="2000" i="1">
                                <a:latin typeface="Cambria Math" panose="02040503050406030204" pitchFamily="18" charset="0"/>
                                <a:ea typeface="ＭＳ Ｐゴシック" panose="020B0600070205080204" pitchFamily="34" charset="-128"/>
                              </a:rPr>
                              <m:t>𝑝</m:t>
                            </m:r>
                          </m:e>
                        </m:d>
                      </m:e>
                      <m:sup>
                        <m:r>
                          <a:rPr lang="en-IE" altLang="en-US" sz="2000" i="1">
                            <a:latin typeface="Cambria Math" panose="02040503050406030204" pitchFamily="18" charset="0"/>
                            <a:ea typeface="ＭＳ Ｐゴシック" panose="020B0600070205080204" pitchFamily="34" charset="-128"/>
                          </a:rPr>
                          <m:t>2</m:t>
                        </m:r>
                      </m:sup>
                    </m:sSup>
                    <m:r>
                      <a:rPr lang="en-IE" altLang="en-US" sz="2000" i="1">
                        <a:latin typeface="Cambria Math" panose="02040503050406030204" pitchFamily="18" charset="0"/>
                        <a:ea typeface="ＭＳ Ｐゴシック" panose="020B0600070205080204" pitchFamily="34" charset="-128"/>
                      </a:rPr>
                      <m:t>+</m:t>
                    </m:r>
                    <m:d>
                      <m:dPr>
                        <m:ctrlPr>
                          <a:rPr lang="en-IE" altLang="en-US" sz="2000" i="1">
                            <a:latin typeface="Cambria Math" panose="02040503050406030204" pitchFamily="18" charset="0"/>
                            <a:ea typeface="ＭＳ Ｐゴシック" panose="020B0600070205080204" pitchFamily="34" charset="-128"/>
                          </a:rPr>
                        </m:ctrlPr>
                      </m:dPr>
                      <m:e>
                        <m:r>
                          <a:rPr lang="en-IE" altLang="en-US" sz="2000" i="1">
                            <a:latin typeface="Cambria Math" panose="02040503050406030204" pitchFamily="18" charset="0"/>
                            <a:ea typeface="ＭＳ Ｐゴシック" panose="020B0600070205080204" pitchFamily="34" charset="-128"/>
                          </a:rPr>
                          <m:t>1−</m:t>
                        </m:r>
                        <m:r>
                          <a:rPr lang="en-IE" altLang="en-US" sz="2000" i="1">
                            <a:latin typeface="Cambria Math" panose="02040503050406030204" pitchFamily="18" charset="0"/>
                            <a:ea typeface="ＭＳ Ｐゴシック" panose="020B0600070205080204" pitchFamily="34" charset="-128"/>
                          </a:rPr>
                          <m:t>𝑝</m:t>
                        </m:r>
                      </m:e>
                    </m:d>
                    <m:sSup>
                      <m:sSupPr>
                        <m:ctrlPr>
                          <a:rPr lang="en-IE" altLang="en-US" sz="2000" b="0" i="1" smtClean="0">
                            <a:latin typeface="Cambria Math" panose="02040503050406030204" pitchFamily="18" charset="0"/>
                            <a:ea typeface="ＭＳ Ｐゴシック" panose="020B0600070205080204" pitchFamily="34" charset="-128"/>
                          </a:rPr>
                        </m:ctrlPr>
                      </m:sSupPr>
                      <m:e>
                        <m:r>
                          <a:rPr lang="en-IE" altLang="en-US" sz="2000" b="0" i="1" smtClean="0">
                            <a:latin typeface="Cambria Math" panose="02040503050406030204" pitchFamily="18" charset="0"/>
                            <a:ea typeface="ＭＳ Ｐゴシック" panose="020B0600070205080204" pitchFamily="34" charset="-128"/>
                          </a:rPr>
                          <m:t>𝑝</m:t>
                        </m:r>
                      </m:e>
                      <m:sup>
                        <m:r>
                          <a:rPr lang="en-IE" altLang="en-US" sz="2000" b="0" i="1" smtClean="0">
                            <a:latin typeface="Cambria Math" panose="02040503050406030204" pitchFamily="18" charset="0"/>
                            <a:ea typeface="ＭＳ Ｐゴシック" panose="020B0600070205080204" pitchFamily="34" charset="-128"/>
                          </a:rPr>
                          <m:t>2</m:t>
                        </m:r>
                      </m:sup>
                    </m:sSup>
                  </m:oMath>
                </a14:m>
                <a:endParaRPr lang="en-IE" altLang="en-US" sz="2000" b="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dirty="0">
                    <a:ea typeface="ＭＳ Ｐゴシック" panose="020B0600070205080204" pitchFamily="34" charset="-128"/>
                  </a:rPr>
                  <a:t>    </a:t>
                </a:r>
                <a14:m>
                  <m:oMath xmlns:m="http://schemas.openxmlformats.org/officeDocument/2006/math">
                    <m:r>
                      <a:rPr lang="en-IE" altLang="en-US" sz="2000" i="1" smtClean="0">
                        <a:latin typeface="Cambria Math" panose="02040503050406030204" pitchFamily="18" charset="0"/>
                        <a:ea typeface="ＭＳ Ｐゴシック" panose="020B0600070205080204" pitchFamily="34" charset="-128"/>
                      </a:rPr>
                      <m:t>=</m:t>
                    </m:r>
                    <m:r>
                      <a:rPr lang="en-IE" altLang="en-US" sz="2000" b="0" i="1" smtClean="0">
                        <a:latin typeface="Cambria Math" panose="02040503050406030204" pitchFamily="18" charset="0"/>
                        <a:ea typeface="ＭＳ Ｐゴシック" panose="020B0600070205080204" pitchFamily="34" charset="-128"/>
                      </a:rPr>
                      <m:t>𝑝</m:t>
                    </m:r>
                    <m:d>
                      <m:dPr>
                        <m:ctrlPr>
                          <a:rPr lang="en-IE" altLang="en-US" sz="2000" b="0" i="1" smtClean="0">
                            <a:latin typeface="Cambria Math" panose="02040503050406030204" pitchFamily="18" charset="0"/>
                            <a:ea typeface="ＭＳ Ｐゴシック" panose="020B0600070205080204" pitchFamily="34" charset="-128"/>
                          </a:rPr>
                        </m:ctrlPr>
                      </m:dPr>
                      <m:e>
                        <m:r>
                          <a:rPr lang="en-IE" altLang="en-US" sz="2000" b="0" i="1" smtClean="0">
                            <a:latin typeface="Cambria Math" panose="02040503050406030204" pitchFamily="18" charset="0"/>
                            <a:ea typeface="ＭＳ Ｐゴシック" panose="020B0600070205080204" pitchFamily="34" charset="-128"/>
                          </a:rPr>
                          <m:t>1+</m:t>
                        </m:r>
                        <m:sSup>
                          <m:sSupPr>
                            <m:ctrlPr>
                              <a:rPr lang="en-IE" altLang="en-US" sz="2000" b="0" i="1" smtClean="0">
                                <a:latin typeface="Cambria Math" panose="02040503050406030204" pitchFamily="18" charset="0"/>
                                <a:ea typeface="ＭＳ Ｐゴシック" panose="020B0600070205080204" pitchFamily="34" charset="-128"/>
                              </a:rPr>
                            </m:ctrlPr>
                          </m:sSupPr>
                          <m:e>
                            <m:r>
                              <a:rPr lang="en-IE" altLang="en-US" sz="2000" b="0" i="1" smtClean="0">
                                <a:latin typeface="Cambria Math" panose="02040503050406030204" pitchFamily="18" charset="0"/>
                                <a:ea typeface="ＭＳ Ｐゴシック" panose="020B0600070205080204" pitchFamily="34" charset="-128"/>
                              </a:rPr>
                              <m:t>𝑝</m:t>
                            </m:r>
                          </m:e>
                          <m:sup>
                            <m:r>
                              <a:rPr lang="en-IE" altLang="en-US" sz="2000" b="0" i="1" smtClean="0">
                                <a:latin typeface="Cambria Math" panose="02040503050406030204" pitchFamily="18" charset="0"/>
                                <a:ea typeface="ＭＳ Ｐゴシック" panose="020B0600070205080204" pitchFamily="34" charset="-128"/>
                              </a:rPr>
                              <m:t>2</m:t>
                            </m:r>
                          </m:sup>
                        </m:sSup>
                        <m:r>
                          <a:rPr lang="en-IE" altLang="en-US" sz="2000" b="0" i="1" smtClean="0">
                            <a:latin typeface="Cambria Math" panose="02040503050406030204" pitchFamily="18" charset="0"/>
                            <a:ea typeface="ＭＳ Ｐゴシック" panose="020B0600070205080204" pitchFamily="34" charset="-128"/>
                          </a:rPr>
                          <m:t>−2</m:t>
                        </m:r>
                        <m:r>
                          <a:rPr lang="en-IE" altLang="en-US" sz="2000" b="0" i="1" smtClean="0">
                            <a:latin typeface="Cambria Math" panose="02040503050406030204" pitchFamily="18" charset="0"/>
                            <a:ea typeface="ＭＳ Ｐゴシック" panose="020B0600070205080204" pitchFamily="34" charset="-128"/>
                          </a:rPr>
                          <m:t>𝑝</m:t>
                        </m:r>
                      </m:e>
                    </m:d>
                    <m:r>
                      <a:rPr lang="en-IE" altLang="en-US" sz="2000" b="0" i="1" smtClean="0">
                        <a:latin typeface="Cambria Math" panose="02040503050406030204" pitchFamily="18" charset="0"/>
                        <a:ea typeface="ＭＳ Ｐゴシック" panose="020B0600070205080204" pitchFamily="34" charset="-128"/>
                      </a:rPr>
                      <m:t>+</m:t>
                    </m:r>
                    <m:sSup>
                      <m:sSupPr>
                        <m:ctrlPr>
                          <a:rPr lang="en-IE" altLang="en-US" sz="2000" b="0" i="1" smtClean="0">
                            <a:latin typeface="Cambria Math" panose="02040503050406030204" pitchFamily="18" charset="0"/>
                            <a:ea typeface="ＭＳ Ｐゴシック" panose="020B0600070205080204" pitchFamily="34" charset="-128"/>
                          </a:rPr>
                        </m:ctrlPr>
                      </m:sSupPr>
                      <m:e>
                        <m:r>
                          <a:rPr lang="en-IE" altLang="en-US" sz="2000" b="0" i="1" smtClean="0">
                            <a:latin typeface="Cambria Math" panose="02040503050406030204" pitchFamily="18" charset="0"/>
                            <a:ea typeface="ＭＳ Ｐゴシック" panose="020B0600070205080204" pitchFamily="34" charset="-128"/>
                          </a:rPr>
                          <m:t>𝑝</m:t>
                        </m:r>
                      </m:e>
                      <m:sup>
                        <m:r>
                          <a:rPr lang="en-IE" altLang="en-US" sz="2000" b="0" i="1" smtClean="0">
                            <a:latin typeface="Cambria Math" panose="02040503050406030204" pitchFamily="18" charset="0"/>
                            <a:ea typeface="ＭＳ Ｐゴシック" panose="020B0600070205080204" pitchFamily="34" charset="-128"/>
                          </a:rPr>
                          <m:t>2</m:t>
                        </m:r>
                      </m:sup>
                    </m:sSup>
                    <m:r>
                      <a:rPr lang="en-IE" altLang="en-US" sz="2000" b="0" i="1" smtClean="0">
                        <a:latin typeface="Cambria Math" panose="02040503050406030204" pitchFamily="18" charset="0"/>
                        <a:ea typeface="ＭＳ Ｐゴシック" panose="020B0600070205080204" pitchFamily="34" charset="-128"/>
                      </a:rPr>
                      <m:t>−</m:t>
                    </m:r>
                    <m:sSup>
                      <m:sSupPr>
                        <m:ctrlPr>
                          <a:rPr lang="en-IE" altLang="en-US" sz="2000" b="0" i="1" smtClean="0">
                            <a:latin typeface="Cambria Math" panose="02040503050406030204" pitchFamily="18" charset="0"/>
                            <a:ea typeface="ＭＳ Ｐゴシック" panose="020B0600070205080204" pitchFamily="34" charset="-128"/>
                          </a:rPr>
                        </m:ctrlPr>
                      </m:sSupPr>
                      <m:e>
                        <m:r>
                          <a:rPr lang="en-IE" altLang="en-US" sz="2000" b="0" i="1" smtClean="0">
                            <a:latin typeface="Cambria Math" panose="02040503050406030204" pitchFamily="18" charset="0"/>
                            <a:ea typeface="ＭＳ Ｐゴシック" panose="020B0600070205080204" pitchFamily="34" charset="-128"/>
                          </a:rPr>
                          <m:t>𝑝</m:t>
                        </m:r>
                      </m:e>
                      <m:sup>
                        <m:r>
                          <a:rPr lang="en-IE" altLang="en-US" sz="2000" b="0" i="1" smtClean="0">
                            <a:latin typeface="Cambria Math" panose="02040503050406030204" pitchFamily="18" charset="0"/>
                            <a:ea typeface="ＭＳ Ｐゴシック" panose="020B0600070205080204" pitchFamily="34" charset="-128"/>
                          </a:rPr>
                          <m:t>3</m:t>
                        </m:r>
                      </m:sup>
                    </m:sSup>
                  </m:oMath>
                </a14:m>
                <a:endParaRPr lang="en-IE" altLang="en-US" sz="2000" b="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dirty="0">
                    <a:ea typeface="ＭＳ Ｐゴシック" panose="020B0600070205080204" pitchFamily="34" charset="-128"/>
                  </a:rPr>
                  <a:t>    </a:t>
                </a:r>
                <a14:m>
                  <m:oMath xmlns:m="http://schemas.openxmlformats.org/officeDocument/2006/math">
                    <m:r>
                      <a:rPr lang="en-IE" altLang="en-US" sz="2000" i="1">
                        <a:latin typeface="Cambria Math" panose="02040503050406030204" pitchFamily="18" charset="0"/>
                        <a:ea typeface="ＭＳ Ｐゴシック" panose="020B0600070205080204" pitchFamily="34" charset="-128"/>
                      </a:rPr>
                      <m:t>=</m:t>
                    </m:r>
                    <m:r>
                      <a:rPr lang="en-IE" altLang="en-US" sz="2000" b="0" i="1" smtClean="0">
                        <a:latin typeface="Cambria Math" panose="02040503050406030204" pitchFamily="18" charset="0"/>
                        <a:ea typeface="ＭＳ Ｐゴシック" panose="020B0600070205080204" pitchFamily="34" charset="-128"/>
                      </a:rPr>
                      <m:t>𝑝</m:t>
                    </m:r>
                    <m:r>
                      <a:rPr lang="en-IE" altLang="en-US" sz="2000" i="1">
                        <a:latin typeface="Cambria Math" panose="02040503050406030204" pitchFamily="18" charset="0"/>
                        <a:ea typeface="ＭＳ Ｐゴシック" panose="020B0600070205080204" pitchFamily="34" charset="-128"/>
                      </a:rPr>
                      <m:t>+</m:t>
                    </m:r>
                    <m:sSup>
                      <m:sSupPr>
                        <m:ctrlPr>
                          <a:rPr lang="en-IE" altLang="en-US" sz="2000" i="1">
                            <a:latin typeface="Cambria Math" panose="02040503050406030204" pitchFamily="18" charset="0"/>
                            <a:ea typeface="ＭＳ Ｐゴシック" panose="020B0600070205080204" pitchFamily="34" charset="-128"/>
                          </a:rPr>
                        </m:ctrlPr>
                      </m:sSupPr>
                      <m:e>
                        <m:r>
                          <a:rPr lang="en-IE" altLang="en-US" sz="2000" i="1">
                            <a:latin typeface="Cambria Math" panose="02040503050406030204" pitchFamily="18" charset="0"/>
                            <a:ea typeface="ＭＳ Ｐゴシック" panose="020B0600070205080204" pitchFamily="34" charset="-128"/>
                          </a:rPr>
                          <m:t>𝑝</m:t>
                        </m:r>
                      </m:e>
                      <m:sup>
                        <m:r>
                          <a:rPr lang="en-IE" altLang="en-US" sz="2000" b="0" i="1" smtClean="0">
                            <a:latin typeface="Cambria Math" panose="02040503050406030204" pitchFamily="18" charset="0"/>
                            <a:ea typeface="ＭＳ Ｐゴシック" panose="020B0600070205080204" pitchFamily="34" charset="-128"/>
                          </a:rPr>
                          <m:t>3</m:t>
                        </m:r>
                      </m:sup>
                    </m:sSup>
                    <m:r>
                      <a:rPr lang="en-IE" altLang="en-US" sz="2000" i="1">
                        <a:latin typeface="Cambria Math" panose="02040503050406030204" pitchFamily="18" charset="0"/>
                        <a:ea typeface="ＭＳ Ｐゴシック" panose="020B0600070205080204" pitchFamily="34" charset="-128"/>
                      </a:rPr>
                      <m:t>−2</m:t>
                    </m:r>
                    <m:sSup>
                      <m:sSupPr>
                        <m:ctrlPr>
                          <a:rPr lang="en-IE" altLang="en-US" sz="2000" b="0" i="1" smtClean="0">
                            <a:latin typeface="Cambria Math" panose="02040503050406030204" pitchFamily="18" charset="0"/>
                            <a:ea typeface="ＭＳ Ｐゴシック" panose="020B0600070205080204" pitchFamily="34" charset="-128"/>
                          </a:rPr>
                        </m:ctrlPr>
                      </m:sSupPr>
                      <m:e>
                        <m:r>
                          <a:rPr lang="en-IE" altLang="en-US" sz="2000" i="1">
                            <a:latin typeface="Cambria Math" panose="02040503050406030204" pitchFamily="18" charset="0"/>
                            <a:ea typeface="ＭＳ Ｐゴシック" panose="020B0600070205080204" pitchFamily="34" charset="-128"/>
                          </a:rPr>
                          <m:t>𝑝</m:t>
                        </m:r>
                      </m:e>
                      <m:sup>
                        <m:r>
                          <a:rPr lang="en-IE" altLang="en-US" sz="2000" b="0" i="1" smtClean="0">
                            <a:latin typeface="Cambria Math" panose="02040503050406030204" pitchFamily="18" charset="0"/>
                            <a:ea typeface="ＭＳ Ｐゴシック" panose="020B0600070205080204" pitchFamily="34" charset="-128"/>
                          </a:rPr>
                          <m:t>2</m:t>
                        </m:r>
                      </m:sup>
                    </m:sSup>
                    <m:r>
                      <a:rPr lang="en-IE" altLang="en-US" sz="2000" i="1">
                        <a:latin typeface="Cambria Math" panose="02040503050406030204" pitchFamily="18" charset="0"/>
                        <a:ea typeface="ＭＳ Ｐゴシック" panose="020B0600070205080204" pitchFamily="34" charset="-128"/>
                      </a:rPr>
                      <m:t>+</m:t>
                    </m:r>
                    <m:sSup>
                      <m:sSupPr>
                        <m:ctrlPr>
                          <a:rPr lang="en-IE" altLang="en-US" sz="2000" i="1">
                            <a:latin typeface="Cambria Math" panose="02040503050406030204" pitchFamily="18" charset="0"/>
                            <a:ea typeface="ＭＳ Ｐゴシック" panose="020B0600070205080204" pitchFamily="34" charset="-128"/>
                          </a:rPr>
                        </m:ctrlPr>
                      </m:sSupPr>
                      <m:e>
                        <m:r>
                          <a:rPr lang="en-IE" altLang="en-US" sz="2000" i="1">
                            <a:latin typeface="Cambria Math" panose="02040503050406030204" pitchFamily="18" charset="0"/>
                            <a:ea typeface="ＭＳ Ｐゴシック" panose="020B0600070205080204" pitchFamily="34" charset="-128"/>
                          </a:rPr>
                          <m:t>𝑝</m:t>
                        </m:r>
                      </m:e>
                      <m:sup>
                        <m:r>
                          <a:rPr lang="en-IE" altLang="en-US" sz="2000" i="1">
                            <a:latin typeface="Cambria Math" panose="02040503050406030204" pitchFamily="18" charset="0"/>
                            <a:ea typeface="ＭＳ Ｐゴシック" panose="020B0600070205080204" pitchFamily="34" charset="-128"/>
                          </a:rPr>
                          <m:t>2</m:t>
                        </m:r>
                      </m:sup>
                    </m:sSup>
                    <m:r>
                      <a:rPr lang="en-IE" altLang="en-US" sz="2000" i="1">
                        <a:latin typeface="Cambria Math" panose="02040503050406030204" pitchFamily="18" charset="0"/>
                        <a:ea typeface="ＭＳ Ｐゴシック" panose="020B0600070205080204" pitchFamily="34" charset="-128"/>
                      </a:rPr>
                      <m:t>−</m:t>
                    </m:r>
                    <m:sSup>
                      <m:sSupPr>
                        <m:ctrlPr>
                          <a:rPr lang="en-IE" altLang="en-US" sz="2000" i="1">
                            <a:latin typeface="Cambria Math" panose="02040503050406030204" pitchFamily="18" charset="0"/>
                            <a:ea typeface="ＭＳ Ｐゴシック" panose="020B0600070205080204" pitchFamily="34" charset="-128"/>
                          </a:rPr>
                        </m:ctrlPr>
                      </m:sSupPr>
                      <m:e>
                        <m:r>
                          <a:rPr lang="en-IE" altLang="en-US" sz="2000" i="1">
                            <a:latin typeface="Cambria Math" panose="02040503050406030204" pitchFamily="18" charset="0"/>
                            <a:ea typeface="ＭＳ Ｐゴシック" panose="020B0600070205080204" pitchFamily="34" charset="-128"/>
                          </a:rPr>
                          <m:t>𝑝</m:t>
                        </m:r>
                      </m:e>
                      <m:sup>
                        <m:r>
                          <a:rPr lang="en-IE" altLang="en-US" sz="2000" i="1">
                            <a:latin typeface="Cambria Math" panose="02040503050406030204" pitchFamily="18" charset="0"/>
                            <a:ea typeface="ＭＳ Ｐゴシック" panose="020B0600070205080204" pitchFamily="34" charset="-128"/>
                          </a:rPr>
                          <m:t>3</m:t>
                        </m:r>
                      </m:sup>
                    </m:sSup>
                  </m:oMath>
                </a14:m>
                <a:endParaRPr lang="en-IE" altLang="en-US" sz="200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b="0" dirty="0">
                    <a:ea typeface="ＭＳ Ｐゴシック" panose="020B0600070205080204" pitchFamily="34" charset="-128"/>
                  </a:rPr>
                  <a:t>    </a:t>
                </a:r>
                <a14:m>
                  <m:oMath xmlns:m="http://schemas.openxmlformats.org/officeDocument/2006/math">
                    <m:r>
                      <a:rPr lang="en-IE" altLang="en-US" sz="2000" b="0" i="1" smtClean="0">
                        <a:latin typeface="Cambria Math" panose="02040503050406030204" pitchFamily="18" charset="0"/>
                        <a:ea typeface="ＭＳ Ｐゴシック" panose="020B0600070205080204" pitchFamily="34" charset="-128"/>
                      </a:rPr>
                      <m:t>=</m:t>
                    </m:r>
                    <m:r>
                      <a:rPr lang="en-IE" altLang="en-US" sz="2000" i="1">
                        <a:latin typeface="Cambria Math" panose="02040503050406030204" pitchFamily="18" charset="0"/>
                        <a:ea typeface="ＭＳ Ｐゴシック" panose="020B0600070205080204" pitchFamily="34" charset="-128"/>
                      </a:rPr>
                      <m:t>𝑝</m:t>
                    </m:r>
                    <m:r>
                      <a:rPr lang="en-IE" altLang="en-US" sz="2000" i="1">
                        <a:latin typeface="Cambria Math" panose="02040503050406030204" pitchFamily="18" charset="0"/>
                        <a:ea typeface="ＭＳ Ｐゴシック" panose="020B0600070205080204" pitchFamily="34" charset="-128"/>
                      </a:rPr>
                      <m:t>−</m:t>
                    </m:r>
                    <m:sSup>
                      <m:sSupPr>
                        <m:ctrlPr>
                          <a:rPr lang="en-IE" altLang="en-US" sz="2000" i="1">
                            <a:latin typeface="Cambria Math" panose="02040503050406030204" pitchFamily="18" charset="0"/>
                            <a:ea typeface="ＭＳ Ｐゴシック" panose="020B0600070205080204" pitchFamily="34" charset="-128"/>
                          </a:rPr>
                        </m:ctrlPr>
                      </m:sSupPr>
                      <m:e>
                        <m:r>
                          <a:rPr lang="en-IE" altLang="en-US" sz="2000" i="1">
                            <a:latin typeface="Cambria Math" panose="02040503050406030204" pitchFamily="18" charset="0"/>
                            <a:ea typeface="ＭＳ Ｐゴシック" panose="020B0600070205080204" pitchFamily="34" charset="-128"/>
                          </a:rPr>
                          <m:t>𝑝</m:t>
                        </m:r>
                      </m:e>
                      <m:sup>
                        <m:r>
                          <a:rPr lang="en-IE" altLang="en-US" sz="2000" i="1">
                            <a:latin typeface="Cambria Math" panose="02040503050406030204" pitchFamily="18" charset="0"/>
                            <a:ea typeface="ＭＳ Ｐゴシック" panose="020B0600070205080204" pitchFamily="34" charset="-128"/>
                          </a:rPr>
                          <m:t>2</m:t>
                        </m:r>
                      </m:sup>
                    </m:sSup>
                  </m:oMath>
                </a14:m>
                <a:endParaRPr lang="en-IE" altLang="en-US" sz="200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b="0" dirty="0">
                    <a:ea typeface="ＭＳ Ｐゴシック" panose="020B0600070205080204" pitchFamily="34" charset="-128"/>
                  </a:rPr>
                  <a:t>    </a:t>
                </a:r>
                <a14:m>
                  <m:oMath xmlns:m="http://schemas.openxmlformats.org/officeDocument/2006/math">
                    <m:r>
                      <a:rPr lang="en-IE" altLang="en-US" sz="2000" b="0" i="1" smtClean="0">
                        <a:latin typeface="Cambria Math" panose="02040503050406030204" pitchFamily="18" charset="0"/>
                        <a:ea typeface="ＭＳ Ｐゴシック" panose="020B0600070205080204" pitchFamily="34" charset="-128"/>
                      </a:rPr>
                      <m:t>=</m:t>
                    </m:r>
                    <m:r>
                      <a:rPr lang="en-IE" altLang="en-US" sz="2000" b="0" i="1" smtClean="0">
                        <a:latin typeface="Cambria Math" panose="02040503050406030204" pitchFamily="18" charset="0"/>
                        <a:ea typeface="ＭＳ Ｐゴシック" panose="020B0600070205080204" pitchFamily="34" charset="-128"/>
                      </a:rPr>
                      <m:t>𝑝</m:t>
                    </m:r>
                    <m:r>
                      <a:rPr lang="en-IE" altLang="en-US" sz="2000" b="0" i="1" smtClean="0">
                        <a:latin typeface="Cambria Math" panose="02040503050406030204" pitchFamily="18" charset="0"/>
                        <a:ea typeface="ＭＳ Ｐゴシック" panose="020B0600070205080204" pitchFamily="34" charset="-128"/>
                      </a:rPr>
                      <m:t>(1−</m:t>
                    </m:r>
                    <m:r>
                      <a:rPr lang="en-IE" altLang="en-US" sz="2000" b="0" i="1" smtClean="0">
                        <a:latin typeface="Cambria Math" panose="02040503050406030204" pitchFamily="18" charset="0"/>
                        <a:ea typeface="ＭＳ Ｐゴシック" panose="020B0600070205080204" pitchFamily="34" charset="-128"/>
                      </a:rPr>
                      <m:t>𝑝</m:t>
                    </m:r>
                    <m:r>
                      <a:rPr lang="en-IE" altLang="en-US" sz="2000" b="0" i="1" smtClean="0">
                        <a:latin typeface="Cambria Math" panose="02040503050406030204" pitchFamily="18" charset="0"/>
                        <a:ea typeface="ＭＳ Ｐゴシック" panose="020B0600070205080204" pitchFamily="34" charset="-128"/>
                      </a:rPr>
                      <m:t>)</m:t>
                    </m:r>
                  </m:oMath>
                </a14:m>
                <a:endParaRPr lang="en-IE" sz="2000" dirty="0"/>
              </a:p>
              <a:p>
                <a:pPr lvl="1" eaLnBrk="1" hangingPunct="1">
                  <a:lnSpc>
                    <a:spcPct val="90000"/>
                  </a:lnSpc>
                  <a:spcBef>
                    <a:spcPct val="40000"/>
                  </a:spcBef>
                  <a:buFontTx/>
                  <a:buNone/>
                </a:pPr>
                <a:r>
                  <a:rPr lang="en-IE" sz="2000" dirty="0" err="1"/>
                  <a:t>Oppure</a:t>
                </a:r>
                <a:r>
                  <a:rPr lang="en-IE" sz="2000" dirty="0"/>
                  <a:t>, </a:t>
                </a:r>
                <a:r>
                  <a:rPr lang="en-IE" sz="2000" dirty="0" err="1"/>
                  <a:t>più</a:t>
                </a:r>
                <a:r>
                  <a:rPr lang="en-IE" sz="2000" dirty="0"/>
                  <a:t> </a:t>
                </a:r>
                <a:r>
                  <a:rPr lang="en-IE" sz="2000" dirty="0" err="1"/>
                  <a:t>semplicemente</a:t>
                </a:r>
                <a:r>
                  <a:rPr lang="en-IE" sz="2000" dirty="0"/>
                  <a:t>, </a:t>
                </a:r>
                <a:endParaRPr lang="en-IE" altLang="en-US" sz="2000" b="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14:m>
                  <m:oMath xmlns:m="http://schemas.openxmlformats.org/officeDocument/2006/math">
                    <m:sSubSup>
                      <m:sSubSupPr>
                        <m:ctrlPr>
                          <a:rPr lang="en-IE" altLang="en-US" sz="2000" b="0" i="1" smtClean="0">
                            <a:latin typeface="Cambria Math" panose="02040503050406030204" pitchFamily="18" charset="0"/>
                            <a:ea typeface="ＭＳ Ｐゴシック" panose="020B0600070205080204" pitchFamily="34" charset="-128"/>
                          </a:rPr>
                        </m:ctrlPr>
                      </m:sSubSupPr>
                      <m:e>
                        <m:r>
                          <a:rPr lang="en-IE" altLang="en-US" sz="2000" b="0" i="1" smtClean="0">
                            <a:latin typeface="Cambria Math" panose="02040503050406030204" pitchFamily="18" charset="0"/>
                            <a:ea typeface="ＭＳ Ｐゴシック" panose="020B0600070205080204" pitchFamily="34" charset="-128"/>
                          </a:rPr>
                          <m:t>𝜎</m:t>
                        </m:r>
                      </m:e>
                      <m:sub>
                        <m:r>
                          <a:rPr lang="en-IE" altLang="en-US" sz="2000" b="0" i="1" smtClean="0">
                            <a:latin typeface="Cambria Math" panose="02040503050406030204" pitchFamily="18" charset="0"/>
                            <a:ea typeface="ＭＳ Ｐゴシック" panose="020B0600070205080204" pitchFamily="34" charset="-128"/>
                          </a:rPr>
                          <m:t>𝑌</m:t>
                        </m:r>
                      </m:sub>
                      <m:sup>
                        <m:r>
                          <a:rPr lang="en-IE" altLang="en-US" sz="2000" b="0" i="1" smtClean="0">
                            <a:latin typeface="Cambria Math" panose="02040503050406030204" pitchFamily="18" charset="0"/>
                            <a:ea typeface="ＭＳ Ｐゴシック" panose="020B0600070205080204" pitchFamily="34" charset="-128"/>
                          </a:rPr>
                          <m:t>2</m:t>
                        </m:r>
                      </m:sup>
                    </m:sSubSup>
                  </m:oMath>
                </a14:m>
                <a:r>
                  <a:rPr lang="it-IT" altLang="en-US" sz="2000" dirty="0">
                    <a:ea typeface="ＭＳ Ｐゴシック" panose="020B0600070205080204" pitchFamily="34" charset="-128"/>
                  </a:rPr>
                  <a:t> =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 –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 = </a:t>
                </a:r>
                <a14:m>
                  <m:oMath xmlns:m="http://schemas.openxmlformats.org/officeDocument/2006/math">
                    <m:r>
                      <a:rPr lang="en-IE" altLang="en-US" sz="2000" b="0" i="1" smtClean="0">
                        <a:latin typeface="Cambria Math" panose="02040503050406030204" pitchFamily="18" charset="0"/>
                        <a:ea typeface="ＭＳ Ｐゴシック" panose="020B0600070205080204" pitchFamily="34" charset="-128"/>
                      </a:rPr>
                      <m:t>𝐸</m:t>
                    </m:r>
                    <m:r>
                      <a:rPr lang="en-IE" altLang="en-US" sz="2000" b="0" i="1" smtClean="0">
                        <a:latin typeface="Cambria Math" panose="02040503050406030204" pitchFamily="18" charset="0"/>
                        <a:ea typeface="ＭＳ Ｐゴシック" panose="020B0600070205080204" pitchFamily="34" charset="-128"/>
                      </a:rPr>
                      <m:t>(</m:t>
                    </m:r>
                    <m:sSup>
                      <m:sSupPr>
                        <m:ctrlPr>
                          <a:rPr lang="en-IE" altLang="en-US" sz="2000" b="0" i="1" smtClean="0">
                            <a:latin typeface="Cambria Math" panose="02040503050406030204" pitchFamily="18" charset="0"/>
                            <a:ea typeface="ＭＳ Ｐゴシック" panose="020B0600070205080204" pitchFamily="34" charset="-128"/>
                          </a:rPr>
                        </m:ctrlPr>
                      </m:sSupPr>
                      <m:e>
                        <m:r>
                          <a:rPr lang="en-IE" altLang="en-US" sz="2000" b="0" i="1" smtClean="0">
                            <a:latin typeface="Cambria Math" panose="02040503050406030204" pitchFamily="18" charset="0"/>
                            <a:ea typeface="ＭＳ Ｐゴシック" panose="020B0600070205080204" pitchFamily="34" charset="-128"/>
                          </a:rPr>
                          <m:t>𝑌</m:t>
                        </m:r>
                      </m:e>
                      <m:sup>
                        <m:r>
                          <a:rPr lang="en-IE" altLang="en-US" sz="2000" b="0" i="1" smtClean="0">
                            <a:latin typeface="Cambria Math" panose="02040503050406030204" pitchFamily="18" charset="0"/>
                            <a:ea typeface="ＭＳ Ｐゴシック" panose="020B0600070205080204" pitchFamily="34" charset="-128"/>
                          </a:rPr>
                          <m:t>2</m:t>
                        </m:r>
                      </m:sup>
                    </m:sSup>
                  </m:oMath>
                </a14:m>
                <a:r>
                  <a:rPr lang="en-IE" sz="2000" dirty="0"/>
                  <a:t>)-</a:t>
                </a:r>
                <a14:m>
                  <m:oMath xmlns:m="http://schemas.openxmlformats.org/officeDocument/2006/math">
                    <m:r>
                      <a:rPr lang="en-IE" sz="2000" b="0" i="1" dirty="0" smtClean="0">
                        <a:latin typeface="Cambria Math" panose="02040503050406030204" pitchFamily="18" charset="0"/>
                      </a:rPr>
                      <m:t>𝐸</m:t>
                    </m:r>
                    <m:sSup>
                      <m:sSupPr>
                        <m:ctrlPr>
                          <a:rPr lang="en-IE" sz="2000" b="0" i="1" dirty="0" smtClean="0">
                            <a:latin typeface="Cambria Math" panose="02040503050406030204" pitchFamily="18" charset="0"/>
                          </a:rPr>
                        </m:ctrlPr>
                      </m:sSupPr>
                      <m:e>
                        <m:d>
                          <m:dPr>
                            <m:ctrlPr>
                              <a:rPr lang="en-IE" sz="2000" b="0" i="1" dirty="0" smtClean="0">
                                <a:latin typeface="Cambria Math" panose="02040503050406030204" pitchFamily="18" charset="0"/>
                              </a:rPr>
                            </m:ctrlPr>
                          </m:dPr>
                          <m:e>
                            <m:r>
                              <a:rPr lang="en-IE" sz="2000" b="0" i="1" dirty="0" smtClean="0">
                                <a:latin typeface="Cambria Math" panose="02040503050406030204" pitchFamily="18" charset="0"/>
                              </a:rPr>
                              <m:t>𝑌</m:t>
                            </m:r>
                          </m:e>
                        </m:d>
                      </m:e>
                      <m:sup>
                        <m:r>
                          <a:rPr lang="en-IE" sz="2000" b="0" i="1" dirty="0" smtClean="0">
                            <a:latin typeface="Cambria Math" panose="02040503050406030204" pitchFamily="18" charset="0"/>
                          </a:rPr>
                          <m:t>2</m:t>
                        </m:r>
                      </m:sup>
                    </m:sSup>
                  </m:oMath>
                </a14:m>
                <a:r>
                  <a:rPr lang="en-IE" sz="2000" dirty="0"/>
                  <a:t> = </a:t>
                </a:r>
                <a14:m>
                  <m:oMath xmlns:m="http://schemas.openxmlformats.org/officeDocument/2006/math">
                    <m:r>
                      <a:rPr lang="en-IE" sz="2000" b="0" i="1" smtClean="0">
                        <a:latin typeface="Cambria Math" panose="02040503050406030204" pitchFamily="18" charset="0"/>
                      </a:rPr>
                      <m:t>𝑝</m:t>
                    </m:r>
                    <m:r>
                      <a:rPr lang="en-IE" sz="2000" b="0" i="1" smtClean="0">
                        <a:latin typeface="Cambria Math" panose="02040503050406030204" pitchFamily="18" charset="0"/>
                      </a:rPr>
                      <m:t>−</m:t>
                    </m:r>
                    <m:sSup>
                      <m:sSupPr>
                        <m:ctrlPr>
                          <a:rPr lang="en-IE" sz="2000" b="0" i="1" smtClean="0">
                            <a:latin typeface="Cambria Math" panose="02040503050406030204" pitchFamily="18" charset="0"/>
                          </a:rPr>
                        </m:ctrlPr>
                      </m:sSupPr>
                      <m:e>
                        <m:r>
                          <a:rPr lang="en-IE" sz="2000" b="0" i="1" smtClean="0">
                            <a:latin typeface="Cambria Math" panose="02040503050406030204" pitchFamily="18" charset="0"/>
                          </a:rPr>
                          <m:t>𝑝</m:t>
                        </m:r>
                      </m:e>
                      <m:sup>
                        <m:r>
                          <a:rPr lang="en-IE" sz="2000" b="0" i="1" smtClean="0">
                            <a:latin typeface="Cambria Math" panose="02040503050406030204" pitchFamily="18" charset="0"/>
                          </a:rPr>
                          <m:t>2</m:t>
                        </m:r>
                      </m:sup>
                    </m:sSup>
                    <m:r>
                      <a:rPr lang="en-IE" sz="2000" b="0" i="1" smtClean="0">
                        <a:latin typeface="Cambria Math" panose="02040503050406030204" pitchFamily="18" charset="0"/>
                      </a:rPr>
                      <m:t>=</m:t>
                    </m:r>
                    <m:r>
                      <a:rPr lang="en-IE" sz="2000" b="0" i="1" smtClean="0">
                        <a:latin typeface="Cambria Math" panose="02040503050406030204" pitchFamily="18" charset="0"/>
                      </a:rPr>
                      <m:t>𝑝</m:t>
                    </m:r>
                    <m:r>
                      <a:rPr lang="en-IE" sz="2000" b="0" i="1" smtClean="0">
                        <a:latin typeface="Cambria Math" panose="02040503050406030204" pitchFamily="18" charset="0"/>
                      </a:rPr>
                      <m:t>×(1−</m:t>
                    </m:r>
                    <m:r>
                      <a:rPr lang="en-IE" sz="2000" b="0" i="1" smtClean="0">
                        <a:latin typeface="Cambria Math" panose="02040503050406030204" pitchFamily="18" charset="0"/>
                      </a:rPr>
                      <m:t>𝑝</m:t>
                    </m:r>
                    <m:r>
                      <a:rPr lang="en-IE" sz="2000" b="0" i="1" smtClean="0">
                        <a:latin typeface="Cambria Math" panose="02040503050406030204" pitchFamily="18" charset="0"/>
                      </a:rPr>
                      <m:t>)</m:t>
                    </m:r>
                  </m:oMath>
                </a14:m>
                <a:endParaRPr lang="en-IE" sz="2000" dirty="0"/>
              </a:p>
            </p:txBody>
          </p:sp>
        </mc:Choice>
        <mc:Fallback xmlns="">
          <p:sp>
            <p:nvSpPr>
              <p:cNvPr id="3" name="Notes Placeholder 2"/>
              <p:cNvSpPr>
                <a:spLocks noGrp="1"/>
              </p:cNvSpPr>
              <p:nvPr>
                <p:ph type="body" idx="1"/>
              </p:nvPr>
            </p:nvSpPr>
            <p:spPr/>
            <p:txBody>
              <a:bodyPr/>
              <a:lstStyle/>
              <a:p>
                <a:pPr lvl="1" eaLnBrk="1" hangingPunct="1">
                  <a:lnSpc>
                    <a:spcPct val="90000"/>
                  </a:lnSpc>
                  <a:spcBef>
                    <a:spcPct val="40000"/>
                  </a:spcBef>
                  <a:buFontTx/>
                  <a:buNone/>
                </a:pPr>
                <a:r>
                  <a:rPr lang="en-IE" altLang="en-US" sz="2000" b="0" i="0">
                    <a:latin typeface="Cambria Math" panose="02040503050406030204" pitchFamily="18" charset="0"/>
                    <a:ea typeface="ＭＳ Ｐゴシック" panose="020B0600070205080204" pitchFamily="34" charset="-128"/>
                  </a:rPr>
                  <a:t>𝜎_𝑌^2</a:t>
                </a:r>
                <a:r>
                  <a:rPr lang="it-IT" altLang="en-US" sz="2000" dirty="0">
                    <a:ea typeface="ＭＳ Ｐゴシック" panose="020B0600070205080204" pitchFamily="34" charset="-128"/>
                  </a:rPr>
                  <a:t> =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 –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 </a:t>
                </a:r>
              </a:p>
              <a:p>
                <a:pPr lvl="1" eaLnBrk="1" hangingPunct="1">
                  <a:lnSpc>
                    <a:spcPct val="90000"/>
                  </a:lnSpc>
                  <a:spcBef>
                    <a:spcPct val="40000"/>
                  </a:spcBef>
                  <a:buFontTx/>
                  <a:buNone/>
                </a:pPr>
                <a:r>
                  <a:rPr lang="it-IT" altLang="en-US" sz="2000" dirty="0">
                    <a:ea typeface="ＭＳ Ｐゴシック" panose="020B0600070205080204" pitchFamily="34" charset="-128"/>
                  </a:rPr>
                  <a:t>    = </a:t>
                </a:r>
                <a:r>
                  <a:rPr lang="en-IE" altLang="en-US" sz="2000" b="0" i="0">
                    <a:latin typeface="Cambria Math" panose="02040503050406030204" pitchFamily="18" charset="0"/>
                    <a:ea typeface="ＭＳ Ｐゴシック" panose="020B0600070205080204" pitchFamily="34" charset="-128"/>
                  </a:rPr>
                  <a:t>𝑝(1−𝑝)^2+(1−𝑝) (0−𝑝)^2</a:t>
                </a:r>
                <a:endParaRPr lang="en-IE" altLang="en-US" sz="2000" b="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dirty="0">
                    <a:ea typeface="ＭＳ Ｐゴシック" panose="020B0600070205080204" pitchFamily="34" charset="-128"/>
                  </a:rPr>
                  <a:t>    </a:t>
                </a:r>
                <a:r>
                  <a:rPr lang="en-IE" altLang="en-US" sz="2000" i="0">
                    <a:latin typeface="Cambria Math" panose="02040503050406030204" pitchFamily="18" charset="0"/>
                    <a:ea typeface="ＭＳ Ｐゴシック" panose="020B0600070205080204" pitchFamily="34" charset="-128"/>
                  </a:rPr>
                  <a:t>=𝑝(1−𝑝)^2+(1−𝑝)</a:t>
                </a:r>
                <a:r>
                  <a:rPr lang="en-IE" altLang="en-US" sz="2000" b="0" i="0">
                    <a:latin typeface="Cambria Math" panose="02040503050406030204" pitchFamily="18" charset="0"/>
                    <a:ea typeface="ＭＳ Ｐゴシック" panose="020B0600070205080204" pitchFamily="34" charset="-128"/>
                  </a:rPr>
                  <a:t> 𝑝^2</a:t>
                </a:r>
                <a:endParaRPr lang="en-IE" altLang="en-US" sz="2000" b="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dirty="0">
                    <a:ea typeface="ＭＳ Ｐゴシック" panose="020B0600070205080204" pitchFamily="34" charset="-128"/>
                  </a:rPr>
                  <a:t>    </a:t>
                </a:r>
                <a:r>
                  <a:rPr lang="en-IE" altLang="en-US" sz="2000" i="0">
                    <a:latin typeface="Cambria Math" panose="02040503050406030204" pitchFamily="18" charset="0"/>
                    <a:ea typeface="ＭＳ Ｐゴシック" panose="020B0600070205080204" pitchFamily="34" charset="-128"/>
                  </a:rPr>
                  <a:t>=</a:t>
                </a:r>
                <a:r>
                  <a:rPr lang="en-IE" altLang="en-US" sz="2000" b="0" i="0">
                    <a:latin typeface="Cambria Math" panose="02040503050406030204" pitchFamily="18" charset="0"/>
                    <a:ea typeface="ＭＳ Ｐゴシック" panose="020B0600070205080204" pitchFamily="34" charset="-128"/>
                  </a:rPr>
                  <a:t>𝑝(1+𝑝^2−2𝑝)+𝑝^2−𝑝^3</a:t>
                </a:r>
                <a:endParaRPr lang="en-IE" altLang="en-US" sz="2000" b="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dirty="0">
                    <a:ea typeface="ＭＳ Ｐゴシック" panose="020B0600070205080204" pitchFamily="34" charset="-128"/>
                  </a:rPr>
                  <a:t>    </a:t>
                </a:r>
                <a:r>
                  <a:rPr lang="en-IE" altLang="en-US" sz="2000" i="0">
                    <a:latin typeface="Cambria Math" panose="02040503050406030204" pitchFamily="18" charset="0"/>
                    <a:ea typeface="ＭＳ Ｐゴシック" panose="020B0600070205080204" pitchFamily="34" charset="-128"/>
                  </a:rPr>
                  <a:t>=</a:t>
                </a:r>
                <a:r>
                  <a:rPr lang="en-IE" altLang="en-US" sz="2000" b="0" i="0">
                    <a:latin typeface="Cambria Math" panose="02040503050406030204" pitchFamily="18" charset="0"/>
                    <a:ea typeface="ＭＳ Ｐゴシック" panose="020B0600070205080204" pitchFamily="34" charset="-128"/>
                  </a:rPr>
                  <a:t>𝑝</a:t>
                </a:r>
                <a:r>
                  <a:rPr lang="en-IE" altLang="en-US" sz="2000" i="0">
                    <a:latin typeface="Cambria Math" panose="02040503050406030204" pitchFamily="18" charset="0"/>
                    <a:ea typeface="ＭＳ Ｐゴシック" panose="020B0600070205080204" pitchFamily="34" charset="-128"/>
                  </a:rPr>
                  <a:t>+𝑝^</a:t>
                </a:r>
                <a:r>
                  <a:rPr lang="en-IE" altLang="en-US" sz="2000" b="0" i="0">
                    <a:latin typeface="Cambria Math" panose="02040503050406030204" pitchFamily="18" charset="0"/>
                    <a:ea typeface="ＭＳ Ｐゴシック" panose="020B0600070205080204" pitchFamily="34" charset="-128"/>
                  </a:rPr>
                  <a:t>3</a:t>
                </a:r>
                <a:r>
                  <a:rPr lang="en-IE" altLang="en-US" sz="2000" i="0">
                    <a:latin typeface="Cambria Math" panose="02040503050406030204" pitchFamily="18" charset="0"/>
                    <a:ea typeface="ＭＳ Ｐゴシック" panose="020B0600070205080204" pitchFamily="34" charset="-128"/>
                  </a:rPr>
                  <a:t>−2𝑝</a:t>
                </a:r>
                <a:r>
                  <a:rPr lang="en-IE" altLang="en-US" sz="2000" b="0" i="0">
                    <a:latin typeface="Cambria Math" panose="02040503050406030204" pitchFamily="18" charset="0"/>
                    <a:ea typeface="ＭＳ Ｐゴシック" panose="020B0600070205080204" pitchFamily="34" charset="-128"/>
                  </a:rPr>
                  <a:t>^2</a:t>
                </a:r>
                <a:r>
                  <a:rPr lang="en-IE" altLang="en-US" sz="2000" i="0">
                    <a:latin typeface="Cambria Math" panose="02040503050406030204" pitchFamily="18" charset="0"/>
                    <a:ea typeface="ＭＳ Ｐゴシック" panose="020B0600070205080204" pitchFamily="34" charset="-128"/>
                  </a:rPr>
                  <a:t>+𝑝^2−𝑝^3</a:t>
                </a:r>
                <a:endParaRPr lang="en-IE" altLang="en-US" sz="200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b="0" dirty="0">
                    <a:ea typeface="ＭＳ Ｐゴシック" panose="020B0600070205080204" pitchFamily="34" charset="-128"/>
                  </a:rPr>
                  <a:t>    </a:t>
                </a:r>
                <a:r>
                  <a:rPr lang="en-IE" altLang="en-US" sz="2000" b="0" i="0">
                    <a:latin typeface="Cambria Math" panose="02040503050406030204" pitchFamily="18" charset="0"/>
                    <a:ea typeface="ＭＳ Ｐゴシック" panose="020B0600070205080204" pitchFamily="34" charset="-128"/>
                  </a:rPr>
                  <a:t>=</a:t>
                </a:r>
                <a:r>
                  <a:rPr lang="en-IE" altLang="en-US" sz="2000" i="0">
                    <a:latin typeface="Cambria Math" panose="02040503050406030204" pitchFamily="18" charset="0"/>
                    <a:ea typeface="ＭＳ Ｐゴシック" panose="020B0600070205080204" pitchFamily="34" charset="-128"/>
                  </a:rPr>
                  <a:t>𝑝−𝑝^2</a:t>
                </a:r>
                <a:endParaRPr lang="en-IE" altLang="en-US" sz="2000" i="1" dirty="0">
                  <a:latin typeface="Cambria Math" panose="02040503050406030204" pitchFamily="18" charset="0"/>
                  <a:ea typeface="ＭＳ Ｐゴシック" panose="020B0600070205080204" pitchFamily="34" charset="-128"/>
                </a:endParaRPr>
              </a:p>
              <a:p>
                <a:pPr lvl="1" eaLnBrk="1" hangingPunct="1">
                  <a:lnSpc>
                    <a:spcPct val="90000"/>
                  </a:lnSpc>
                  <a:spcBef>
                    <a:spcPct val="40000"/>
                  </a:spcBef>
                  <a:buFontTx/>
                  <a:buNone/>
                </a:pPr>
                <a:r>
                  <a:rPr lang="en-IE" altLang="en-US" sz="2000" b="0" dirty="0">
                    <a:ea typeface="ＭＳ Ｐゴシック" panose="020B0600070205080204" pitchFamily="34" charset="-128"/>
                  </a:rPr>
                  <a:t>    </a:t>
                </a:r>
                <a:r>
                  <a:rPr lang="en-IE" altLang="en-US" sz="2000" b="0" i="0">
                    <a:latin typeface="Cambria Math" panose="02040503050406030204" pitchFamily="18" charset="0"/>
                    <a:ea typeface="ＭＳ Ｐゴシック" panose="020B0600070205080204" pitchFamily="34" charset="-128"/>
                  </a:rPr>
                  <a:t>=𝑝(1−𝑝)</a:t>
                </a:r>
                <a:endParaRPr lang="en-IE" sz="2000" dirty="0"/>
              </a:p>
            </p:txBody>
          </p:sp>
        </mc:Fallback>
      </mc:AlternateContent>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13</a:t>
            </a:fld>
            <a:endParaRPr lang="en-US" altLang="en-US"/>
          </a:p>
        </p:txBody>
      </p:sp>
    </p:spTree>
    <p:extLst>
      <p:ext uri="{BB962C8B-B14F-4D97-AF65-F5344CB8AC3E}">
        <p14:creationId xmlns:p14="http://schemas.microsoft.com/office/powerpoint/2010/main" val="288788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IE" dirty="0"/>
                  <a:t>Per </a:t>
                </a:r>
                <a14:m>
                  <m:oMath xmlns:m="http://schemas.openxmlformats.org/officeDocument/2006/math">
                    <m:r>
                      <a:rPr lang="en-IE" i="1" dirty="0" smtClean="0">
                        <a:latin typeface="Cambria Math" panose="02040503050406030204" pitchFamily="18" charset="0"/>
                      </a:rPr>
                      <m:t>𝑛</m:t>
                    </m:r>
                  </m:oMath>
                </a14:m>
                <a:r>
                  <a:rPr lang="en-IE" dirty="0"/>
                  <a:t> = 5, </a:t>
                </a:r>
                <a:r>
                  <a:rPr lang="en-IE" dirty="0" err="1"/>
                  <a:t>i</a:t>
                </a:r>
                <a:r>
                  <a:rPr lang="en-IE" dirty="0"/>
                  <a:t> </a:t>
                </a:r>
                <a:r>
                  <a:rPr lang="en-IE" dirty="0" err="1"/>
                  <a:t>possibili</a:t>
                </a:r>
                <a:r>
                  <a:rPr lang="en-IE" dirty="0"/>
                  <a:t> </a:t>
                </a:r>
                <a:r>
                  <a:rPr lang="en-IE" dirty="0" err="1"/>
                  <a:t>valori</a:t>
                </a:r>
                <a:r>
                  <a:rPr lang="en-IE" baseline="0" dirty="0"/>
                  <a:t> e le </a:t>
                </a:r>
                <a:r>
                  <a:rPr lang="en-IE" baseline="0" dirty="0" err="1"/>
                  <a:t>loro</a:t>
                </a:r>
                <a:r>
                  <a:rPr lang="en-IE" baseline="0" dirty="0"/>
                  <a:t> </a:t>
                </a:r>
                <a:r>
                  <a:rPr lang="en-IE" baseline="0" dirty="0" err="1"/>
                  <a:t>probabilità</a:t>
                </a:r>
                <a:r>
                  <a:rPr lang="en-IE" baseline="0" dirty="0"/>
                  <a:t> </a:t>
                </a:r>
                <a:r>
                  <a:rPr lang="en-IE" baseline="0" dirty="0" err="1"/>
                  <a:t>sono</a:t>
                </a:r>
                <a:endParaRPr lang="en-IE" baseline="0" dirty="0"/>
              </a:p>
              <a:p>
                <a:pPr marL="171450" indent="-171450">
                  <a:buFont typeface="Arial" panose="020B0604020202020204" pitchFamily="34" charset="0"/>
                  <a:buChar char="•"/>
                </a:pPr>
                <a:r>
                  <a:rPr lang="it-IT" altLang="en-US" sz="1200" dirty="0">
                    <a:ea typeface="ＭＳ Ｐゴシック" panose="020B0600070205080204" pitchFamily="34" charset="-128"/>
                  </a:rPr>
                  <a:t>Pr(</a:t>
                </a:r>
                <a14:m>
                  <m:oMath xmlns:m="http://schemas.openxmlformats.org/officeDocument/2006/math">
                    <m:acc>
                      <m:accPr>
                        <m:chr m:val="̅"/>
                        <m:ctrlPr>
                          <a:rPr lang="it-IT" altLang="en-US" sz="1200" i="1">
                            <a:latin typeface="Cambria Math" panose="02040503050406030204" pitchFamily="18" charset="0"/>
                            <a:ea typeface="ＭＳ Ｐゴシック" panose="020B0600070205080204" pitchFamily="34" charset="-128"/>
                          </a:rPr>
                        </m:ctrlPr>
                      </m:accPr>
                      <m:e>
                        <m:r>
                          <a:rPr lang="en-IE" altLang="en-US" sz="1200" i="1">
                            <a:latin typeface="Cambria Math" panose="02040503050406030204" pitchFamily="18" charset="0"/>
                            <a:ea typeface="ＭＳ Ｐゴシック" panose="020B0600070205080204" pitchFamily="34" charset="-128"/>
                          </a:rPr>
                          <m:t>𝑌</m:t>
                        </m:r>
                      </m:e>
                    </m:acc>
                  </m:oMath>
                </a14:m>
                <a:r>
                  <a:rPr lang="it-IT" altLang="en-US" sz="1200" dirty="0">
                    <a:ea typeface="ＭＳ Ｐゴシック" panose="020B0600070205080204" pitchFamily="34" charset="-128"/>
                  </a:rPr>
                  <a:t> = 0) = </a:t>
                </a:r>
                <a14:m>
                  <m:oMath xmlns:m="http://schemas.openxmlformats.org/officeDocument/2006/math">
                    <m:sSup>
                      <m:sSupPr>
                        <m:ctrlPr>
                          <a:rPr lang="en-IE" altLang="en-US" sz="1200" b="0" i="1" smtClean="0">
                            <a:latin typeface="Cambria Math" panose="02040503050406030204" pitchFamily="18" charset="0"/>
                            <a:ea typeface="ＭＳ Ｐゴシック" panose="020B0600070205080204" pitchFamily="34" charset="-128"/>
                          </a:rPr>
                        </m:ctrlPr>
                      </m:sSupPr>
                      <m:e>
                        <m:r>
                          <a:rPr lang="en-IE" altLang="en-US" sz="1200" b="0" i="1" smtClean="0">
                            <a:latin typeface="Cambria Math" panose="02040503050406030204" pitchFamily="18" charset="0"/>
                            <a:ea typeface="ＭＳ Ｐゴシック" panose="020B0600070205080204" pitchFamily="34" charset="-128"/>
                          </a:rPr>
                          <m:t>𝑝</m:t>
                        </m:r>
                      </m:e>
                      <m:sup>
                        <m:r>
                          <a:rPr lang="en-IE" altLang="en-US" sz="1200" b="0" i="1" smtClean="0">
                            <a:latin typeface="Cambria Math" panose="02040503050406030204" pitchFamily="18" charset="0"/>
                            <a:ea typeface="ＭＳ Ｐゴシック" panose="020B0600070205080204" pitchFamily="34" charset="-128"/>
                          </a:rPr>
                          <m:t>5</m:t>
                        </m:r>
                      </m:sup>
                    </m:sSup>
                    <m:r>
                      <a:rPr lang="en-IE" altLang="en-US" sz="1200" b="0" i="1" smtClean="0">
                        <a:latin typeface="Cambria Math" panose="02040503050406030204" pitchFamily="18" charset="0"/>
                        <a:ea typeface="ＭＳ Ｐゴシック" panose="020B0600070205080204" pitchFamily="34" charset="-128"/>
                      </a:rPr>
                      <m:t>=0.0005</m:t>
                    </m:r>
                  </m:oMath>
                </a14:m>
                <a:endParaRPr lang="it-IT" altLang="en-US" sz="1200" dirty="0">
                  <a:ea typeface="ＭＳ Ｐゴシック" panose="020B0600070205080204" pitchFamily="34" charset="-128"/>
                </a:endParaRPr>
              </a:p>
              <a:p>
                <a:pPr marL="171450" indent="-171450">
                  <a:buFont typeface="Arial" panose="020B0604020202020204" pitchFamily="34" charset="0"/>
                  <a:buChar char="•"/>
                </a:pPr>
                <a:r>
                  <a:rPr lang="it-IT" altLang="en-US" sz="1200" dirty="0">
                    <a:ea typeface="ＭＳ Ｐゴシック" panose="020B0600070205080204" pitchFamily="34" charset="-128"/>
                  </a:rPr>
                  <a:t>Pr(</a:t>
                </a:r>
                <a14:m>
                  <m:oMath xmlns:m="http://schemas.openxmlformats.org/officeDocument/2006/math">
                    <m:acc>
                      <m:accPr>
                        <m:chr m:val="̅"/>
                        <m:ctrlPr>
                          <a:rPr lang="it-IT" altLang="en-US" sz="1200" i="1">
                            <a:latin typeface="Cambria Math" panose="02040503050406030204" pitchFamily="18" charset="0"/>
                            <a:ea typeface="ＭＳ Ｐゴシック" panose="020B0600070205080204" pitchFamily="34" charset="-128"/>
                          </a:rPr>
                        </m:ctrlPr>
                      </m:accPr>
                      <m:e>
                        <m:r>
                          <a:rPr lang="en-IE" altLang="en-US" sz="1200" i="1">
                            <a:latin typeface="Cambria Math" panose="02040503050406030204" pitchFamily="18" charset="0"/>
                            <a:ea typeface="ＭＳ Ｐゴシック" panose="020B0600070205080204" pitchFamily="34" charset="-128"/>
                          </a:rPr>
                          <m:t>𝑌</m:t>
                        </m:r>
                      </m:e>
                    </m:acc>
                  </m:oMath>
                </a14:m>
                <a:r>
                  <a:rPr lang="it-IT" altLang="en-US" sz="1200" dirty="0">
                    <a:ea typeface="ＭＳ Ｐゴシック" panose="020B0600070205080204" pitchFamily="34" charset="-128"/>
                  </a:rPr>
                  <a:t> = 0,2) = Pr(</a:t>
                </a:r>
                <a14:m>
                  <m:oMath xmlns:m="http://schemas.openxmlformats.org/officeDocument/2006/math">
                    <m:acc>
                      <m:accPr>
                        <m:chr m:val="̅"/>
                        <m:ctrlPr>
                          <a:rPr lang="it-IT" altLang="en-US" sz="1200" i="1">
                            <a:latin typeface="Cambria Math" panose="02040503050406030204" pitchFamily="18" charset="0"/>
                            <a:ea typeface="ＭＳ Ｐゴシック" panose="020B0600070205080204" pitchFamily="34" charset="-128"/>
                          </a:rPr>
                        </m:ctrlPr>
                      </m:accPr>
                      <m:e>
                        <m:r>
                          <a:rPr lang="en-IE" altLang="en-US" sz="1200" i="1">
                            <a:latin typeface="Cambria Math" panose="02040503050406030204" pitchFamily="18" charset="0"/>
                            <a:ea typeface="ＭＳ Ｐゴシック" panose="020B0600070205080204" pitchFamily="34" charset="-128"/>
                          </a:rPr>
                          <m:t>𝑌</m:t>
                        </m:r>
                      </m:e>
                    </m:acc>
                  </m:oMath>
                </a14:m>
                <a:r>
                  <a:rPr lang="it-IT" altLang="en-US" sz="1200" dirty="0">
                    <a:ea typeface="ＭＳ Ｐゴシック" panose="020B0600070205080204" pitchFamily="34" charset="-128"/>
                  </a:rPr>
                  <a:t> = {(1+0+0+0+0)/5), (0+1+0+0+0)/5), (0+0+1+0+0)/5),</a:t>
                </a:r>
                <a:r>
                  <a:rPr lang="it-IT" altLang="en-US" sz="1200" baseline="0" dirty="0">
                    <a:ea typeface="ＭＳ Ｐゴシック" panose="020B0600070205080204" pitchFamily="34" charset="-128"/>
                  </a:rPr>
                  <a:t> </a:t>
                </a:r>
                <a:r>
                  <a:rPr lang="it-IT" altLang="en-US" sz="1200" dirty="0">
                    <a:ea typeface="ＭＳ Ｐゴシック" panose="020B0600070205080204" pitchFamily="34" charset="-128"/>
                  </a:rPr>
                  <a:t>(0+0+0+1+0)/5), (0+0+0+0+1)/5) }) = </a:t>
                </a:r>
                <a14:m>
                  <m:oMath xmlns:m="http://schemas.openxmlformats.org/officeDocument/2006/math">
                    <m:limLow>
                      <m:limLowPr>
                        <m:ctrlPr>
                          <a:rPr lang="en-IE" altLang="en-US" sz="1200" b="0" i="1" smtClean="0">
                            <a:latin typeface="Cambria Math" panose="02040503050406030204" pitchFamily="18" charset="0"/>
                            <a:ea typeface="ＭＳ Ｐゴシック" panose="020B0600070205080204" pitchFamily="34" charset="-128"/>
                          </a:rPr>
                        </m:ctrlPr>
                      </m:limLowPr>
                      <m:e>
                        <m:groupChr>
                          <m:groupChrPr>
                            <m:chr m:val="⏟"/>
                            <m:ctrlPr>
                              <a:rPr lang="en-IE" altLang="en-US" sz="1200" b="0" i="1" smtClean="0">
                                <a:latin typeface="Cambria Math" panose="02040503050406030204" pitchFamily="18" charset="0"/>
                                <a:ea typeface="ＭＳ Ｐゴシック" panose="020B0600070205080204" pitchFamily="34" charset="-128"/>
                              </a:rPr>
                            </m:ctrlPr>
                          </m:groupChrPr>
                          <m:e>
                            <m:r>
                              <a:rPr lang="en-IE" altLang="en-US" sz="1200" b="0" i="1" smtClean="0">
                                <a:latin typeface="Cambria Math" panose="02040503050406030204" pitchFamily="18" charset="0"/>
                                <a:ea typeface="ＭＳ Ｐゴシック" panose="020B0600070205080204" pitchFamily="34" charset="-128"/>
                              </a:rPr>
                              <m:t>5</m:t>
                            </m:r>
                          </m:e>
                        </m:groupChr>
                      </m:e>
                      <m:lim>
                        <m:d>
                          <m:dPr>
                            <m:ctrlPr>
                              <a:rPr lang="en-IE" altLang="en-US" sz="1200" b="0" i="1" smtClean="0">
                                <a:latin typeface="Cambria Math" panose="02040503050406030204" pitchFamily="18" charset="0"/>
                                <a:ea typeface="ＭＳ Ｐゴシック" panose="020B0600070205080204" pitchFamily="34" charset="-128"/>
                              </a:rPr>
                            </m:ctrlPr>
                          </m:dPr>
                          <m:e>
                            <m:m>
                              <m:mPr>
                                <m:mcs>
                                  <m:mc>
                                    <m:mcPr>
                                      <m:count m:val="1"/>
                                      <m:mcJc m:val="center"/>
                                    </m:mcPr>
                                  </m:mc>
                                </m:mcs>
                                <m:ctrlPr>
                                  <a:rPr lang="en-IE" altLang="en-US" sz="1200" b="0" i="1" smtClean="0">
                                    <a:latin typeface="Cambria Math" panose="02040503050406030204" pitchFamily="18" charset="0"/>
                                    <a:ea typeface="ＭＳ Ｐゴシック" panose="020B0600070205080204" pitchFamily="34" charset="-128"/>
                                  </a:rPr>
                                </m:ctrlPr>
                              </m:mPr>
                              <m:mr>
                                <m:e>
                                  <m:r>
                                    <m:rPr>
                                      <m:brk m:alnAt="7"/>
                                    </m:rPr>
                                    <a:rPr lang="en-IE" altLang="en-US" sz="1200" b="0" i="1" smtClean="0">
                                      <a:latin typeface="Cambria Math" panose="02040503050406030204" pitchFamily="18" charset="0"/>
                                      <a:ea typeface="ＭＳ Ｐゴシック" panose="020B0600070205080204" pitchFamily="34" charset="-128"/>
                                    </a:rPr>
                                    <m:t>5</m:t>
                                  </m:r>
                                </m:e>
                              </m:mr>
                              <m:mr>
                                <m:e>
                                  <m:r>
                                    <a:rPr lang="en-IE" altLang="en-US" sz="1200" b="0" i="1" smtClean="0">
                                      <a:latin typeface="Cambria Math" panose="02040503050406030204" pitchFamily="18" charset="0"/>
                                      <a:ea typeface="ＭＳ Ｐゴシック" panose="020B0600070205080204" pitchFamily="34" charset="-128"/>
                                    </a:rPr>
                                    <m:t>1</m:t>
                                  </m:r>
                                </m:e>
                              </m:mr>
                            </m:m>
                          </m:e>
                        </m:d>
                      </m:lim>
                    </m:limLow>
                    <m:r>
                      <a:rPr lang="en-IE" altLang="en-US" sz="1200" b="0" i="1" smtClean="0">
                        <a:latin typeface="Cambria Math" panose="02040503050406030204" pitchFamily="18" charset="0"/>
                        <a:ea typeface="ＭＳ Ｐゴシック" panose="020B0600070205080204" pitchFamily="34" charset="-128"/>
                      </a:rPr>
                      <m:t>×</m:t>
                    </m:r>
                    <m:r>
                      <a:rPr lang="en-IE" altLang="en-US" sz="1200" b="0" i="1" smtClean="0">
                        <a:latin typeface="Cambria Math" panose="02040503050406030204" pitchFamily="18" charset="0"/>
                        <a:ea typeface="ＭＳ Ｐゴシック" panose="020B0600070205080204" pitchFamily="34" charset="-128"/>
                      </a:rPr>
                      <m:t>𝑝</m:t>
                    </m:r>
                    <m:sSup>
                      <m:sSupPr>
                        <m:ctrlPr>
                          <a:rPr lang="en-IE" altLang="en-US" sz="1200" b="0" i="1" smtClean="0">
                            <a:latin typeface="Cambria Math" panose="02040503050406030204" pitchFamily="18" charset="0"/>
                            <a:ea typeface="ＭＳ Ｐゴシック" panose="020B0600070205080204" pitchFamily="34" charset="-128"/>
                          </a:rPr>
                        </m:ctrlPr>
                      </m:sSupPr>
                      <m:e>
                        <m:d>
                          <m:dPr>
                            <m:ctrlPr>
                              <a:rPr lang="en-IE" altLang="en-US" sz="1200" b="0" i="1" smtClean="0">
                                <a:latin typeface="Cambria Math" panose="02040503050406030204" pitchFamily="18" charset="0"/>
                                <a:ea typeface="ＭＳ Ｐゴシック" panose="020B0600070205080204" pitchFamily="34" charset="-128"/>
                              </a:rPr>
                            </m:ctrlPr>
                          </m:dPr>
                          <m:e>
                            <m:r>
                              <a:rPr lang="en-IE" altLang="en-US" sz="1200" b="0" i="1" smtClean="0">
                                <a:latin typeface="Cambria Math" panose="02040503050406030204" pitchFamily="18" charset="0"/>
                                <a:ea typeface="ＭＳ Ｐゴシック" panose="020B0600070205080204" pitchFamily="34" charset="-128"/>
                              </a:rPr>
                              <m:t>1−</m:t>
                            </m:r>
                            <m:r>
                              <a:rPr lang="en-IE" altLang="en-US" sz="1200" b="0" i="1" smtClean="0">
                                <a:latin typeface="Cambria Math" panose="02040503050406030204" pitchFamily="18" charset="0"/>
                                <a:ea typeface="ＭＳ Ｐゴシック" panose="020B0600070205080204" pitchFamily="34" charset="-128"/>
                              </a:rPr>
                              <m:t>𝑝</m:t>
                            </m:r>
                          </m:e>
                        </m:d>
                      </m:e>
                      <m:sup>
                        <m:r>
                          <a:rPr lang="en-IE" altLang="en-US" sz="1200" b="0" i="1" smtClean="0">
                            <a:latin typeface="Cambria Math" panose="02040503050406030204" pitchFamily="18" charset="0"/>
                            <a:ea typeface="ＭＳ Ｐゴシック" panose="020B0600070205080204" pitchFamily="34" charset="-128"/>
                          </a:rPr>
                          <m:t>4</m:t>
                        </m:r>
                      </m:sup>
                    </m:sSup>
                    <m:r>
                      <a:rPr lang="en-IE" altLang="en-US" sz="1200" b="0" i="1" smtClean="0">
                        <a:latin typeface="Cambria Math" panose="02040503050406030204" pitchFamily="18" charset="0"/>
                        <a:ea typeface="ＭＳ Ｐゴシック" panose="020B0600070205080204" pitchFamily="34" charset="-128"/>
                      </a:rPr>
                      <m:t>=0,0091</m:t>
                    </m:r>
                  </m:oMath>
                </a14:m>
                <a:r>
                  <a:rPr lang="it-IT" altLang="en-US" sz="1200" dirty="0">
                    <a:ea typeface="ＭＳ Ｐゴシック" panose="020B0600070205080204" pitchFamily="34" charset="-128"/>
                  </a:rPr>
                  <a:t>  </a:t>
                </a:r>
              </a:p>
              <a:p>
                <a:pPr marL="171450" indent="-171450">
                  <a:buFont typeface="Arial" panose="020B0604020202020204" pitchFamily="34" charset="0"/>
                  <a:buChar char="•"/>
                </a:pPr>
                <a:r>
                  <a:rPr lang="it-IT" altLang="en-US" sz="1200" dirty="0">
                    <a:ea typeface="ＭＳ Ｐゴシック" panose="020B0600070205080204" pitchFamily="34" charset="-128"/>
                  </a:rPr>
                  <a:t>Pr(</a:t>
                </a:r>
                <a14:m>
                  <m:oMath xmlns:m="http://schemas.openxmlformats.org/officeDocument/2006/math">
                    <m:acc>
                      <m:accPr>
                        <m:chr m:val="̅"/>
                        <m:ctrlPr>
                          <a:rPr lang="it-IT" altLang="en-US" sz="1200" i="1">
                            <a:latin typeface="Cambria Math" panose="02040503050406030204" pitchFamily="18" charset="0"/>
                            <a:ea typeface="ＭＳ Ｐゴシック" panose="020B0600070205080204" pitchFamily="34" charset="-128"/>
                          </a:rPr>
                        </m:ctrlPr>
                      </m:accPr>
                      <m:e>
                        <m:r>
                          <a:rPr lang="en-IE" altLang="en-US" sz="1200" i="1">
                            <a:latin typeface="Cambria Math" panose="02040503050406030204" pitchFamily="18" charset="0"/>
                            <a:ea typeface="ＭＳ Ｐゴシック" panose="020B0600070205080204" pitchFamily="34" charset="-128"/>
                          </a:rPr>
                          <m:t>𝑌</m:t>
                        </m:r>
                      </m:e>
                    </m:acc>
                  </m:oMath>
                </a14:m>
                <a:r>
                  <a:rPr lang="it-IT" altLang="en-US" sz="1200" dirty="0">
                    <a:ea typeface="ＭＳ Ｐゴシック" panose="020B0600070205080204" pitchFamily="34" charset="-128"/>
                  </a:rPr>
                  <a:t> =2/5=0,4) = Pr(</a:t>
                </a:r>
                <a14:m>
                  <m:oMath xmlns:m="http://schemas.openxmlformats.org/officeDocument/2006/math">
                    <m:acc>
                      <m:accPr>
                        <m:chr m:val="̅"/>
                        <m:ctrlPr>
                          <a:rPr lang="it-IT" altLang="en-US" sz="1200" i="1">
                            <a:latin typeface="Cambria Math" panose="02040503050406030204" pitchFamily="18" charset="0"/>
                            <a:ea typeface="ＭＳ Ｐゴシック" panose="020B0600070205080204" pitchFamily="34" charset="-128"/>
                          </a:rPr>
                        </m:ctrlPr>
                      </m:accPr>
                      <m:e>
                        <m:r>
                          <a:rPr lang="en-IE" altLang="en-US" sz="1200" i="1">
                            <a:latin typeface="Cambria Math" panose="02040503050406030204" pitchFamily="18" charset="0"/>
                            <a:ea typeface="ＭＳ Ｐゴシック" panose="020B0600070205080204" pitchFamily="34" charset="-128"/>
                          </a:rPr>
                          <m:t>𝑌</m:t>
                        </m:r>
                      </m:e>
                    </m:acc>
                  </m:oMath>
                </a14:m>
                <a:r>
                  <a:rPr lang="it-IT" altLang="en-US" sz="1200" dirty="0">
                    <a:ea typeface="ＭＳ Ｐゴシック" panose="020B0600070205080204" pitchFamily="34" charset="-128"/>
                  </a:rPr>
                  <a:t> = {(1+1+0+0+0)/5), … }) = </a:t>
                </a:r>
                <a14:m>
                  <m:oMath xmlns:m="http://schemas.openxmlformats.org/officeDocument/2006/math">
                    <m:d>
                      <m:dPr>
                        <m:ctrlPr>
                          <a:rPr lang="en-IE" altLang="en-US" sz="1200" b="0" i="1" smtClean="0">
                            <a:latin typeface="Cambria Math" panose="02040503050406030204" pitchFamily="18" charset="0"/>
                            <a:ea typeface="ＭＳ Ｐゴシック" panose="020B0600070205080204" pitchFamily="34" charset="-128"/>
                          </a:rPr>
                        </m:ctrlPr>
                      </m:dPr>
                      <m:e>
                        <m:m>
                          <m:mPr>
                            <m:mcs>
                              <m:mc>
                                <m:mcPr>
                                  <m:count m:val="1"/>
                                  <m:mcJc m:val="center"/>
                                </m:mcPr>
                              </m:mc>
                            </m:mcs>
                            <m:ctrlPr>
                              <a:rPr lang="en-IE" altLang="en-US" sz="1200" b="0" i="1" smtClean="0">
                                <a:latin typeface="Cambria Math" panose="02040503050406030204" pitchFamily="18" charset="0"/>
                                <a:ea typeface="ＭＳ Ｐゴシック" panose="020B0600070205080204" pitchFamily="34" charset="-128"/>
                              </a:rPr>
                            </m:ctrlPr>
                          </m:mPr>
                          <m:mr>
                            <m:e>
                              <m:r>
                                <m:rPr>
                                  <m:brk m:alnAt="7"/>
                                </m:rPr>
                                <a:rPr lang="en-IE" altLang="en-US" sz="1200" b="0" i="1" smtClean="0">
                                  <a:latin typeface="Cambria Math" panose="02040503050406030204" pitchFamily="18" charset="0"/>
                                  <a:ea typeface="ＭＳ Ｐゴシック" panose="020B0600070205080204" pitchFamily="34" charset="-128"/>
                                </a:rPr>
                                <m:t>5</m:t>
                              </m:r>
                            </m:e>
                          </m:mr>
                          <m:mr>
                            <m:e>
                              <m:r>
                                <a:rPr lang="en-IE" altLang="en-US" sz="1200" b="0" i="1" smtClean="0">
                                  <a:latin typeface="Cambria Math" panose="02040503050406030204" pitchFamily="18" charset="0"/>
                                  <a:ea typeface="ＭＳ Ｐゴシック" panose="020B0600070205080204" pitchFamily="34" charset="-128"/>
                                </a:rPr>
                                <m:t>2</m:t>
                              </m:r>
                            </m:e>
                          </m:mr>
                        </m:m>
                      </m:e>
                    </m:d>
                    <m:r>
                      <a:rPr lang="en-IE" altLang="en-US" sz="1200" b="0" i="1" smtClean="0">
                        <a:latin typeface="Cambria Math" panose="02040503050406030204" pitchFamily="18" charset="0"/>
                        <a:ea typeface="ＭＳ Ｐゴシック" panose="020B0600070205080204" pitchFamily="34" charset="-128"/>
                      </a:rPr>
                      <m:t>×</m:t>
                    </m:r>
                    <m:sSup>
                      <m:sSupPr>
                        <m:ctrlPr>
                          <a:rPr lang="en-IE" altLang="en-US" sz="1200" b="0" i="1" smtClean="0">
                            <a:latin typeface="Cambria Math" panose="02040503050406030204" pitchFamily="18" charset="0"/>
                            <a:ea typeface="ＭＳ Ｐゴシック" panose="020B0600070205080204" pitchFamily="34" charset="-128"/>
                          </a:rPr>
                        </m:ctrlPr>
                      </m:sSupPr>
                      <m:e>
                        <m:r>
                          <a:rPr lang="en-IE" altLang="en-US" sz="1200" b="0" i="1" smtClean="0">
                            <a:latin typeface="Cambria Math" panose="02040503050406030204" pitchFamily="18" charset="0"/>
                            <a:ea typeface="ＭＳ Ｐゴシック" panose="020B0600070205080204" pitchFamily="34" charset="-128"/>
                          </a:rPr>
                          <m:t>𝑝</m:t>
                        </m:r>
                      </m:e>
                      <m:sup>
                        <m:r>
                          <a:rPr lang="en-IE" altLang="en-US" sz="1200" b="0" i="1" smtClean="0">
                            <a:latin typeface="Cambria Math" panose="02040503050406030204" pitchFamily="18" charset="0"/>
                            <a:ea typeface="ＭＳ Ｐゴシック" panose="020B0600070205080204" pitchFamily="34" charset="-128"/>
                          </a:rPr>
                          <m:t>2</m:t>
                        </m:r>
                      </m:sup>
                    </m:sSup>
                    <m:sSup>
                      <m:sSupPr>
                        <m:ctrlPr>
                          <a:rPr lang="en-IE" altLang="en-US" sz="1200" b="0" i="1" smtClean="0">
                            <a:latin typeface="Cambria Math" panose="02040503050406030204" pitchFamily="18" charset="0"/>
                            <a:ea typeface="ＭＳ Ｐゴシック" panose="020B0600070205080204" pitchFamily="34" charset="-128"/>
                          </a:rPr>
                        </m:ctrlPr>
                      </m:sSupPr>
                      <m:e>
                        <m:d>
                          <m:dPr>
                            <m:ctrlPr>
                              <a:rPr lang="en-IE" altLang="en-US" sz="1200" b="0" i="1" smtClean="0">
                                <a:latin typeface="Cambria Math" panose="02040503050406030204" pitchFamily="18" charset="0"/>
                                <a:ea typeface="ＭＳ Ｐゴシック" panose="020B0600070205080204" pitchFamily="34" charset="-128"/>
                              </a:rPr>
                            </m:ctrlPr>
                          </m:dPr>
                          <m:e>
                            <m:r>
                              <a:rPr lang="en-IE" altLang="en-US" sz="1200" b="0" i="1" smtClean="0">
                                <a:latin typeface="Cambria Math" panose="02040503050406030204" pitchFamily="18" charset="0"/>
                                <a:ea typeface="ＭＳ Ｐゴシック" panose="020B0600070205080204" pitchFamily="34" charset="-128"/>
                              </a:rPr>
                              <m:t>1−</m:t>
                            </m:r>
                            <m:r>
                              <a:rPr lang="en-IE" altLang="en-US" sz="1200" b="0" i="1" smtClean="0">
                                <a:latin typeface="Cambria Math" panose="02040503050406030204" pitchFamily="18" charset="0"/>
                                <a:ea typeface="ＭＳ Ｐゴシック" panose="020B0600070205080204" pitchFamily="34" charset="-128"/>
                              </a:rPr>
                              <m:t>𝑝</m:t>
                            </m:r>
                          </m:e>
                        </m:d>
                      </m:e>
                      <m:sup>
                        <m:r>
                          <a:rPr lang="en-IE" altLang="en-US" sz="1200" b="0" i="1" smtClean="0">
                            <a:latin typeface="Cambria Math" panose="02040503050406030204" pitchFamily="18" charset="0"/>
                            <a:ea typeface="ＭＳ Ｐゴシック" panose="020B0600070205080204" pitchFamily="34" charset="-128"/>
                          </a:rPr>
                          <m:t>3</m:t>
                        </m:r>
                      </m:sup>
                    </m:sSup>
                    <m:r>
                      <a:rPr lang="en-IE" altLang="en-US" sz="1200" b="0" i="1" smtClean="0">
                        <a:latin typeface="Cambria Math" panose="02040503050406030204" pitchFamily="18" charset="0"/>
                        <a:ea typeface="ＭＳ Ｐゴシック" panose="020B0600070205080204" pitchFamily="34" charset="-128"/>
                      </a:rPr>
                      <m:t>=10×</m:t>
                    </m:r>
                    <m:sSup>
                      <m:sSupPr>
                        <m:ctrlPr>
                          <a:rPr lang="en-IE" altLang="en-US" sz="1200" b="0" i="1" smtClean="0">
                            <a:latin typeface="Cambria Math" panose="02040503050406030204" pitchFamily="18" charset="0"/>
                            <a:ea typeface="ＭＳ Ｐゴシック" panose="020B0600070205080204" pitchFamily="34" charset="-128"/>
                          </a:rPr>
                        </m:ctrlPr>
                      </m:sSupPr>
                      <m:e>
                        <m:r>
                          <a:rPr lang="en-IE" altLang="en-US" sz="1200" b="0" i="1" smtClean="0">
                            <a:latin typeface="Cambria Math" panose="02040503050406030204" pitchFamily="18" charset="0"/>
                            <a:ea typeface="ＭＳ Ｐゴシック" panose="020B0600070205080204" pitchFamily="34" charset="-128"/>
                          </a:rPr>
                          <m:t>𝑝</m:t>
                        </m:r>
                      </m:e>
                      <m:sup>
                        <m:r>
                          <a:rPr lang="en-IE" altLang="en-US" sz="1200" b="0" i="1" smtClean="0">
                            <a:latin typeface="Cambria Math" panose="02040503050406030204" pitchFamily="18" charset="0"/>
                            <a:ea typeface="ＭＳ Ｐゴシック" panose="020B0600070205080204" pitchFamily="34" charset="-128"/>
                          </a:rPr>
                          <m:t>2</m:t>
                        </m:r>
                      </m:sup>
                    </m:sSup>
                    <m:sSup>
                      <m:sSupPr>
                        <m:ctrlPr>
                          <a:rPr lang="en-IE" altLang="en-US" sz="1200" b="0" i="1" smtClean="0">
                            <a:latin typeface="Cambria Math" panose="02040503050406030204" pitchFamily="18" charset="0"/>
                            <a:ea typeface="ＭＳ Ｐゴシック" panose="020B0600070205080204" pitchFamily="34" charset="-128"/>
                          </a:rPr>
                        </m:ctrlPr>
                      </m:sSupPr>
                      <m:e>
                        <m:d>
                          <m:dPr>
                            <m:ctrlPr>
                              <a:rPr lang="en-IE" altLang="en-US" sz="1200" b="0" i="1" smtClean="0">
                                <a:latin typeface="Cambria Math" panose="02040503050406030204" pitchFamily="18" charset="0"/>
                                <a:ea typeface="ＭＳ Ｐゴシック" panose="020B0600070205080204" pitchFamily="34" charset="-128"/>
                              </a:rPr>
                            </m:ctrlPr>
                          </m:dPr>
                          <m:e>
                            <m:r>
                              <a:rPr lang="en-IE" altLang="en-US" sz="1200" b="0" i="1" smtClean="0">
                                <a:latin typeface="Cambria Math" panose="02040503050406030204" pitchFamily="18" charset="0"/>
                                <a:ea typeface="ＭＳ Ｐゴシック" panose="020B0600070205080204" pitchFamily="34" charset="-128"/>
                              </a:rPr>
                              <m:t>1−</m:t>
                            </m:r>
                            <m:r>
                              <a:rPr lang="en-IE" altLang="en-US" sz="1200" b="0" i="1" smtClean="0">
                                <a:latin typeface="Cambria Math" panose="02040503050406030204" pitchFamily="18" charset="0"/>
                                <a:ea typeface="ＭＳ Ｐゴシック" panose="020B0600070205080204" pitchFamily="34" charset="-128"/>
                              </a:rPr>
                              <m:t>𝑝</m:t>
                            </m:r>
                          </m:e>
                        </m:d>
                      </m:e>
                      <m:sup>
                        <m:r>
                          <a:rPr lang="en-IE" altLang="en-US" sz="1200" b="0" i="1" smtClean="0">
                            <a:latin typeface="Cambria Math" panose="02040503050406030204" pitchFamily="18" charset="0"/>
                            <a:ea typeface="ＭＳ Ｐゴシック" panose="020B0600070205080204" pitchFamily="34" charset="-128"/>
                          </a:rPr>
                          <m:t>3</m:t>
                        </m:r>
                      </m:sup>
                    </m:sSup>
                    <m:r>
                      <a:rPr lang="en-IE" altLang="en-US" sz="1200" b="0" i="1" smtClean="0">
                        <a:latin typeface="Cambria Math" panose="02040503050406030204" pitchFamily="18" charset="0"/>
                        <a:ea typeface="ＭＳ Ｐゴシック" panose="020B0600070205080204" pitchFamily="34" charset="-128"/>
                      </a:rPr>
                      <m:t>=0,0647</m:t>
                    </m:r>
                  </m:oMath>
                </a14:m>
                <a:endParaRPr lang="it-IT" altLang="en-US" sz="1200" dirty="0">
                  <a:ea typeface="ＭＳ Ｐゴシック" panose="020B0600070205080204" pitchFamily="34" charset="-128"/>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it-IT" altLang="en-US" sz="1200" dirty="0">
                    <a:ea typeface="ＭＳ Ｐゴシック" panose="020B0600070205080204" pitchFamily="34" charset="-128"/>
                  </a:rPr>
                  <a:t>Pr(</a:t>
                </a:r>
                <a14:m>
                  <m:oMath xmlns:m="http://schemas.openxmlformats.org/officeDocument/2006/math">
                    <m:acc>
                      <m:accPr>
                        <m:chr m:val="̅"/>
                        <m:ctrlPr>
                          <a:rPr lang="it-IT" altLang="en-US" sz="1200" i="1">
                            <a:latin typeface="Cambria Math" panose="02040503050406030204" pitchFamily="18" charset="0"/>
                            <a:ea typeface="ＭＳ Ｐゴシック" panose="020B0600070205080204" pitchFamily="34" charset="-128"/>
                          </a:rPr>
                        </m:ctrlPr>
                      </m:accPr>
                      <m:e>
                        <m:r>
                          <a:rPr lang="en-IE" altLang="en-US" sz="1200" i="1">
                            <a:latin typeface="Cambria Math" panose="02040503050406030204" pitchFamily="18" charset="0"/>
                            <a:ea typeface="ＭＳ Ｐゴシック" panose="020B0600070205080204" pitchFamily="34" charset="-128"/>
                          </a:rPr>
                          <m:t>𝑌</m:t>
                        </m:r>
                      </m:e>
                    </m:acc>
                  </m:oMath>
                </a14:m>
                <a:r>
                  <a:rPr lang="it-IT" altLang="en-US" sz="1200" dirty="0">
                    <a:ea typeface="ＭＳ Ｐゴシック" panose="020B0600070205080204" pitchFamily="34" charset="-128"/>
                  </a:rPr>
                  <a:t> =3/5=0,6) = Pr(</a:t>
                </a:r>
                <a14:m>
                  <m:oMath xmlns:m="http://schemas.openxmlformats.org/officeDocument/2006/math">
                    <m:acc>
                      <m:accPr>
                        <m:chr m:val="̅"/>
                        <m:ctrlPr>
                          <a:rPr lang="it-IT" altLang="en-US" sz="1200" i="1">
                            <a:latin typeface="Cambria Math" panose="02040503050406030204" pitchFamily="18" charset="0"/>
                            <a:ea typeface="ＭＳ Ｐゴシック" panose="020B0600070205080204" pitchFamily="34" charset="-128"/>
                          </a:rPr>
                        </m:ctrlPr>
                      </m:accPr>
                      <m:e>
                        <m:r>
                          <a:rPr lang="en-IE" altLang="en-US" sz="1200" i="1">
                            <a:latin typeface="Cambria Math" panose="02040503050406030204" pitchFamily="18" charset="0"/>
                            <a:ea typeface="ＭＳ Ｐゴシック" panose="020B0600070205080204" pitchFamily="34" charset="-128"/>
                          </a:rPr>
                          <m:t>𝑌</m:t>
                        </m:r>
                      </m:e>
                    </m:acc>
                  </m:oMath>
                </a14:m>
                <a:r>
                  <a:rPr lang="it-IT" altLang="en-US" sz="1200" dirty="0">
                    <a:ea typeface="ＭＳ Ｐゴシック" panose="020B0600070205080204" pitchFamily="34" charset="-128"/>
                  </a:rPr>
                  <a:t> = {(1+1+1+0+0)/5), … }) = </a:t>
                </a:r>
                <a14:m>
                  <m:oMath xmlns:m="http://schemas.openxmlformats.org/officeDocument/2006/math">
                    <m:d>
                      <m:dPr>
                        <m:ctrlPr>
                          <a:rPr lang="en-IE" altLang="en-US" sz="1200" b="0" i="1" smtClean="0">
                            <a:latin typeface="Cambria Math" panose="02040503050406030204" pitchFamily="18" charset="0"/>
                            <a:ea typeface="ＭＳ Ｐゴシック" panose="020B0600070205080204" pitchFamily="34" charset="-128"/>
                          </a:rPr>
                        </m:ctrlPr>
                      </m:dPr>
                      <m:e>
                        <m:m>
                          <m:mPr>
                            <m:mcs>
                              <m:mc>
                                <m:mcPr>
                                  <m:count m:val="1"/>
                                  <m:mcJc m:val="center"/>
                                </m:mcPr>
                              </m:mc>
                            </m:mcs>
                            <m:ctrlPr>
                              <a:rPr lang="en-IE" altLang="en-US" sz="1200" b="0" i="1" smtClean="0">
                                <a:latin typeface="Cambria Math" panose="02040503050406030204" pitchFamily="18" charset="0"/>
                                <a:ea typeface="ＭＳ Ｐゴシック" panose="020B0600070205080204" pitchFamily="34" charset="-128"/>
                              </a:rPr>
                            </m:ctrlPr>
                          </m:mPr>
                          <m:mr>
                            <m:e>
                              <m:r>
                                <m:rPr>
                                  <m:brk m:alnAt="7"/>
                                </m:rPr>
                                <a:rPr lang="en-IE" altLang="en-US" sz="1200" b="0" i="1" smtClean="0">
                                  <a:latin typeface="Cambria Math" panose="02040503050406030204" pitchFamily="18" charset="0"/>
                                  <a:ea typeface="ＭＳ Ｐゴシック" panose="020B0600070205080204" pitchFamily="34" charset="-128"/>
                                </a:rPr>
                                <m:t>5</m:t>
                              </m:r>
                            </m:e>
                          </m:mr>
                          <m:mr>
                            <m:e>
                              <m:r>
                                <a:rPr lang="en-IE" altLang="en-US" sz="1200" b="0" i="1" smtClean="0">
                                  <a:latin typeface="Cambria Math" panose="02040503050406030204" pitchFamily="18" charset="0"/>
                                  <a:ea typeface="ＭＳ Ｐゴシック" panose="020B0600070205080204" pitchFamily="34" charset="-128"/>
                                </a:rPr>
                                <m:t>3</m:t>
                              </m:r>
                            </m:e>
                          </m:mr>
                        </m:m>
                      </m:e>
                    </m:d>
                    <m:r>
                      <a:rPr lang="en-IE" altLang="en-US" sz="1200" b="0" i="1" smtClean="0">
                        <a:latin typeface="Cambria Math" panose="02040503050406030204" pitchFamily="18" charset="0"/>
                        <a:ea typeface="ＭＳ Ｐゴシック" panose="020B0600070205080204" pitchFamily="34" charset="-128"/>
                      </a:rPr>
                      <m:t>×</m:t>
                    </m:r>
                    <m:sSup>
                      <m:sSupPr>
                        <m:ctrlPr>
                          <a:rPr lang="en-IE" altLang="en-US" sz="1200" b="0" i="1" smtClean="0">
                            <a:latin typeface="Cambria Math" panose="02040503050406030204" pitchFamily="18" charset="0"/>
                            <a:ea typeface="ＭＳ Ｐゴシック" panose="020B0600070205080204" pitchFamily="34" charset="-128"/>
                          </a:rPr>
                        </m:ctrlPr>
                      </m:sSupPr>
                      <m:e>
                        <m:r>
                          <a:rPr lang="en-IE" altLang="en-US" sz="1200" b="0" i="1" smtClean="0">
                            <a:latin typeface="Cambria Math" panose="02040503050406030204" pitchFamily="18" charset="0"/>
                            <a:ea typeface="ＭＳ Ｐゴシック" panose="020B0600070205080204" pitchFamily="34" charset="-128"/>
                          </a:rPr>
                          <m:t>𝑝</m:t>
                        </m:r>
                      </m:e>
                      <m:sup>
                        <m:r>
                          <a:rPr lang="en-IE" altLang="en-US" sz="1200" b="0" i="1" smtClean="0">
                            <a:latin typeface="Cambria Math" panose="02040503050406030204" pitchFamily="18" charset="0"/>
                            <a:ea typeface="ＭＳ Ｐゴシック" panose="020B0600070205080204" pitchFamily="34" charset="-128"/>
                          </a:rPr>
                          <m:t>3</m:t>
                        </m:r>
                      </m:sup>
                    </m:sSup>
                    <m:sSup>
                      <m:sSupPr>
                        <m:ctrlPr>
                          <a:rPr lang="en-IE" altLang="en-US" sz="1200" b="0" i="1" smtClean="0">
                            <a:latin typeface="Cambria Math" panose="02040503050406030204" pitchFamily="18" charset="0"/>
                            <a:ea typeface="ＭＳ Ｐゴシック" panose="020B0600070205080204" pitchFamily="34" charset="-128"/>
                          </a:rPr>
                        </m:ctrlPr>
                      </m:sSupPr>
                      <m:e>
                        <m:d>
                          <m:dPr>
                            <m:ctrlPr>
                              <a:rPr lang="en-IE" altLang="en-US" sz="1200" b="0" i="1" smtClean="0">
                                <a:latin typeface="Cambria Math" panose="02040503050406030204" pitchFamily="18" charset="0"/>
                                <a:ea typeface="ＭＳ Ｐゴシック" panose="020B0600070205080204" pitchFamily="34" charset="-128"/>
                              </a:rPr>
                            </m:ctrlPr>
                          </m:dPr>
                          <m:e>
                            <m:r>
                              <a:rPr lang="en-IE" altLang="en-US" sz="1200" b="0" i="1" smtClean="0">
                                <a:latin typeface="Cambria Math" panose="02040503050406030204" pitchFamily="18" charset="0"/>
                                <a:ea typeface="ＭＳ Ｐゴシック" panose="020B0600070205080204" pitchFamily="34" charset="-128"/>
                              </a:rPr>
                              <m:t>1−</m:t>
                            </m:r>
                            <m:r>
                              <a:rPr lang="en-IE" altLang="en-US" sz="1200" b="0" i="1" smtClean="0">
                                <a:latin typeface="Cambria Math" panose="02040503050406030204" pitchFamily="18" charset="0"/>
                                <a:ea typeface="ＭＳ Ｐゴシック" panose="020B0600070205080204" pitchFamily="34" charset="-128"/>
                              </a:rPr>
                              <m:t>𝑝</m:t>
                            </m:r>
                          </m:e>
                        </m:d>
                      </m:e>
                      <m:sup>
                        <m:r>
                          <a:rPr lang="en-IE" altLang="en-US" sz="1200" b="0" i="1" smtClean="0">
                            <a:latin typeface="Cambria Math" panose="02040503050406030204" pitchFamily="18" charset="0"/>
                            <a:ea typeface="ＭＳ Ｐゴシック" panose="020B0600070205080204" pitchFamily="34" charset="-128"/>
                          </a:rPr>
                          <m:t>2</m:t>
                        </m:r>
                      </m:sup>
                    </m:sSup>
                    <m:r>
                      <a:rPr lang="en-IE" altLang="en-US" sz="1200" b="0" i="1" smtClean="0">
                        <a:latin typeface="Cambria Math" panose="02040503050406030204" pitchFamily="18" charset="0"/>
                        <a:ea typeface="ＭＳ Ｐゴシック" panose="020B0600070205080204" pitchFamily="34" charset="-128"/>
                      </a:rPr>
                      <m:t>=10×</m:t>
                    </m:r>
                    <m:sSup>
                      <m:sSupPr>
                        <m:ctrlPr>
                          <a:rPr lang="en-IE" altLang="en-US" sz="1200" b="0" i="1" smtClean="0">
                            <a:latin typeface="Cambria Math" panose="02040503050406030204" pitchFamily="18" charset="0"/>
                            <a:ea typeface="ＭＳ Ｐゴシック" panose="020B0600070205080204" pitchFamily="34" charset="-128"/>
                          </a:rPr>
                        </m:ctrlPr>
                      </m:sSupPr>
                      <m:e>
                        <m:r>
                          <a:rPr lang="en-IE" altLang="en-US" sz="1200" b="0" i="1" smtClean="0">
                            <a:latin typeface="Cambria Math" panose="02040503050406030204" pitchFamily="18" charset="0"/>
                            <a:ea typeface="ＭＳ Ｐゴシック" panose="020B0600070205080204" pitchFamily="34" charset="-128"/>
                          </a:rPr>
                          <m:t>𝑝</m:t>
                        </m:r>
                      </m:e>
                      <m:sup>
                        <m:r>
                          <a:rPr lang="en-IE" altLang="en-US" sz="1200" b="0" i="1" smtClean="0">
                            <a:latin typeface="Cambria Math" panose="02040503050406030204" pitchFamily="18" charset="0"/>
                            <a:ea typeface="ＭＳ Ｐゴシック" panose="020B0600070205080204" pitchFamily="34" charset="-128"/>
                          </a:rPr>
                          <m:t>3</m:t>
                        </m:r>
                      </m:sup>
                    </m:sSup>
                    <m:sSup>
                      <m:sSupPr>
                        <m:ctrlPr>
                          <a:rPr lang="en-IE" altLang="en-US" sz="1200" b="0" i="1" smtClean="0">
                            <a:latin typeface="Cambria Math" panose="02040503050406030204" pitchFamily="18" charset="0"/>
                            <a:ea typeface="ＭＳ Ｐゴシック" panose="020B0600070205080204" pitchFamily="34" charset="-128"/>
                          </a:rPr>
                        </m:ctrlPr>
                      </m:sSupPr>
                      <m:e>
                        <m:d>
                          <m:dPr>
                            <m:ctrlPr>
                              <a:rPr lang="en-IE" altLang="en-US" sz="1200" b="0" i="1" smtClean="0">
                                <a:latin typeface="Cambria Math" panose="02040503050406030204" pitchFamily="18" charset="0"/>
                                <a:ea typeface="ＭＳ Ｐゴシック" panose="020B0600070205080204" pitchFamily="34" charset="-128"/>
                              </a:rPr>
                            </m:ctrlPr>
                          </m:dPr>
                          <m:e>
                            <m:r>
                              <a:rPr lang="en-IE" altLang="en-US" sz="1200" b="0" i="1" smtClean="0">
                                <a:latin typeface="Cambria Math" panose="02040503050406030204" pitchFamily="18" charset="0"/>
                                <a:ea typeface="ＭＳ Ｐゴシック" panose="020B0600070205080204" pitchFamily="34" charset="-128"/>
                              </a:rPr>
                              <m:t>1−</m:t>
                            </m:r>
                            <m:r>
                              <a:rPr lang="en-IE" altLang="en-US" sz="1200" b="0" i="1" smtClean="0">
                                <a:latin typeface="Cambria Math" panose="02040503050406030204" pitchFamily="18" charset="0"/>
                                <a:ea typeface="ＭＳ Ｐゴシック" panose="020B0600070205080204" pitchFamily="34" charset="-128"/>
                              </a:rPr>
                              <m:t>𝑝</m:t>
                            </m:r>
                          </m:e>
                        </m:d>
                      </m:e>
                      <m:sup>
                        <m:r>
                          <a:rPr lang="en-IE" altLang="en-US" sz="1200" b="0" i="1" smtClean="0">
                            <a:latin typeface="Cambria Math" panose="02040503050406030204" pitchFamily="18" charset="0"/>
                            <a:ea typeface="ＭＳ Ｐゴシック" panose="020B0600070205080204" pitchFamily="34" charset="-128"/>
                          </a:rPr>
                          <m:t>2</m:t>
                        </m:r>
                      </m:sup>
                    </m:sSup>
                    <m:r>
                      <a:rPr lang="en-IE" altLang="en-US" sz="1200" b="0" i="1" smtClean="0">
                        <a:latin typeface="Cambria Math" panose="02040503050406030204" pitchFamily="18" charset="0"/>
                        <a:ea typeface="ＭＳ Ｐゴシック" panose="020B0600070205080204" pitchFamily="34" charset="-128"/>
                      </a:rPr>
                      <m:t>=0,2296</m:t>
                    </m:r>
                  </m:oMath>
                </a14:m>
                <a:endParaRPr lang="it-IT" altLang="en-US" sz="1200" dirty="0">
                  <a:ea typeface="ＭＳ Ｐゴシック" panose="020B0600070205080204" pitchFamily="34" charset="-128"/>
                </a:endParaRPr>
              </a:p>
              <a:p>
                <a:pPr marL="171450" indent="-171450">
                  <a:buFont typeface="Arial" panose="020B0604020202020204" pitchFamily="34" charset="0"/>
                  <a:buChar char="•"/>
                </a:pPr>
                <a:r>
                  <a:rPr lang="it-IT" altLang="en-US" sz="1200" dirty="0">
                    <a:ea typeface="ＭＳ Ｐゴシック" panose="020B0600070205080204" pitchFamily="34" charset="-128"/>
                  </a:rPr>
                  <a:t>…</a:t>
                </a:r>
              </a:p>
              <a:p>
                <a:pPr marL="171450" indent="-171450">
                  <a:buFont typeface="Arial" panose="020B0604020202020204" pitchFamily="34" charset="0"/>
                  <a:buChar char="•"/>
                </a:pPr>
                <a:endParaRPr lang="en-IE" dirty="0"/>
              </a:p>
            </p:txBody>
          </p:sp>
        </mc:Choice>
        <mc:Fallback xmlns="">
          <p:sp>
            <p:nvSpPr>
              <p:cNvPr id="3" name="Notes Placeholder 2"/>
              <p:cNvSpPr>
                <a:spLocks noGrp="1"/>
              </p:cNvSpPr>
              <p:nvPr>
                <p:ph type="body" idx="1"/>
              </p:nvPr>
            </p:nvSpPr>
            <p:spPr/>
            <p:txBody>
              <a:bodyPr/>
              <a:lstStyle/>
              <a:p>
                <a:r>
                  <a:rPr lang="en-IE" dirty="0"/>
                  <a:t>Per </a:t>
                </a:r>
                <a:r>
                  <a:rPr lang="en-IE" i="0" dirty="0">
                    <a:latin typeface="Cambria Math" panose="02040503050406030204" pitchFamily="18" charset="0"/>
                  </a:rPr>
                  <a:t>𝑛</a:t>
                </a:r>
                <a:r>
                  <a:rPr lang="en-IE" dirty="0"/>
                  <a:t> = 5, </a:t>
                </a:r>
                <a:r>
                  <a:rPr lang="en-IE" dirty="0" err="1"/>
                  <a:t>i</a:t>
                </a:r>
                <a:r>
                  <a:rPr lang="en-IE" dirty="0"/>
                  <a:t> </a:t>
                </a:r>
                <a:r>
                  <a:rPr lang="en-IE" dirty="0" err="1"/>
                  <a:t>possibili</a:t>
                </a:r>
                <a:r>
                  <a:rPr lang="en-IE" dirty="0"/>
                  <a:t> </a:t>
                </a:r>
                <a:r>
                  <a:rPr lang="en-IE" dirty="0" err="1"/>
                  <a:t>valori</a:t>
                </a:r>
                <a:r>
                  <a:rPr lang="en-IE" baseline="0" dirty="0"/>
                  <a:t> e le </a:t>
                </a:r>
                <a:r>
                  <a:rPr lang="en-IE" baseline="0" dirty="0" err="1"/>
                  <a:t>loro</a:t>
                </a:r>
                <a:r>
                  <a:rPr lang="en-IE" baseline="0" dirty="0"/>
                  <a:t> </a:t>
                </a:r>
                <a:r>
                  <a:rPr lang="en-IE" baseline="0" dirty="0" err="1"/>
                  <a:t>probabilità</a:t>
                </a:r>
                <a:r>
                  <a:rPr lang="en-IE" baseline="0" dirty="0"/>
                  <a:t> </a:t>
                </a:r>
                <a:r>
                  <a:rPr lang="en-IE" baseline="0" dirty="0" err="1"/>
                  <a:t>sono</a:t>
                </a:r>
                <a:endParaRPr lang="en-IE" baseline="0" dirty="0"/>
              </a:p>
              <a:p>
                <a:pPr marL="171450" indent="-171450">
                  <a:buFont typeface="Arial" panose="020B0604020202020204" pitchFamily="34" charset="0"/>
                  <a:buChar char="•"/>
                </a:pPr>
                <a:r>
                  <a:rPr lang="it-IT" altLang="en-US" sz="1200" dirty="0">
                    <a:ea typeface="ＭＳ Ｐゴシック" panose="020B0600070205080204" pitchFamily="34" charset="-128"/>
                  </a:rPr>
                  <a:t>Pr(</a:t>
                </a:r>
                <a:r>
                  <a:rPr lang="en-IE" altLang="en-US" sz="1200" i="0">
                    <a:latin typeface="Cambria Math" panose="02040503050406030204" pitchFamily="18" charset="0"/>
                    <a:ea typeface="ＭＳ Ｐゴシック" panose="020B0600070205080204" pitchFamily="34" charset="-128"/>
                  </a:rPr>
                  <a:t>𝑌</a:t>
                </a:r>
                <a:r>
                  <a:rPr lang="it-IT" altLang="en-US" sz="1200" i="0">
                    <a:latin typeface="Cambria Math" panose="02040503050406030204" pitchFamily="18" charset="0"/>
                    <a:ea typeface="ＭＳ Ｐゴシック" panose="020B0600070205080204" pitchFamily="34" charset="-128"/>
                  </a:rPr>
                  <a:t> ̅</a:t>
                </a:r>
                <a:r>
                  <a:rPr lang="it-IT" altLang="en-US" sz="1200" dirty="0">
                    <a:ea typeface="ＭＳ Ｐゴシック" panose="020B0600070205080204" pitchFamily="34" charset="-128"/>
                  </a:rPr>
                  <a:t> = 0) = </a:t>
                </a:r>
                <a:r>
                  <a:rPr lang="en-IE" altLang="en-US" sz="1200" b="0" i="0">
                    <a:latin typeface="Cambria Math" panose="02040503050406030204" pitchFamily="18" charset="0"/>
                    <a:ea typeface="ＭＳ Ｐゴシック" panose="020B0600070205080204" pitchFamily="34" charset="-128"/>
                  </a:rPr>
                  <a:t>𝑝^5=0.0005</a:t>
                </a:r>
                <a:endParaRPr lang="it-IT" altLang="en-US" sz="1200" dirty="0">
                  <a:ea typeface="ＭＳ Ｐゴシック" panose="020B0600070205080204" pitchFamily="34" charset="-128"/>
                </a:endParaRPr>
              </a:p>
              <a:p>
                <a:pPr marL="171450" indent="-171450">
                  <a:buFont typeface="Arial" panose="020B0604020202020204" pitchFamily="34" charset="0"/>
                  <a:buChar char="•"/>
                </a:pPr>
                <a:r>
                  <a:rPr lang="it-IT" altLang="en-US" sz="1200" dirty="0">
                    <a:ea typeface="ＭＳ Ｐゴシック" panose="020B0600070205080204" pitchFamily="34" charset="-128"/>
                  </a:rPr>
                  <a:t>Pr(</a:t>
                </a:r>
                <a:r>
                  <a:rPr lang="en-IE" altLang="en-US" sz="1200" i="0">
                    <a:latin typeface="Cambria Math" panose="02040503050406030204" pitchFamily="18" charset="0"/>
                    <a:ea typeface="ＭＳ Ｐゴシック" panose="020B0600070205080204" pitchFamily="34" charset="-128"/>
                  </a:rPr>
                  <a:t>𝑌</a:t>
                </a:r>
                <a:r>
                  <a:rPr lang="it-IT" altLang="en-US" sz="1200" i="0">
                    <a:latin typeface="Cambria Math" panose="02040503050406030204" pitchFamily="18" charset="0"/>
                    <a:ea typeface="ＭＳ Ｐゴシック" panose="020B0600070205080204" pitchFamily="34" charset="-128"/>
                  </a:rPr>
                  <a:t> ̅</a:t>
                </a:r>
                <a:r>
                  <a:rPr lang="it-IT" altLang="en-US" sz="1200" dirty="0">
                    <a:ea typeface="ＭＳ Ｐゴシック" panose="020B0600070205080204" pitchFamily="34" charset="-128"/>
                  </a:rPr>
                  <a:t> = 0,2) = Pr(</a:t>
                </a:r>
                <a:r>
                  <a:rPr lang="en-IE" altLang="en-US" sz="1200" i="0">
                    <a:latin typeface="Cambria Math" panose="02040503050406030204" pitchFamily="18" charset="0"/>
                    <a:ea typeface="ＭＳ Ｐゴシック" panose="020B0600070205080204" pitchFamily="34" charset="-128"/>
                  </a:rPr>
                  <a:t>𝑌</a:t>
                </a:r>
                <a:r>
                  <a:rPr lang="it-IT" altLang="en-US" sz="1200" i="0">
                    <a:latin typeface="Cambria Math" panose="02040503050406030204" pitchFamily="18" charset="0"/>
                    <a:ea typeface="ＭＳ Ｐゴシック" panose="020B0600070205080204" pitchFamily="34" charset="-128"/>
                  </a:rPr>
                  <a:t> ̅</a:t>
                </a:r>
                <a:r>
                  <a:rPr lang="it-IT" altLang="en-US" sz="1200" dirty="0">
                    <a:ea typeface="ＭＳ Ｐゴシック" panose="020B0600070205080204" pitchFamily="34" charset="-128"/>
                  </a:rPr>
                  <a:t> = {(1+0+0+0+0)/5), (0+1+0+0+0)/5), (0+0+1+0+0)/5),</a:t>
                </a:r>
                <a:r>
                  <a:rPr lang="it-IT" altLang="en-US" sz="1200" baseline="0" dirty="0">
                    <a:ea typeface="ＭＳ Ｐゴシック" panose="020B0600070205080204" pitchFamily="34" charset="-128"/>
                  </a:rPr>
                  <a:t> </a:t>
                </a:r>
                <a:r>
                  <a:rPr lang="it-IT" altLang="en-US" sz="1200" dirty="0">
                    <a:ea typeface="ＭＳ Ｐゴシック" panose="020B0600070205080204" pitchFamily="34" charset="-128"/>
                  </a:rPr>
                  <a:t>(0+0+0+1+0)/5), (0+0+0+0+1)/5) }) = </a:t>
                </a:r>
                <a:r>
                  <a:rPr lang="en-IE" altLang="en-US" sz="1200" b="0" i="0">
                    <a:latin typeface="Cambria Math" panose="02040503050406030204" pitchFamily="18" charset="0"/>
                    <a:ea typeface="ＭＳ Ｐゴシック" panose="020B0600070205080204" pitchFamily="34" charset="-128"/>
                  </a:rPr>
                  <a:t>⏟5┬((■8(5@1)) )×𝑝(1−𝑝)^4=0,0091</a:t>
                </a:r>
                <a:r>
                  <a:rPr lang="it-IT" altLang="en-US" sz="1200" dirty="0">
                    <a:ea typeface="ＭＳ Ｐゴシック" panose="020B0600070205080204" pitchFamily="34" charset="-128"/>
                  </a:rPr>
                  <a:t>  </a:t>
                </a:r>
              </a:p>
              <a:p>
                <a:pPr marL="171450" indent="-171450">
                  <a:buFont typeface="Arial" panose="020B0604020202020204" pitchFamily="34" charset="0"/>
                  <a:buChar char="•"/>
                </a:pPr>
                <a:r>
                  <a:rPr lang="it-IT" altLang="en-US" sz="1200" dirty="0">
                    <a:ea typeface="ＭＳ Ｐゴシック" panose="020B0600070205080204" pitchFamily="34" charset="-128"/>
                  </a:rPr>
                  <a:t>Pr(</a:t>
                </a:r>
                <a:r>
                  <a:rPr lang="en-IE" altLang="en-US" sz="1200" i="0">
                    <a:latin typeface="Cambria Math" panose="02040503050406030204" pitchFamily="18" charset="0"/>
                    <a:ea typeface="ＭＳ Ｐゴシック" panose="020B0600070205080204" pitchFamily="34" charset="-128"/>
                  </a:rPr>
                  <a:t>𝑌</a:t>
                </a:r>
                <a:r>
                  <a:rPr lang="it-IT" altLang="en-US" sz="1200" i="0">
                    <a:latin typeface="Cambria Math" panose="02040503050406030204" pitchFamily="18" charset="0"/>
                    <a:ea typeface="ＭＳ Ｐゴシック" panose="020B0600070205080204" pitchFamily="34" charset="-128"/>
                  </a:rPr>
                  <a:t> ̅</a:t>
                </a:r>
                <a:r>
                  <a:rPr lang="it-IT" altLang="en-US" sz="1200" dirty="0">
                    <a:ea typeface="ＭＳ Ｐゴシック" panose="020B0600070205080204" pitchFamily="34" charset="-128"/>
                  </a:rPr>
                  <a:t> =2/5=0,4) = Pr(</a:t>
                </a:r>
                <a:r>
                  <a:rPr lang="en-IE" altLang="en-US" sz="1200" i="0">
                    <a:latin typeface="Cambria Math" panose="02040503050406030204" pitchFamily="18" charset="0"/>
                    <a:ea typeface="ＭＳ Ｐゴシック" panose="020B0600070205080204" pitchFamily="34" charset="-128"/>
                  </a:rPr>
                  <a:t>𝑌</a:t>
                </a:r>
                <a:r>
                  <a:rPr lang="it-IT" altLang="en-US" sz="1200" i="0">
                    <a:latin typeface="Cambria Math" panose="02040503050406030204" pitchFamily="18" charset="0"/>
                    <a:ea typeface="ＭＳ Ｐゴシック" panose="020B0600070205080204" pitchFamily="34" charset="-128"/>
                  </a:rPr>
                  <a:t> ̅</a:t>
                </a:r>
                <a:r>
                  <a:rPr lang="it-IT" altLang="en-US" sz="1200" dirty="0">
                    <a:ea typeface="ＭＳ Ｐゴシック" panose="020B0600070205080204" pitchFamily="34" charset="-128"/>
                  </a:rPr>
                  <a:t> = {(1+1+0+0+0)/5), … }) = </a:t>
                </a:r>
                <a:r>
                  <a:rPr lang="en-IE" altLang="en-US" sz="1200" b="0" i="0">
                    <a:latin typeface="Cambria Math" panose="02040503050406030204" pitchFamily="18" charset="0"/>
                    <a:ea typeface="ＭＳ Ｐゴシック" panose="020B0600070205080204" pitchFamily="34" charset="-128"/>
                  </a:rPr>
                  <a:t>(■8(5@2))×𝑝^2 (1−𝑝)^3=10×𝑝^2 (1−𝑝)^3=0,0647</a:t>
                </a:r>
                <a:endParaRPr lang="it-IT" altLang="en-US" sz="1200" dirty="0">
                  <a:ea typeface="ＭＳ Ｐゴシック" panose="020B0600070205080204" pitchFamily="34" charset="-128"/>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it-IT" altLang="en-US" sz="1200" dirty="0">
                    <a:ea typeface="ＭＳ Ｐゴシック" panose="020B0600070205080204" pitchFamily="34" charset="-128"/>
                  </a:rPr>
                  <a:t>Pr(</a:t>
                </a:r>
                <a:r>
                  <a:rPr lang="en-IE" altLang="en-US" sz="1200" i="0">
                    <a:latin typeface="Cambria Math" panose="02040503050406030204" pitchFamily="18" charset="0"/>
                    <a:ea typeface="ＭＳ Ｐゴシック" panose="020B0600070205080204" pitchFamily="34" charset="-128"/>
                  </a:rPr>
                  <a:t>𝑌</a:t>
                </a:r>
                <a:r>
                  <a:rPr lang="it-IT" altLang="en-US" sz="1200" i="0">
                    <a:latin typeface="Cambria Math" panose="02040503050406030204" pitchFamily="18" charset="0"/>
                    <a:ea typeface="ＭＳ Ｐゴシック" panose="020B0600070205080204" pitchFamily="34" charset="-128"/>
                  </a:rPr>
                  <a:t> ̅</a:t>
                </a:r>
                <a:r>
                  <a:rPr lang="it-IT" altLang="en-US" sz="1200" dirty="0">
                    <a:ea typeface="ＭＳ Ｐゴシック" panose="020B0600070205080204" pitchFamily="34" charset="-128"/>
                  </a:rPr>
                  <a:t> =3/5=0,6) = Pr(</a:t>
                </a:r>
                <a:r>
                  <a:rPr lang="en-IE" altLang="en-US" sz="1200" i="0">
                    <a:latin typeface="Cambria Math" panose="02040503050406030204" pitchFamily="18" charset="0"/>
                    <a:ea typeface="ＭＳ Ｐゴシック" panose="020B0600070205080204" pitchFamily="34" charset="-128"/>
                  </a:rPr>
                  <a:t>𝑌</a:t>
                </a:r>
                <a:r>
                  <a:rPr lang="it-IT" altLang="en-US" sz="1200" i="0">
                    <a:latin typeface="Cambria Math" panose="02040503050406030204" pitchFamily="18" charset="0"/>
                    <a:ea typeface="ＭＳ Ｐゴシック" panose="020B0600070205080204" pitchFamily="34" charset="-128"/>
                  </a:rPr>
                  <a:t> ̅</a:t>
                </a:r>
                <a:r>
                  <a:rPr lang="it-IT" altLang="en-US" sz="1200" dirty="0">
                    <a:ea typeface="ＭＳ Ｐゴシック" panose="020B0600070205080204" pitchFamily="34" charset="-128"/>
                  </a:rPr>
                  <a:t> = {(1+1+1+0+0)/5), … }) = </a:t>
                </a:r>
                <a:r>
                  <a:rPr lang="en-IE" altLang="en-US" sz="1200" b="0" i="0">
                    <a:latin typeface="Cambria Math" panose="02040503050406030204" pitchFamily="18" charset="0"/>
                    <a:ea typeface="ＭＳ Ｐゴシック" panose="020B0600070205080204" pitchFamily="34" charset="-128"/>
                  </a:rPr>
                  <a:t>(■8(5@3))×𝑝^3 (1−𝑝)^2=10×𝑝^3 (1−𝑝)^2=0,2296</a:t>
                </a:r>
                <a:endParaRPr lang="it-IT" altLang="en-US" sz="1200" dirty="0">
                  <a:ea typeface="ＭＳ Ｐゴシック" panose="020B0600070205080204" pitchFamily="34" charset="-128"/>
                </a:endParaRPr>
              </a:p>
              <a:p>
                <a:pPr marL="171450" indent="-171450">
                  <a:buFont typeface="Arial" panose="020B0604020202020204" pitchFamily="34" charset="0"/>
                  <a:buChar char="•"/>
                </a:pPr>
                <a:r>
                  <a:rPr lang="it-IT" altLang="en-US" sz="1200">
                    <a:ea typeface="ＭＳ Ｐゴシック" panose="020B0600070205080204" pitchFamily="34" charset="-128"/>
                  </a:rPr>
                  <a:t>…</a:t>
                </a:r>
                <a:endParaRPr lang="it-IT" altLang="en-US" sz="1200" dirty="0">
                  <a:ea typeface="ＭＳ Ｐゴシック" panose="020B0600070205080204" pitchFamily="34" charset="-128"/>
                </a:endParaRPr>
              </a:p>
              <a:p>
                <a:pPr marL="171450" indent="-171450">
                  <a:buFont typeface="Arial" panose="020B0604020202020204" pitchFamily="34" charset="0"/>
                  <a:buChar char="•"/>
                </a:pPr>
                <a:endParaRPr lang="en-IE" dirty="0"/>
              </a:p>
            </p:txBody>
          </p:sp>
        </mc:Fallback>
      </mc:AlternateContent>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14</a:t>
            </a:fld>
            <a:endParaRPr lang="en-US" altLang="en-US"/>
          </a:p>
        </p:txBody>
      </p:sp>
    </p:spTree>
    <p:extLst>
      <p:ext uri="{BB962C8B-B14F-4D97-AF65-F5344CB8AC3E}">
        <p14:creationId xmlns:p14="http://schemas.microsoft.com/office/powerpoint/2010/main" val="3053343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3200"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16</a:t>
            </a:fld>
            <a:endParaRPr lang="en-US" altLang="en-US"/>
          </a:p>
        </p:txBody>
      </p:sp>
    </p:spTree>
    <p:extLst>
      <p:ext uri="{BB962C8B-B14F-4D97-AF65-F5344CB8AC3E}">
        <p14:creationId xmlns:p14="http://schemas.microsoft.com/office/powerpoint/2010/main" val="2988087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IE" sz="2000" dirty="0"/>
                  <a:t>Oppure, </a:t>
                </a:r>
                <a:r>
                  <a:rPr lang="en-IE" sz="2000" dirty="0" err="1"/>
                  <a:t>più</a:t>
                </a:r>
                <a:r>
                  <a:rPr lang="en-IE" sz="2000" dirty="0"/>
                  <a:t> </a:t>
                </a:r>
                <a:r>
                  <a:rPr lang="en-IE" sz="2000" dirty="0" err="1"/>
                  <a:t>semplicemente</a:t>
                </a:r>
                <a:r>
                  <a:rPr lang="en-IE" sz="2000" dirty="0"/>
                  <a:t>:</a:t>
                </a:r>
              </a:p>
              <a:p>
                <a:r>
                  <a:rPr lang="it-IT" altLang="en-US" sz="2000" dirty="0">
                    <a:ea typeface="ＭＳ Ｐゴシック" panose="020B0600070205080204" pitchFamily="34" charset="-128"/>
                  </a:rPr>
                  <a:t>var(</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 </a:t>
                </a:r>
                <a14:m>
                  <m:oMath xmlns:m="http://schemas.openxmlformats.org/officeDocument/2006/math">
                    <m:r>
                      <m:rPr>
                        <m:sty m:val="p"/>
                      </m:rPr>
                      <a:rPr lang="en-IE" sz="2000" b="0" i="0" smtClean="0">
                        <a:latin typeface="Cambria Math" panose="02040503050406030204" pitchFamily="18" charset="0"/>
                      </a:rPr>
                      <m:t>var</m:t>
                    </m:r>
                    <m:d>
                      <m:dPr>
                        <m:ctrlPr>
                          <a:rPr lang="en-IE" sz="2000" i="1" smtClean="0">
                            <a:latin typeface="Cambria Math" panose="02040503050406030204" pitchFamily="18" charset="0"/>
                          </a:rPr>
                        </m:ctrlPr>
                      </m:dPr>
                      <m:e>
                        <m:f>
                          <m:fPr>
                            <m:ctrlPr>
                              <a:rPr lang="en-IE" sz="2000" i="1" smtClean="0">
                                <a:latin typeface="Cambria Math" panose="02040503050406030204" pitchFamily="18" charset="0"/>
                              </a:rPr>
                            </m:ctrlPr>
                          </m:fPr>
                          <m:num>
                            <m:r>
                              <a:rPr lang="en-IE" sz="2000">
                                <a:latin typeface="Cambria Math" panose="02040503050406030204" pitchFamily="18" charset="0"/>
                              </a:rPr>
                              <m:t>1</m:t>
                            </m:r>
                          </m:num>
                          <m:den>
                            <m:r>
                              <a:rPr lang="en-IE" sz="2000" i="1">
                                <a:latin typeface="Cambria Math" panose="02040503050406030204" pitchFamily="18" charset="0"/>
                              </a:rPr>
                              <m:t>𝑛</m:t>
                            </m:r>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e>
                        </m:nary>
                      </m:e>
                    </m:d>
                    <m:r>
                      <a:rPr lang="en-IE" sz="2000" b="0" i="1" smtClean="0">
                        <a:latin typeface="Cambria Math" panose="02040503050406030204" pitchFamily="18" charset="0"/>
                      </a:rPr>
                      <m:t>=</m:t>
                    </m:r>
                    <m:f>
                      <m:fPr>
                        <m:ctrlPr>
                          <a:rPr lang="en-IE" sz="2000" i="1" smtClean="0">
                            <a:latin typeface="Cambria Math" panose="02040503050406030204" pitchFamily="18" charset="0"/>
                          </a:rPr>
                        </m:ctrlPr>
                      </m:fPr>
                      <m:num>
                        <m:r>
                          <a:rPr lang="en-IE" sz="2000">
                            <a:latin typeface="Cambria Math" panose="02040503050406030204" pitchFamily="18" charset="0"/>
                          </a:rPr>
                          <m:t>1</m:t>
                        </m:r>
                      </m:num>
                      <m:den>
                        <m:sSup>
                          <m:sSupPr>
                            <m:ctrlPr>
                              <a:rPr lang="en-IE" sz="2000" b="0" i="1" smtClean="0">
                                <a:latin typeface="Cambria Math" panose="02040503050406030204" pitchFamily="18" charset="0"/>
                              </a:rPr>
                            </m:ctrlPr>
                          </m:sSupPr>
                          <m:e>
                            <m:r>
                              <a:rPr lang="en-IE" sz="2000" i="1">
                                <a:latin typeface="Cambria Math" panose="02040503050406030204" pitchFamily="18" charset="0"/>
                              </a:rPr>
                              <m:t>𝑛</m:t>
                            </m:r>
                          </m:e>
                          <m:sup>
                            <m:r>
                              <a:rPr lang="en-IE" sz="2000" b="0" i="1" smtClean="0">
                                <a:latin typeface="Cambria Math" panose="02040503050406030204" pitchFamily="18" charset="0"/>
                              </a:rPr>
                              <m:t>2</m:t>
                            </m:r>
                          </m:sup>
                        </m:sSup>
                      </m:den>
                    </m:f>
                    <m:r>
                      <m:rPr>
                        <m:sty m:val="p"/>
                      </m:rPr>
                      <a:rPr lang="en-IE" sz="2000" b="0" i="0" smtClean="0">
                        <a:latin typeface="Cambria Math" panose="02040503050406030204" pitchFamily="18" charset="0"/>
                      </a:rPr>
                      <m:t>var</m:t>
                    </m:r>
                    <m:d>
                      <m:dPr>
                        <m:ctrlPr>
                          <a:rPr lang="en-IE" sz="2000" i="1" smtClean="0">
                            <a:latin typeface="Cambria Math" panose="02040503050406030204" pitchFamily="18" charset="0"/>
                          </a:rPr>
                        </m:ctrlPr>
                      </m:dPr>
                      <m:e>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e>
                        </m:nary>
                      </m:e>
                    </m:d>
                    <m:r>
                      <a:rPr lang="en-IE" sz="2000" b="0" i="1" smtClean="0">
                        <a:latin typeface="Cambria Math" panose="02040503050406030204" pitchFamily="18" charset="0"/>
                      </a:rPr>
                      <m:t>=</m:t>
                    </m:r>
                    <m:f>
                      <m:fPr>
                        <m:ctrlPr>
                          <a:rPr lang="en-IE" sz="2000" i="1" smtClean="0">
                            <a:latin typeface="Cambria Math" panose="02040503050406030204" pitchFamily="18" charset="0"/>
                          </a:rPr>
                        </m:ctrlPr>
                      </m:fPr>
                      <m:num>
                        <m:r>
                          <a:rPr lang="en-IE" sz="2000">
                            <a:latin typeface="Cambria Math" panose="02040503050406030204" pitchFamily="18" charset="0"/>
                          </a:rPr>
                          <m:t>1</m:t>
                        </m:r>
                      </m:num>
                      <m:den>
                        <m:sSup>
                          <m:sSupPr>
                            <m:ctrlPr>
                              <a:rPr lang="en-IE" sz="2000" b="0" i="1" smtClean="0">
                                <a:latin typeface="Cambria Math" panose="02040503050406030204" pitchFamily="18" charset="0"/>
                              </a:rPr>
                            </m:ctrlPr>
                          </m:sSupPr>
                          <m:e>
                            <m:r>
                              <a:rPr lang="en-IE" sz="2000" i="1">
                                <a:latin typeface="Cambria Math" panose="02040503050406030204" pitchFamily="18" charset="0"/>
                              </a:rPr>
                              <m:t>𝑛</m:t>
                            </m:r>
                          </m:e>
                          <m:sup>
                            <m:r>
                              <a:rPr lang="en-IE" sz="2000" b="0" i="1" smtClean="0">
                                <a:latin typeface="Cambria Math" panose="02040503050406030204" pitchFamily="18" charset="0"/>
                              </a:rPr>
                              <m:t>2</m:t>
                            </m:r>
                          </m:sup>
                        </m:sSup>
                      </m:den>
                    </m:f>
                    <m:d>
                      <m:dPr>
                        <m:begChr m:val="["/>
                        <m:endChr m:val="]"/>
                        <m:ctrlPr>
                          <a:rPr lang="en-IE" sz="2000" b="0" i="1" smtClean="0">
                            <a:latin typeface="Cambria Math" panose="02040503050406030204" pitchFamily="18" charset="0"/>
                          </a:rPr>
                        </m:ctrlPr>
                      </m:dPr>
                      <m:e>
                        <m:nary>
                          <m:naryPr>
                            <m:chr m:val="∑"/>
                            <m:limLoc m:val="undOvr"/>
                            <m:grow m:val="on"/>
                            <m:ctrlPr>
                              <a:rPr lang="en-IE" sz="2000" i="1" smtClean="0">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sSub>
                              <m:sSubPr>
                                <m:ctrlPr>
                                  <a:rPr lang="en-IE" sz="2000" i="1">
                                    <a:latin typeface="Cambria Math" panose="02040503050406030204" pitchFamily="18" charset="0"/>
                                  </a:rPr>
                                </m:ctrlPr>
                              </m:sSubPr>
                              <m:e>
                                <m:r>
                                  <m:rPr>
                                    <m:sty m:val="p"/>
                                  </m:rPr>
                                  <a:rPr lang="en-IE" sz="2000" b="0" i="0" smtClean="0">
                                    <a:latin typeface="Cambria Math" panose="02040503050406030204" pitchFamily="18" charset="0"/>
                                  </a:rPr>
                                  <m:t>var</m:t>
                                </m:r>
                                <m:r>
                                  <a:rPr lang="en-IE" sz="2000" b="0" i="1" smtClean="0">
                                    <a:latin typeface="Cambria Math" panose="02040503050406030204" pitchFamily="18" charset="0"/>
                                  </a:rPr>
                                  <m:t>(</m:t>
                                </m:r>
                                <m:r>
                                  <a:rPr lang="en-IE" sz="2000" i="1">
                                    <a:latin typeface="Cambria Math" panose="02040503050406030204" pitchFamily="18" charset="0"/>
                                  </a:rPr>
                                  <m:t>𝑌</m:t>
                                </m:r>
                              </m:e>
                              <m:sub>
                                <m:r>
                                  <a:rPr lang="en-IE" sz="2000" i="1">
                                    <a:latin typeface="Cambria Math" panose="02040503050406030204" pitchFamily="18" charset="0"/>
                                  </a:rPr>
                                  <m:t>𝑖</m:t>
                                </m:r>
                              </m:sub>
                            </m:sSub>
                          </m:e>
                        </m:nary>
                        <m:r>
                          <a:rPr lang="en-IE" sz="2000" b="0" i="1" smtClean="0">
                            <a:latin typeface="Cambria Math" panose="02040503050406030204" pitchFamily="18" charset="0"/>
                          </a:rPr>
                          <m:t>)</m:t>
                        </m:r>
                      </m:e>
                    </m:d>
                    <m:r>
                      <a:rPr lang="en-IE" sz="2000" b="0" i="1" smtClean="0">
                        <a:latin typeface="Cambria Math" panose="02040503050406030204" pitchFamily="18" charset="0"/>
                      </a:rPr>
                      <m:t>=</m:t>
                    </m:r>
                    <m:f>
                      <m:fPr>
                        <m:ctrlPr>
                          <a:rPr lang="en-IE" sz="2000" i="1" smtClean="0">
                            <a:latin typeface="Cambria Math" panose="02040503050406030204" pitchFamily="18" charset="0"/>
                          </a:rPr>
                        </m:ctrlPr>
                      </m:fPr>
                      <m:num>
                        <m:r>
                          <a:rPr lang="en-IE" sz="2000">
                            <a:latin typeface="Cambria Math" panose="02040503050406030204" pitchFamily="18" charset="0"/>
                          </a:rPr>
                          <m:t>1</m:t>
                        </m:r>
                      </m:num>
                      <m:den>
                        <m:sSup>
                          <m:sSupPr>
                            <m:ctrlPr>
                              <a:rPr lang="en-IE" sz="2000" b="0" i="1" smtClean="0">
                                <a:latin typeface="Cambria Math" panose="02040503050406030204" pitchFamily="18" charset="0"/>
                              </a:rPr>
                            </m:ctrlPr>
                          </m:sSupPr>
                          <m:e>
                            <m:r>
                              <a:rPr lang="en-IE" sz="2000" i="1">
                                <a:latin typeface="Cambria Math" panose="02040503050406030204" pitchFamily="18" charset="0"/>
                              </a:rPr>
                              <m:t>𝑛</m:t>
                            </m:r>
                          </m:e>
                          <m:sup>
                            <m:r>
                              <a:rPr lang="en-IE" sz="2000" b="0" i="1" smtClean="0">
                                <a:latin typeface="Cambria Math" panose="02040503050406030204" pitchFamily="18" charset="0"/>
                              </a:rPr>
                              <m:t>2</m:t>
                            </m:r>
                          </m:sup>
                        </m:sSup>
                      </m:den>
                    </m:f>
                    <m:d>
                      <m:dPr>
                        <m:begChr m:val="["/>
                        <m:endChr m:val="]"/>
                        <m:ctrlPr>
                          <a:rPr lang="en-IE" sz="2000" b="0" i="1" smtClean="0">
                            <a:latin typeface="Cambria Math" panose="02040503050406030204" pitchFamily="18" charset="0"/>
                          </a:rPr>
                        </m:ctrlPr>
                      </m:dPr>
                      <m:e>
                        <m:nary>
                          <m:naryPr>
                            <m:chr m:val="∑"/>
                            <m:limLoc m:val="undOvr"/>
                            <m:grow m:val="on"/>
                            <m:ctrlPr>
                              <a:rPr lang="en-IE" sz="2000" i="1" smtClean="0">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sSubSup>
                              <m:sSubSupPr>
                                <m:ctrlPr>
                                  <a:rPr lang="en-IE" sz="2000" i="1" smtClean="0">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e>
                        </m:nary>
                      </m:e>
                    </m:d>
                    <m:r>
                      <a:rPr lang="en-IE" sz="2000" b="0" i="1" smtClean="0">
                        <a:latin typeface="Cambria Math" panose="02040503050406030204" pitchFamily="18" charset="0"/>
                      </a:rPr>
                      <m:t>=</m:t>
                    </m:r>
                    <m:f>
                      <m:fPr>
                        <m:ctrlPr>
                          <a:rPr lang="en-IE" sz="2000" i="1" smtClean="0">
                            <a:latin typeface="Cambria Math" panose="02040503050406030204" pitchFamily="18" charset="0"/>
                          </a:rPr>
                        </m:ctrlPr>
                      </m:fPr>
                      <m:num>
                        <m:r>
                          <a:rPr lang="en-IE" sz="2000" b="0" i="0" smtClean="0">
                            <a:latin typeface="Cambria Math" panose="02040503050406030204" pitchFamily="18" charset="0"/>
                          </a:rPr>
                          <m:t>1</m:t>
                        </m:r>
                      </m:num>
                      <m:den>
                        <m:sSup>
                          <m:sSupPr>
                            <m:ctrlPr>
                              <a:rPr lang="en-IE" sz="2000" b="0" i="1" smtClean="0">
                                <a:latin typeface="Cambria Math" panose="02040503050406030204" pitchFamily="18" charset="0"/>
                              </a:rPr>
                            </m:ctrlPr>
                          </m:sSupPr>
                          <m:e>
                            <m:r>
                              <a:rPr lang="en-IE" sz="2000" i="1">
                                <a:latin typeface="Cambria Math" panose="02040503050406030204" pitchFamily="18" charset="0"/>
                              </a:rPr>
                              <m:t>𝑛</m:t>
                            </m:r>
                          </m:e>
                          <m:sup>
                            <m:r>
                              <a:rPr lang="en-IE" sz="2000" b="0" i="1" smtClean="0">
                                <a:latin typeface="Cambria Math" panose="02040503050406030204" pitchFamily="18" charset="0"/>
                              </a:rPr>
                              <m:t>2</m:t>
                            </m:r>
                          </m:sup>
                        </m:sSup>
                      </m:den>
                    </m:f>
                    <m:d>
                      <m:dPr>
                        <m:begChr m:val="["/>
                        <m:endChr m:val="]"/>
                        <m:ctrlPr>
                          <a:rPr lang="en-IE" sz="2000" b="0" i="1" smtClean="0">
                            <a:latin typeface="Cambria Math" panose="02040503050406030204" pitchFamily="18" charset="0"/>
                          </a:rPr>
                        </m:ctrlPr>
                      </m:dPr>
                      <m:e>
                        <m:r>
                          <a:rPr lang="en-IE" sz="2000" b="0" i="1" smtClean="0">
                            <a:latin typeface="Cambria Math" panose="02040503050406030204" pitchFamily="18" charset="0"/>
                          </a:rPr>
                          <m:t>𝑛</m:t>
                        </m:r>
                        <m:sSubSup>
                          <m:sSubSupPr>
                            <m:ctrlPr>
                              <a:rPr lang="en-IE" sz="2000" i="1" smtClean="0">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e>
                    </m:d>
                    <m:r>
                      <a:rPr lang="en-IE" sz="2000" b="0" i="1" smtClean="0">
                        <a:latin typeface="Cambria Math" panose="02040503050406030204" pitchFamily="18" charset="0"/>
                      </a:rPr>
                      <m:t>=</m:t>
                    </m:r>
                    <m:f>
                      <m:fPr>
                        <m:ctrlPr>
                          <a:rPr lang="en-IE" sz="2000" b="0" i="1" smtClean="0">
                            <a:latin typeface="Cambria Math" panose="02040503050406030204" pitchFamily="18" charset="0"/>
                          </a:rPr>
                        </m:ctrlPr>
                      </m:fPr>
                      <m:num>
                        <m:r>
                          <a:rPr lang="en-IE" sz="2000" i="1" smtClean="0">
                            <a:latin typeface="Cambria Math" panose="02040503050406030204" pitchFamily="18" charset="0"/>
                          </a:rPr>
                          <m:t>1</m:t>
                        </m:r>
                      </m:num>
                      <m:den>
                        <m:r>
                          <a:rPr lang="en-IE" sz="2000" b="0" i="1" smtClean="0">
                            <a:latin typeface="Cambria Math" panose="02040503050406030204" pitchFamily="18" charset="0"/>
                          </a:rPr>
                          <m:t>𝑛</m:t>
                        </m:r>
                      </m:den>
                    </m:f>
                    <m:sSubSup>
                      <m:sSubSupPr>
                        <m:ctrlPr>
                          <a:rPr lang="en-IE" sz="2000" i="1" smtClean="0">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oMath>
                </a14:m>
                <a:endParaRPr lang="en-IE" sz="2000" dirty="0"/>
              </a:p>
            </p:txBody>
          </p:sp>
        </mc:Choice>
        <mc:Fallback xmlns="">
          <p:sp>
            <p:nvSpPr>
              <p:cNvPr id="3" name="Notes Placeholder 2"/>
              <p:cNvSpPr>
                <a:spLocks noGrp="1"/>
              </p:cNvSpPr>
              <p:nvPr>
                <p:ph type="body" idx="1"/>
              </p:nvPr>
            </p:nvSpPr>
            <p:spPr/>
            <p:txBody>
              <a:bodyPr/>
              <a:lstStyle/>
              <a:p>
                <a:r>
                  <a:rPr lang="en-IE" sz="2000" dirty="0"/>
                  <a:t>Oppure, </a:t>
                </a:r>
                <a:r>
                  <a:rPr lang="en-IE" sz="2000" dirty="0" err="1"/>
                  <a:t>più</a:t>
                </a:r>
                <a:r>
                  <a:rPr lang="en-IE" sz="2000" dirty="0"/>
                  <a:t> </a:t>
                </a:r>
                <a:r>
                  <a:rPr lang="en-IE" sz="2000" dirty="0" err="1"/>
                  <a:t>semplicemente</a:t>
                </a:r>
                <a:r>
                  <a:rPr lang="en-IE" sz="2000" dirty="0"/>
                  <a:t>:</a:t>
                </a:r>
              </a:p>
              <a:p>
                <a:r>
                  <a:rPr lang="it-IT" altLang="en-US" sz="2000" dirty="0">
                    <a:ea typeface="ＭＳ Ｐゴシック" panose="020B0600070205080204" pitchFamily="34" charset="-128"/>
                  </a:rPr>
                  <a:t>var(</a:t>
                </a:r>
                <a:r>
                  <a:rPr lang="en-IE" altLang="en-US" sz="2000" i="0">
                    <a:latin typeface="Cambria Math" panose="02040503050406030204" pitchFamily="18" charset="0"/>
                    <a:ea typeface="ＭＳ Ｐゴシック" panose="020B0600070205080204" pitchFamily="34" charset="-128"/>
                  </a:rPr>
                  <a:t>𝑌</a:t>
                </a:r>
                <a:r>
                  <a:rPr lang="it-IT" altLang="en-US" sz="2000" i="0">
                    <a:latin typeface="Cambria Math" panose="02040503050406030204" pitchFamily="18" charset="0"/>
                    <a:ea typeface="ＭＳ Ｐゴシック" panose="020B0600070205080204" pitchFamily="34" charset="-128"/>
                  </a:rPr>
                  <a:t> ̅</a:t>
                </a:r>
                <a:r>
                  <a:rPr lang="it-IT" altLang="en-US" sz="2000" dirty="0">
                    <a:ea typeface="ＭＳ Ｐゴシック" panose="020B0600070205080204" pitchFamily="34" charset="-128"/>
                  </a:rPr>
                  <a:t>) = </a:t>
                </a:r>
                <a:r>
                  <a:rPr lang="en-IE" sz="2000" b="0" i="0">
                    <a:latin typeface="Cambria Math" panose="02040503050406030204" pitchFamily="18" charset="0"/>
                  </a:rPr>
                  <a:t>var</a:t>
                </a:r>
                <a:r>
                  <a:rPr lang="en-IE" sz="2000" i="0">
                    <a:latin typeface="Cambria Math" panose="02040503050406030204" pitchFamily="18" charset="0"/>
                  </a:rPr>
                  <a:t>(1/𝑛 ∑129_(𝑖=1)^𝑛▒𝑌_𝑖 )</a:t>
                </a:r>
                <a:r>
                  <a:rPr lang="en-IE" sz="2000" b="0" i="0">
                    <a:latin typeface="Cambria Math" panose="02040503050406030204" pitchFamily="18" charset="0"/>
                  </a:rPr>
                  <a:t>=</a:t>
                </a:r>
                <a:r>
                  <a:rPr lang="en-IE" sz="2000" i="0">
                    <a:latin typeface="Cambria Math" panose="02040503050406030204" pitchFamily="18" charset="0"/>
                  </a:rPr>
                  <a:t>1/𝑛</a:t>
                </a:r>
                <a:r>
                  <a:rPr lang="en-IE" sz="2000" b="0" i="0">
                    <a:latin typeface="Cambria Math" panose="02040503050406030204" pitchFamily="18" charset="0"/>
                  </a:rPr>
                  <a:t>^2  var</a:t>
                </a:r>
                <a:r>
                  <a:rPr lang="en-IE" sz="2000" i="0">
                    <a:latin typeface="Cambria Math" panose="02040503050406030204" pitchFamily="18" charset="0"/>
                  </a:rPr>
                  <a:t>(∑129_(𝑖=1)^𝑛▒𝑌_𝑖 )</a:t>
                </a:r>
                <a:r>
                  <a:rPr lang="en-IE" sz="2000" b="0" i="0">
                    <a:latin typeface="Cambria Math" panose="02040503050406030204" pitchFamily="18" charset="0"/>
                  </a:rPr>
                  <a:t>=</a:t>
                </a:r>
                <a:r>
                  <a:rPr lang="en-IE" sz="2000" i="0">
                    <a:latin typeface="Cambria Math" panose="02040503050406030204" pitchFamily="18" charset="0"/>
                  </a:rPr>
                  <a:t>1/𝑛</a:t>
                </a:r>
                <a:r>
                  <a:rPr lang="en-IE" sz="2000" b="0" i="0">
                    <a:latin typeface="Cambria Math" panose="02040503050406030204" pitchFamily="18" charset="0"/>
                  </a:rPr>
                  <a:t>^2  [var(∑129_(</a:t>
                </a:r>
                <a:r>
                  <a:rPr lang="en-IE" sz="2000" i="0">
                    <a:latin typeface="Cambria Math" panose="02040503050406030204" pitchFamily="18" charset="0"/>
                  </a:rPr>
                  <a:t>𝑖=1)^𝑛▒𝑌_𝑖 )]</a:t>
                </a:r>
                <a:r>
                  <a:rPr lang="en-IE" sz="2000" b="0" i="0">
                    <a:latin typeface="Cambria Math" panose="02040503050406030204" pitchFamily="18" charset="0"/>
                  </a:rPr>
                  <a:t>=</a:t>
                </a:r>
                <a:r>
                  <a:rPr lang="en-IE" sz="2000" i="0">
                    <a:latin typeface="Cambria Math" panose="02040503050406030204" pitchFamily="18" charset="0"/>
                  </a:rPr>
                  <a:t>1/𝑛</a:t>
                </a:r>
                <a:r>
                  <a:rPr lang="en-IE" sz="2000" b="0" i="0">
                    <a:latin typeface="Cambria Math" panose="02040503050406030204" pitchFamily="18" charset="0"/>
                  </a:rPr>
                  <a:t>^2  [∑129_(</a:t>
                </a:r>
                <a:r>
                  <a:rPr lang="en-IE" sz="2000" i="0">
                    <a:latin typeface="Cambria Math" panose="02040503050406030204" pitchFamily="18" charset="0"/>
                  </a:rPr>
                  <a:t>𝑖=1)^𝑛▒〖</a:t>
                </a:r>
                <a:r>
                  <a:rPr lang="en-IE" sz="2000" b="0" i="0">
                    <a:latin typeface="Cambria Math" panose="02040503050406030204" pitchFamily="18" charset="0"/>
                  </a:rPr>
                  <a:t>var(</a:t>
                </a:r>
                <a:r>
                  <a:rPr lang="en-IE" sz="2000" i="0">
                    <a:latin typeface="Cambria Math" panose="02040503050406030204" pitchFamily="18" charset="0"/>
                  </a:rPr>
                  <a:t>𝑌〗_𝑖 </a:t>
                </a:r>
                <a:r>
                  <a:rPr lang="en-IE" sz="2000" b="0" i="0">
                    <a:latin typeface="Cambria Math" panose="02040503050406030204" pitchFamily="18" charset="0"/>
                  </a:rPr>
                  <a:t>)]=</a:t>
                </a:r>
                <a:r>
                  <a:rPr lang="en-IE" sz="2000" i="0">
                    <a:latin typeface="Cambria Math" panose="02040503050406030204" pitchFamily="18" charset="0"/>
                  </a:rPr>
                  <a:t>1/𝑛</a:t>
                </a:r>
                <a:r>
                  <a:rPr lang="en-IE" sz="2000" b="0" i="0">
                    <a:latin typeface="Cambria Math" panose="02040503050406030204" pitchFamily="18" charset="0"/>
                  </a:rPr>
                  <a:t>^2  [∑129_(</a:t>
                </a:r>
                <a:r>
                  <a:rPr lang="en-IE" sz="2000" i="0">
                    <a:latin typeface="Cambria Math" panose="02040503050406030204" pitchFamily="18" charset="0"/>
                  </a:rPr>
                  <a:t>𝑖=1)^𝑛▒𝜎_𝑌^2 ]</a:t>
                </a:r>
                <a:r>
                  <a:rPr lang="en-IE" sz="2000" b="0" i="0">
                    <a:latin typeface="Cambria Math" panose="02040503050406030204" pitchFamily="18" charset="0"/>
                  </a:rPr>
                  <a:t>=1/</a:t>
                </a:r>
                <a:r>
                  <a:rPr lang="en-IE" sz="2000" i="0">
                    <a:latin typeface="Cambria Math" panose="02040503050406030204" pitchFamily="18" charset="0"/>
                  </a:rPr>
                  <a:t>𝑛</a:t>
                </a:r>
                <a:r>
                  <a:rPr lang="en-IE" sz="2000" b="0" i="0">
                    <a:latin typeface="Cambria Math" panose="02040503050406030204" pitchFamily="18" charset="0"/>
                  </a:rPr>
                  <a:t>^2  [𝑛</a:t>
                </a:r>
                <a:r>
                  <a:rPr lang="en-IE" sz="2000" i="0">
                    <a:latin typeface="Cambria Math" panose="02040503050406030204" pitchFamily="18" charset="0"/>
                  </a:rPr>
                  <a:t>𝜎_𝑌^2 ]</a:t>
                </a:r>
                <a:r>
                  <a:rPr lang="en-IE" sz="2000" b="0" i="0">
                    <a:latin typeface="Cambria Math" panose="02040503050406030204" pitchFamily="18" charset="0"/>
                  </a:rPr>
                  <a:t>=</a:t>
                </a:r>
                <a:r>
                  <a:rPr lang="en-IE" sz="2000" i="0">
                    <a:latin typeface="Cambria Math" panose="02040503050406030204" pitchFamily="18" charset="0"/>
                  </a:rPr>
                  <a:t>1</a:t>
                </a:r>
                <a:r>
                  <a:rPr lang="en-IE" sz="2000" b="0" i="0">
                    <a:latin typeface="Cambria Math" panose="02040503050406030204" pitchFamily="18" charset="0"/>
                  </a:rPr>
                  <a:t>/𝑛 </a:t>
                </a:r>
                <a:r>
                  <a:rPr lang="en-IE" sz="2000" i="0">
                    <a:latin typeface="Cambria Math" panose="02040503050406030204" pitchFamily="18" charset="0"/>
                  </a:rPr>
                  <a:t>𝜎_𝑌^2</a:t>
                </a:r>
                <a:endParaRPr lang="en-IE" sz="2000" dirty="0"/>
              </a:p>
            </p:txBody>
          </p:sp>
        </mc:Fallback>
      </mc:AlternateContent>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17</a:t>
            </a:fld>
            <a:endParaRPr lang="en-US" altLang="en-US"/>
          </a:p>
        </p:txBody>
      </p:sp>
    </p:spTree>
    <p:extLst>
      <p:ext uri="{BB962C8B-B14F-4D97-AF65-F5344CB8AC3E}">
        <p14:creationId xmlns:p14="http://schemas.microsoft.com/office/powerpoint/2010/main" val="1614222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3200"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18</a:t>
            </a:fld>
            <a:endParaRPr lang="en-US" altLang="en-US"/>
          </a:p>
        </p:txBody>
      </p:sp>
    </p:spTree>
    <p:extLst>
      <p:ext uri="{BB962C8B-B14F-4D97-AF65-F5344CB8AC3E}">
        <p14:creationId xmlns:p14="http://schemas.microsoft.com/office/powerpoint/2010/main" val="368718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21</a:t>
            </a:fld>
            <a:endParaRPr lang="en-US" altLang="en-US"/>
          </a:p>
        </p:txBody>
      </p:sp>
    </p:spTree>
    <p:extLst>
      <p:ext uri="{BB962C8B-B14F-4D97-AF65-F5344CB8AC3E}">
        <p14:creationId xmlns:p14="http://schemas.microsoft.com/office/powerpoint/2010/main" val="2928990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D1586B4F-27BF-4E11-8A24-E29822C715D8}" type="slidenum">
              <a:rPr lang="en-US" altLang="en-US" smtClean="0"/>
              <a:pPr/>
              <a:t>32</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en-US">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244502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Verdana" panose="020B0604030504040204" pitchFamily="34" charset="0"/>
              <a:ea typeface="ＭＳ Ｐゴシック" panose="020B0600070205080204" pitchFamily="34" charset="-128"/>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78FC2A90-1145-4849-95D1-4F3B1E43138C}" type="slidenum">
              <a:rPr lang="en-US" altLang="en-US" smtClean="0"/>
              <a:pPr/>
              <a:t>45</a:t>
            </a:fld>
            <a:endParaRPr lang="en-US" altLang="en-US"/>
          </a:p>
        </p:txBody>
      </p:sp>
    </p:spTree>
    <p:extLst>
      <p:ext uri="{BB962C8B-B14F-4D97-AF65-F5344CB8AC3E}">
        <p14:creationId xmlns:p14="http://schemas.microsoft.com/office/powerpoint/2010/main" val="3631789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50</a:t>
            </a:fld>
            <a:endParaRPr lang="en-US" altLang="en-US"/>
          </a:p>
        </p:txBody>
      </p:sp>
    </p:spTree>
    <p:extLst>
      <p:ext uri="{BB962C8B-B14F-4D97-AF65-F5344CB8AC3E}">
        <p14:creationId xmlns:p14="http://schemas.microsoft.com/office/powerpoint/2010/main" val="3388164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54</a:t>
            </a:fld>
            <a:endParaRPr lang="en-US" altLang="en-US"/>
          </a:p>
        </p:txBody>
      </p:sp>
    </p:spTree>
    <p:extLst>
      <p:ext uri="{BB962C8B-B14F-4D97-AF65-F5344CB8AC3E}">
        <p14:creationId xmlns:p14="http://schemas.microsoft.com/office/powerpoint/2010/main" val="1497593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55</a:t>
            </a:fld>
            <a:endParaRPr lang="en-US" altLang="en-US"/>
          </a:p>
        </p:txBody>
      </p:sp>
    </p:spTree>
    <p:extLst>
      <p:ext uri="{BB962C8B-B14F-4D97-AF65-F5344CB8AC3E}">
        <p14:creationId xmlns:p14="http://schemas.microsoft.com/office/powerpoint/2010/main" val="2621488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56</a:t>
            </a:fld>
            <a:endParaRPr lang="en-US" altLang="en-US"/>
          </a:p>
        </p:txBody>
      </p:sp>
    </p:spTree>
    <p:extLst>
      <p:ext uri="{BB962C8B-B14F-4D97-AF65-F5344CB8AC3E}">
        <p14:creationId xmlns:p14="http://schemas.microsoft.com/office/powerpoint/2010/main" val="1700174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57</a:t>
            </a:fld>
            <a:endParaRPr lang="en-US" altLang="en-US"/>
          </a:p>
        </p:txBody>
      </p:sp>
    </p:spTree>
    <p:extLst>
      <p:ext uri="{BB962C8B-B14F-4D97-AF65-F5344CB8AC3E}">
        <p14:creationId xmlns:p14="http://schemas.microsoft.com/office/powerpoint/2010/main" val="1136632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58</a:t>
            </a:fld>
            <a:endParaRPr lang="en-US" altLang="en-US"/>
          </a:p>
        </p:txBody>
      </p:sp>
    </p:spTree>
    <p:extLst>
      <p:ext uri="{BB962C8B-B14F-4D97-AF65-F5344CB8AC3E}">
        <p14:creationId xmlns:p14="http://schemas.microsoft.com/office/powerpoint/2010/main" val="1397942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NB: </a:t>
            </a:r>
            <a:r>
              <a:rPr lang="en-US" dirty="0" err="1"/>
              <a:t>nell'esempio</a:t>
            </a:r>
            <a:r>
              <a:rPr lang="en-US" baseline="0" dirty="0"/>
              <a:t> X e' la </a:t>
            </a:r>
            <a:r>
              <a:rPr lang="en-US" baseline="0" dirty="0" err="1"/>
              <a:t>dimensione</a:t>
            </a:r>
            <a:r>
              <a:rPr lang="en-US" baseline="0" dirty="0"/>
              <a:t> </a:t>
            </a:r>
            <a:r>
              <a:rPr lang="en-US" baseline="0" dirty="0" err="1"/>
              <a:t>delle</a:t>
            </a:r>
            <a:r>
              <a:rPr lang="en-US" baseline="0" dirty="0"/>
              <a:t> </a:t>
            </a:r>
            <a:r>
              <a:rPr lang="en-US" baseline="0" dirty="0" err="1"/>
              <a:t>classi</a:t>
            </a:r>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59</a:t>
            </a:fld>
            <a:endParaRPr lang="en-US" altLang="en-US"/>
          </a:p>
        </p:txBody>
      </p:sp>
    </p:spTree>
    <p:extLst>
      <p:ext uri="{BB962C8B-B14F-4D97-AF65-F5344CB8AC3E}">
        <p14:creationId xmlns:p14="http://schemas.microsoft.com/office/powerpoint/2010/main" val="556400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b="0" i="0" kern="1200" dirty="0">
                <a:solidFill>
                  <a:schemeClr val="tx1"/>
                </a:solidFill>
                <a:effectLst/>
                <a:latin typeface="Verdana" pitchFamily="-105" charset="0"/>
                <a:ea typeface="ＭＳ Ｐゴシック" charset="-128"/>
                <a:cs typeface="ＭＳ Ｐゴシック" charset="-128"/>
              </a:rPr>
              <a:t>In </a:t>
            </a:r>
            <a:r>
              <a:rPr lang="it-IT" sz="1200" b="0" i="0" u="none" strike="noStrike" kern="1200" dirty="0">
                <a:solidFill>
                  <a:schemeClr val="tx1"/>
                </a:solidFill>
                <a:effectLst/>
                <a:latin typeface="Verdana" pitchFamily="-105" charset="0"/>
                <a:ea typeface="ＭＳ Ｐゴシック" charset="-128"/>
                <a:cs typeface="ＭＳ Ｐゴシック" charset="-128"/>
                <a:hlinkClick r:id="rId3" tooltip="Statistica"/>
              </a:rPr>
              <a:t>statistica</a:t>
            </a:r>
            <a:r>
              <a:rPr lang="it-IT" sz="1200" b="0" i="0" kern="1200" dirty="0">
                <a:solidFill>
                  <a:schemeClr val="tx1"/>
                </a:solidFill>
                <a:effectLst/>
                <a:latin typeface="Verdana" pitchFamily="-105" charset="0"/>
                <a:ea typeface="ＭＳ Ｐゴシック" charset="-128"/>
                <a:cs typeface="ＭＳ Ｐゴシック" charset="-128"/>
              </a:rPr>
              <a:t> il </a:t>
            </a:r>
            <a:r>
              <a:rPr lang="it-IT" sz="1200" b="1" i="0" kern="1200" dirty="0">
                <a:solidFill>
                  <a:schemeClr val="tx1"/>
                </a:solidFill>
                <a:effectLst/>
                <a:latin typeface="Verdana" pitchFamily="-105" charset="0"/>
                <a:ea typeface="ＭＳ Ｐゴシック" charset="-128"/>
                <a:cs typeface="ＭＳ Ｐゴシック" charset="-128"/>
              </a:rPr>
              <a:t>campionamento casuale</a:t>
            </a:r>
            <a:r>
              <a:rPr lang="it-IT" sz="1200" b="0" i="0" kern="1200" dirty="0">
                <a:solidFill>
                  <a:schemeClr val="tx1"/>
                </a:solidFill>
                <a:effectLst/>
                <a:latin typeface="Verdana" pitchFamily="-105" charset="0"/>
                <a:ea typeface="ＭＳ Ｐゴシック" charset="-128"/>
                <a:cs typeface="ＭＳ Ｐゴシック" charset="-128"/>
              </a:rPr>
              <a:t> corrisponde ad un'estrazione da una popolazione distribuita secondo la sua legge (</a:t>
            </a:r>
            <a:r>
              <a:rPr lang="it-IT" sz="1200" b="0" i="0" u="none" strike="noStrike" kern="1200" dirty="0">
                <a:solidFill>
                  <a:schemeClr val="tx1"/>
                </a:solidFill>
                <a:effectLst/>
                <a:latin typeface="Verdana" pitchFamily="-105" charset="0"/>
                <a:ea typeface="ＭＳ Ｐゴシック" charset="-128"/>
                <a:cs typeface="ＭＳ Ｐゴシック" charset="-128"/>
                <a:hlinkClick r:id="rId4" tooltip="Funzione di densità"/>
              </a:rPr>
              <a:t>funzione di densità</a:t>
            </a:r>
            <a:r>
              <a:rPr lang="it-IT" sz="1200" b="0" i="0" kern="1200" dirty="0">
                <a:solidFill>
                  <a:schemeClr val="tx1"/>
                </a:solidFill>
                <a:effectLst/>
                <a:latin typeface="Verdana" pitchFamily="-105" charset="0"/>
                <a:ea typeface="ＭＳ Ｐゴシック" charset="-128"/>
                <a:cs typeface="ＭＳ Ｐゴシック" charset="-128"/>
              </a:rPr>
              <a:t>) di un determinato numero di individui/oggetti. La scelta del campione nel campionamento casuale è affidata al caso e non deve essere influenzata, più o meno consciamente, da chi compie l'indagine. Le caratteristiche essenziali di un campionamento casuale semplice sono: a) tutte le unità della popolazione hanno eguale probabilità di fare parte del campione; b) ogni campione di ampiezza n ha la stessa probabilità di essere formato.</a:t>
            </a:r>
          </a:p>
          <a:p>
            <a:r>
              <a:rPr lang="it-IT" sz="1200" b="0" i="0" kern="1200" dirty="0">
                <a:solidFill>
                  <a:schemeClr val="tx1"/>
                </a:solidFill>
                <a:effectLst/>
                <a:latin typeface="Verdana" pitchFamily="-105" charset="0"/>
                <a:ea typeface="ＭＳ Ｐゴシック" charset="-128"/>
                <a:cs typeface="ＭＳ Ｐゴシック" charset="-128"/>
              </a:rPr>
              <a:t>Un modo semplice per operare tale campionamento consiste nel numerare tutte le unità della popolazione, mettere in un'urna tante palline numerate, tutte uguali fra loro, quante sono le unità della popolazione e quindi sorteggiare da tale urna le palline per formare il campione. Invece dell'urna si preferisce oggi ricorrere a una tavola di numeri casuali. Le tavole dei numeri casuali si costruivano, un tempo, con metodi empirici; attualmente si utilizzano gli elaboratori elettronici; per utilizzare le tavole dei numeri casuali, si parte da un punto qualunque, solitamente, estratto a sorte, e si procede in orizzontale, o in verticale, o in diagonale.</a:t>
            </a:r>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61</a:t>
            </a:fld>
            <a:endParaRPr lang="en-US" altLang="en-US"/>
          </a:p>
        </p:txBody>
      </p:sp>
    </p:spTree>
    <p:extLst>
      <p:ext uri="{BB962C8B-B14F-4D97-AF65-F5344CB8AC3E}">
        <p14:creationId xmlns:p14="http://schemas.microsoft.com/office/powerpoint/2010/main" val="3727708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62</a:t>
            </a:fld>
            <a:endParaRPr lang="en-US" altLang="en-US"/>
          </a:p>
        </p:txBody>
      </p:sp>
    </p:spTree>
    <p:extLst>
      <p:ext uri="{BB962C8B-B14F-4D97-AF65-F5344CB8AC3E}">
        <p14:creationId xmlns:p14="http://schemas.microsoft.com/office/powerpoint/2010/main" val="2006277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Provate a </a:t>
                </a:r>
                <a:r>
                  <a:rPr lang="en-US" sz="1200" dirty="0" err="1"/>
                  <a:t>eseguire</a:t>
                </a:r>
                <a:r>
                  <a:rPr lang="en-US" sz="1200" dirty="0"/>
                  <a:t> la </a:t>
                </a:r>
                <a:r>
                  <a:rPr lang="en-US" sz="1200" dirty="0" err="1"/>
                  <a:t>regressione</a:t>
                </a:r>
                <a:r>
                  <a:rPr lang="en-US" sz="1200" dirty="0"/>
                  <a:t> di </a:t>
                </a:r>
                <a:r>
                  <a:rPr lang="en-US" sz="1200" i="1" dirty="0" err="1"/>
                  <a:t>TestScore</a:t>
                </a:r>
                <a:r>
                  <a:rPr lang="en-US" sz="1200" dirty="0"/>
                  <a:t> </a:t>
                </a:r>
                <a:r>
                  <a:rPr lang="en-US" sz="1200" dirty="0" err="1"/>
                  <a:t>su</a:t>
                </a:r>
                <a:r>
                  <a:rPr lang="en-US" sz="1200" dirty="0"/>
                  <a:t> due </a:t>
                </a:r>
                <a:r>
                  <a:rPr lang="en-US" sz="1200" dirty="0" err="1"/>
                  <a:t>variabili</a:t>
                </a:r>
                <a:r>
                  <a:rPr lang="en-US" sz="1200" dirty="0"/>
                  <a:t>, </a:t>
                </a:r>
                <a:r>
                  <a:rPr lang="en-US" sz="1200" i="1" dirty="0"/>
                  <a:t>D</a:t>
                </a:r>
                <a:r>
                  <a:rPr lang="en-US" sz="1200" dirty="0"/>
                  <a:t> e </a:t>
                </a:r>
                <a:r>
                  <a:rPr lang="en-US" sz="1200" i="1" dirty="0"/>
                  <a:t>B</a:t>
                </a:r>
                <a:r>
                  <a:rPr lang="en-US" sz="1200" i="0" dirty="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0" dirty="0"/>
              </a:p>
              <a:p>
                <a:pPr marL="0" marR="0" lvl="0" indent="0" algn="l" defTabSz="914400" rtl="0" eaLnBrk="0" fontAlgn="base" latinLnBrk="0" hangingPunct="0">
                  <a:lnSpc>
                    <a:spcPct val="100000"/>
                  </a:lnSpc>
                  <a:spcBef>
                    <a:spcPct val="30000"/>
                  </a:spcBef>
                  <a:spcAft>
                    <a:spcPct val="0"/>
                  </a:spcAft>
                  <a:buClrTx/>
                  <a:buSzTx/>
                  <a:buFontTx/>
                  <a:buNone/>
                  <a:tabLst/>
                  <a:defRPr/>
                </a:pPr>
                <a14:m>
                  <m:oMath xmlns:m="http://schemas.openxmlformats.org/officeDocument/2006/math">
                    <m:r>
                      <a:rPr lang="en-US" sz="1200" b="0" i="1" smtClean="0">
                        <a:latin typeface="Cambria Math" panose="02040503050406030204" pitchFamily="18" charset="0"/>
                      </a:rPr>
                      <m:t>𝐵</m:t>
                    </m:r>
                  </m:oMath>
                </a14:m>
                <a:r>
                  <a:rPr lang="en-US" sz="1200" dirty="0"/>
                  <a:t> è </a:t>
                </a:r>
                <a:r>
                  <a:rPr lang="en-US" sz="1200" dirty="0" err="1"/>
                  <a:t>definita</a:t>
                </a:r>
                <a:r>
                  <a:rPr lang="en-US" sz="1200" baseline="0" dirty="0"/>
                  <a:t> come segue</a:t>
                </a:r>
                <a:r>
                  <a:rPr lang="en-US" sz="1200" dirty="0"/>
                  <a:t>: </a:t>
                </a:r>
                <a:r>
                  <a:rPr lang="en-US" sz="1200" i="1" dirty="0"/>
                  <a:t>B</a:t>
                </a:r>
                <a:r>
                  <a:rPr lang="en-US" sz="1200" i="1" baseline="-25000" dirty="0"/>
                  <a:t>i</a:t>
                </a:r>
                <a:r>
                  <a:rPr lang="en-US" sz="1200" dirty="0"/>
                  <a:t> = 1 se </a:t>
                </a:r>
                <a:r>
                  <a:rPr lang="en-US" sz="1200" i="1" dirty="0"/>
                  <a:t>STR</a:t>
                </a:r>
                <a:r>
                  <a:rPr lang="en-US" sz="1200" dirty="0"/>
                  <a:t> &gt;20, </a:t>
                </a:r>
                <a:r>
                  <a:rPr lang="en-US" sz="1200" dirty="0" err="1"/>
                  <a:t>altrimenti</a:t>
                </a:r>
                <a:r>
                  <a:rPr lang="en-US" sz="1200" dirty="0"/>
                  <a:t> </a:t>
                </a:r>
                <a:r>
                  <a:rPr lang="en-US" sz="1200" i="1" dirty="0"/>
                  <a:t>B</a:t>
                </a:r>
                <a:r>
                  <a:rPr lang="en-US" sz="1200" i="1" baseline="-25000" dirty="0"/>
                  <a:t>i</a:t>
                </a:r>
                <a:r>
                  <a:rPr lang="en-US" sz="1200" dirty="0"/>
                  <a:t> = 0.</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1" dirty="0">
                  <a:latin typeface="Cambria Math" panose="020405030504060302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14:m>
                  <m:oMath xmlns:m="http://schemas.openxmlformats.org/officeDocument/2006/math">
                    <m:r>
                      <a:rPr lang="en-US" sz="1200" b="0" i="1" smtClean="0">
                        <a:latin typeface="Cambria Math" panose="02040503050406030204" pitchFamily="18" charset="0"/>
                      </a:rPr>
                      <m:t>𝐷</m:t>
                    </m:r>
                  </m:oMath>
                </a14:m>
                <a:r>
                  <a:rPr lang="en-US" sz="1200" dirty="0"/>
                  <a:t> è </a:t>
                </a:r>
                <a:r>
                  <a:rPr lang="en-US" sz="1200" dirty="0" err="1"/>
                  <a:t>definita</a:t>
                </a:r>
                <a:r>
                  <a:rPr lang="en-US" sz="1200" baseline="0" dirty="0"/>
                  <a:t> come segue</a:t>
                </a:r>
                <a:r>
                  <a:rPr lang="en-US" sz="1200" dirty="0"/>
                  <a:t>: </a:t>
                </a:r>
                <a:r>
                  <a:rPr lang="en-US" sz="1200" i="1" dirty="0"/>
                  <a:t>D</a:t>
                </a:r>
                <a:r>
                  <a:rPr lang="en-US" sz="1200" i="1" baseline="-25000" dirty="0"/>
                  <a:t>i</a:t>
                </a:r>
                <a:r>
                  <a:rPr lang="en-US" sz="1200" dirty="0"/>
                  <a:t> = 1 se </a:t>
                </a:r>
                <a:r>
                  <a:rPr lang="en-US" sz="1200" i="1" dirty="0"/>
                  <a:t>STR</a:t>
                </a:r>
                <a:r>
                  <a:rPr lang="en-US" sz="1200" dirty="0"/>
                  <a:t> ≤ 20, </a:t>
                </a:r>
                <a:r>
                  <a:rPr lang="en-US" sz="1200" dirty="0" err="1"/>
                  <a:t>altrimenti</a:t>
                </a:r>
                <a:r>
                  <a:rPr lang="en-US" sz="1200" dirty="0"/>
                  <a:t> </a:t>
                </a:r>
                <a:r>
                  <a:rPr lang="en-US" sz="1200" i="1" dirty="0"/>
                  <a:t>D</a:t>
                </a:r>
                <a:r>
                  <a:rPr lang="en-US" sz="1200" i="1" baseline="-25000" dirty="0"/>
                  <a:t>i</a:t>
                </a:r>
                <a:r>
                  <a:rPr lang="en-US" sz="1200" dirty="0"/>
                  <a:t> = 0</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err="1"/>
                  <a:t>Perciò</a:t>
                </a:r>
                <a:r>
                  <a:rPr lang="en-US" sz="1200" dirty="0"/>
                  <a:t> </a:t>
                </a:r>
                <a:r>
                  <a:rPr lang="en-US" sz="1200" i="1" dirty="0"/>
                  <a:t>B</a:t>
                </a:r>
                <a:r>
                  <a:rPr lang="en-US" sz="1200" i="1" baseline="-25000" dirty="0"/>
                  <a:t>i</a:t>
                </a:r>
                <a:r>
                  <a:rPr lang="en-US" sz="1200" dirty="0"/>
                  <a:t> + </a:t>
                </a:r>
                <a:r>
                  <a:rPr lang="en-US" sz="1200" i="1" dirty="0"/>
                  <a:t>D</a:t>
                </a:r>
                <a:r>
                  <a:rPr lang="en-US" sz="1200" i="1" baseline="-25000" dirty="0"/>
                  <a:t>i </a:t>
                </a:r>
                <a:r>
                  <a:rPr lang="en-US" sz="1200" dirty="0"/>
                  <a:t>= 1 e </a:t>
                </a:r>
                <a:r>
                  <a:rPr lang="en-US" sz="1200" dirty="0" err="1"/>
                  <a:t>dunque</a:t>
                </a:r>
                <a:r>
                  <a:rPr lang="en-US" sz="1200" dirty="0"/>
                  <a:t> </a:t>
                </a:r>
                <a:r>
                  <a:rPr lang="en-US" sz="1200" i="1" dirty="0"/>
                  <a:t>B</a:t>
                </a:r>
                <a:r>
                  <a:rPr lang="en-US" sz="1200" i="1" baseline="-25000" dirty="0"/>
                  <a:t>i</a:t>
                </a:r>
                <a:r>
                  <a:rPr lang="en-US" sz="1200" dirty="0"/>
                  <a:t> = 1 – </a:t>
                </a:r>
                <a:r>
                  <a:rPr lang="en-US" sz="1200" i="1" dirty="0"/>
                  <a:t>D</a:t>
                </a:r>
                <a:r>
                  <a:rPr lang="en-US" sz="1200" i="1" baseline="-25000" dirty="0"/>
                  <a:t>i</a:t>
                </a:r>
                <a:r>
                  <a:rPr lang="en-US" sz="1200" dirty="0"/>
                  <a:t> e vi è </a:t>
                </a:r>
                <a:r>
                  <a:rPr lang="en-US" sz="1200" dirty="0" err="1"/>
                  <a:t>collinearità</a:t>
                </a:r>
                <a:r>
                  <a:rPr lang="en-US" sz="1200" dirty="0"/>
                  <a:t> (</a:t>
                </a:r>
                <a:r>
                  <a:rPr lang="en-US" sz="1200" dirty="0" err="1"/>
                  <a:t>negativa</a:t>
                </a:r>
                <a:r>
                  <a:rPr lang="en-US" sz="1200" dirty="0"/>
                  <a:t>) </a:t>
                </a:r>
                <a:r>
                  <a:rPr lang="en-US" sz="1200" dirty="0" err="1"/>
                  <a:t>perfetta</a:t>
                </a:r>
                <a:r>
                  <a:rPr lang="en-US" sz="1200" dirty="0"/>
                  <a:t>.</a:t>
                </a:r>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Provate a </a:t>
                </a:r>
                <a:r>
                  <a:rPr lang="en-US" sz="1200" dirty="0" err="1" smtClean="0"/>
                  <a:t>eseguire</a:t>
                </a:r>
                <a:r>
                  <a:rPr lang="en-US" sz="1200" dirty="0" smtClean="0"/>
                  <a:t> la </a:t>
                </a:r>
                <a:r>
                  <a:rPr lang="en-US" sz="1200" dirty="0" err="1" smtClean="0"/>
                  <a:t>regressione</a:t>
                </a:r>
                <a:r>
                  <a:rPr lang="en-US" sz="1200" dirty="0" smtClean="0"/>
                  <a:t> di </a:t>
                </a:r>
                <a:r>
                  <a:rPr lang="en-US" sz="1200" i="1" dirty="0" err="1" smtClean="0"/>
                  <a:t>TestScore</a:t>
                </a:r>
                <a:r>
                  <a:rPr lang="en-US" sz="1200" dirty="0" smtClean="0"/>
                  <a:t> </a:t>
                </a:r>
                <a:r>
                  <a:rPr lang="en-US" sz="1200" dirty="0" err="1" smtClean="0"/>
                  <a:t>su</a:t>
                </a:r>
                <a:r>
                  <a:rPr lang="en-US" sz="1200" dirty="0" smtClean="0"/>
                  <a:t> due </a:t>
                </a:r>
                <a:r>
                  <a:rPr lang="en-US" sz="1200" dirty="0" err="1" smtClean="0"/>
                  <a:t>variabili</a:t>
                </a:r>
                <a:r>
                  <a:rPr lang="en-US" sz="1200" dirty="0" smtClean="0"/>
                  <a:t>, </a:t>
                </a:r>
                <a:r>
                  <a:rPr lang="en-US" sz="1200" i="1" dirty="0" smtClean="0"/>
                  <a:t>D</a:t>
                </a:r>
                <a:r>
                  <a:rPr lang="en-US" sz="1200" dirty="0" smtClean="0"/>
                  <a:t> e </a:t>
                </a:r>
                <a:r>
                  <a:rPr lang="en-US" sz="1200" i="1" dirty="0" smtClean="0"/>
                  <a:t>B</a:t>
                </a:r>
                <a:r>
                  <a:rPr lang="en-US" sz="1200" i="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smtClean="0">
                    <a:latin typeface="Cambria Math" panose="02040503050406030204" pitchFamily="18" charset="0"/>
                  </a:rPr>
                  <a:t>𝐵</a:t>
                </a:r>
                <a:r>
                  <a:rPr lang="en-US" sz="1200" dirty="0" smtClean="0"/>
                  <a:t> è </a:t>
                </a:r>
                <a:r>
                  <a:rPr lang="en-US" sz="1200" dirty="0" err="1" smtClean="0"/>
                  <a:t>definita</a:t>
                </a:r>
                <a:r>
                  <a:rPr lang="en-US" sz="1200" baseline="0" dirty="0" smtClean="0"/>
                  <a:t> come segue</a:t>
                </a:r>
                <a:r>
                  <a:rPr lang="en-US" sz="1200" dirty="0" smtClean="0"/>
                  <a:t>: </a:t>
                </a:r>
                <a:r>
                  <a:rPr lang="en-US" sz="1200" i="1" dirty="0" smtClean="0"/>
                  <a:t>B</a:t>
                </a:r>
                <a:r>
                  <a:rPr lang="en-US" sz="1200" i="1" baseline="-25000" dirty="0" smtClean="0"/>
                  <a:t>i</a:t>
                </a:r>
                <a:r>
                  <a:rPr lang="en-US" sz="1200" dirty="0" smtClean="0"/>
                  <a:t> = 1 se </a:t>
                </a:r>
                <a:r>
                  <a:rPr lang="en-US" sz="1200" i="1" dirty="0" smtClean="0"/>
                  <a:t>STR</a:t>
                </a:r>
                <a:r>
                  <a:rPr lang="en-US" sz="1200" dirty="0" smtClean="0"/>
                  <a:t> &gt;20, </a:t>
                </a:r>
                <a:r>
                  <a:rPr lang="en-US" sz="1200" dirty="0" err="1" smtClean="0"/>
                  <a:t>altrimenti</a:t>
                </a:r>
                <a:r>
                  <a:rPr lang="en-US" sz="1200" dirty="0" smtClean="0"/>
                  <a:t> </a:t>
                </a:r>
                <a:r>
                  <a:rPr lang="en-US" sz="1200" i="1" dirty="0" smtClean="0"/>
                  <a:t>B</a:t>
                </a:r>
                <a:r>
                  <a:rPr lang="en-US" sz="1200" i="1" baseline="-25000" dirty="0" smtClean="0"/>
                  <a:t>i</a:t>
                </a:r>
                <a:r>
                  <a:rPr lang="en-US" sz="1200" dirty="0" smtClean="0"/>
                  <a:t> = 0.</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1" dirty="0" smtClean="0">
                  <a:latin typeface="Cambria Math" panose="020405030504060302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smtClean="0">
                    <a:latin typeface="Cambria Math" panose="02040503050406030204" pitchFamily="18" charset="0"/>
                  </a:rPr>
                  <a:t>𝐷</a:t>
                </a:r>
                <a:r>
                  <a:rPr lang="en-US" sz="1200" dirty="0" smtClean="0"/>
                  <a:t> è </a:t>
                </a:r>
                <a:r>
                  <a:rPr lang="en-US" sz="1200" dirty="0" err="1" smtClean="0"/>
                  <a:t>definita</a:t>
                </a:r>
                <a:r>
                  <a:rPr lang="en-US" sz="1200" baseline="0" dirty="0" smtClean="0"/>
                  <a:t> come segue</a:t>
                </a:r>
                <a:r>
                  <a:rPr lang="en-US" sz="1200" dirty="0" smtClean="0"/>
                  <a:t>: </a:t>
                </a:r>
                <a:r>
                  <a:rPr lang="en-US" sz="1200" i="1" dirty="0" smtClean="0"/>
                  <a:t>D</a:t>
                </a:r>
                <a:r>
                  <a:rPr lang="en-US" sz="1200" i="1" baseline="-25000" dirty="0" smtClean="0"/>
                  <a:t>i</a:t>
                </a:r>
                <a:r>
                  <a:rPr lang="en-US" sz="1200" dirty="0" smtClean="0"/>
                  <a:t> = 1 se </a:t>
                </a:r>
                <a:r>
                  <a:rPr lang="en-US" sz="1200" i="1" dirty="0" smtClean="0"/>
                  <a:t>STR</a:t>
                </a:r>
                <a:r>
                  <a:rPr lang="en-US" sz="1200" dirty="0" smtClean="0"/>
                  <a:t> ≤ 20, </a:t>
                </a:r>
                <a:r>
                  <a:rPr lang="en-US" sz="1200" dirty="0" err="1" smtClean="0"/>
                  <a:t>altrimenti</a:t>
                </a:r>
                <a:r>
                  <a:rPr lang="en-US" sz="1200" dirty="0" smtClean="0"/>
                  <a:t> </a:t>
                </a:r>
                <a:r>
                  <a:rPr lang="en-US" sz="1200" i="1" dirty="0" smtClean="0"/>
                  <a:t>D</a:t>
                </a:r>
                <a:r>
                  <a:rPr lang="en-US" sz="1200" i="1" baseline="-25000" dirty="0" smtClean="0"/>
                  <a:t>i</a:t>
                </a:r>
                <a:r>
                  <a:rPr lang="en-US" sz="1200" dirty="0" smtClean="0"/>
                  <a:t> = 0</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err="1" smtClean="0"/>
                  <a:t>Perciò</a:t>
                </a:r>
                <a:r>
                  <a:rPr lang="en-US" sz="1200" dirty="0" smtClean="0"/>
                  <a:t> </a:t>
                </a:r>
                <a:r>
                  <a:rPr lang="en-US" sz="1200" i="1" dirty="0" smtClean="0"/>
                  <a:t>B</a:t>
                </a:r>
                <a:r>
                  <a:rPr lang="en-US" sz="1200" i="1" baseline="-25000" dirty="0" smtClean="0"/>
                  <a:t>i</a:t>
                </a:r>
                <a:r>
                  <a:rPr lang="en-US" sz="1200" dirty="0" smtClean="0"/>
                  <a:t> + </a:t>
                </a:r>
                <a:r>
                  <a:rPr lang="en-US" sz="1200" i="1" dirty="0" smtClean="0"/>
                  <a:t>D</a:t>
                </a:r>
                <a:r>
                  <a:rPr lang="en-US" sz="1200" i="1" baseline="-25000" dirty="0" smtClean="0"/>
                  <a:t>i </a:t>
                </a:r>
                <a:r>
                  <a:rPr lang="en-US" sz="1200" dirty="0" smtClean="0"/>
                  <a:t>= 1 e </a:t>
                </a:r>
                <a:r>
                  <a:rPr lang="en-US" sz="1200" dirty="0" err="1" smtClean="0"/>
                  <a:t>dunque</a:t>
                </a:r>
                <a:r>
                  <a:rPr lang="en-US" sz="1200" dirty="0" smtClean="0"/>
                  <a:t> </a:t>
                </a:r>
                <a:r>
                  <a:rPr lang="en-US" sz="1200" i="1" dirty="0" smtClean="0"/>
                  <a:t>B</a:t>
                </a:r>
                <a:r>
                  <a:rPr lang="en-US" sz="1200" i="1" baseline="-25000" dirty="0" smtClean="0"/>
                  <a:t>i</a:t>
                </a:r>
                <a:r>
                  <a:rPr lang="en-US" sz="1200" dirty="0" smtClean="0"/>
                  <a:t> = 1 – </a:t>
                </a:r>
                <a:r>
                  <a:rPr lang="en-US" sz="1200" i="1" dirty="0" smtClean="0"/>
                  <a:t>D</a:t>
                </a:r>
                <a:r>
                  <a:rPr lang="en-US" sz="1200" i="1" baseline="-25000" dirty="0" smtClean="0"/>
                  <a:t>i</a:t>
                </a:r>
                <a:r>
                  <a:rPr lang="en-US" sz="1200" dirty="0" smtClean="0"/>
                  <a:t> e vi è </a:t>
                </a:r>
                <a:r>
                  <a:rPr lang="en-US" sz="1200" dirty="0" err="1" smtClean="0"/>
                  <a:t>collinearità</a:t>
                </a:r>
                <a:r>
                  <a:rPr lang="en-US" sz="1200" dirty="0" smtClean="0"/>
                  <a:t> (</a:t>
                </a:r>
                <a:r>
                  <a:rPr lang="en-US" sz="1200" dirty="0" err="1" smtClean="0"/>
                  <a:t>negativa</a:t>
                </a:r>
                <a:r>
                  <a:rPr lang="en-US" sz="1200" dirty="0" smtClean="0"/>
                  <a:t>) </a:t>
                </a:r>
                <a:r>
                  <a:rPr lang="en-US" sz="1200" dirty="0" err="1" smtClean="0"/>
                  <a:t>perfetta</a:t>
                </a:r>
                <a:r>
                  <a:rPr lang="en-US" sz="1200" dirty="0" smtClean="0"/>
                  <a:t>.</a:t>
                </a:r>
              </a:p>
            </p:txBody>
          </p:sp>
        </mc:Fallback>
      </mc:AlternateContent>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65</a:t>
            </a:fld>
            <a:endParaRPr lang="en-US" altLang="en-US"/>
          </a:p>
        </p:txBody>
      </p:sp>
    </p:spTree>
    <p:extLst>
      <p:ext uri="{BB962C8B-B14F-4D97-AF65-F5344CB8AC3E}">
        <p14:creationId xmlns:p14="http://schemas.microsoft.com/office/powerpoint/2010/main" val="2500189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69</a:t>
            </a:fld>
            <a:endParaRPr lang="en-US" altLang="en-US"/>
          </a:p>
        </p:txBody>
      </p:sp>
    </p:spTree>
    <p:extLst>
      <p:ext uri="{BB962C8B-B14F-4D97-AF65-F5344CB8AC3E}">
        <p14:creationId xmlns:p14="http://schemas.microsoft.com/office/powerpoint/2010/main" val="687640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ln/>
        </p:spPr>
      </p:sp>
      <p:sp>
        <p:nvSpPr>
          <p:cNvPr id="126978" name="Notes Placeholder 2"/>
          <p:cNvSpPr>
            <a:spLocks noGrp="1"/>
          </p:cNvSpPr>
          <p:nvPr>
            <p:ph type="body" idx="1"/>
          </p:nvPr>
        </p:nvSpPr>
        <p:spPr>
          <a:noFill/>
          <a:ln/>
        </p:spPr>
        <p:txBody>
          <a:bodyPr/>
          <a:lstStyle/>
          <a:p>
            <a:endParaRPr lang="en-US">
              <a:latin typeface="Verdana" pitchFamily="34" charset="0"/>
              <a:ea typeface="ＭＳ Ｐゴシック" pitchFamily="34" charset="-128"/>
            </a:endParaRPr>
          </a:p>
        </p:txBody>
      </p:sp>
      <p:sp>
        <p:nvSpPr>
          <p:cNvPr id="126979" name="Slide Number Placeholder 3"/>
          <p:cNvSpPr>
            <a:spLocks noGrp="1"/>
          </p:cNvSpPr>
          <p:nvPr>
            <p:ph type="sldNum" sz="quarter" idx="5"/>
          </p:nvPr>
        </p:nvSpPr>
        <p:spPr>
          <a:noFill/>
        </p:spPr>
        <p:txBody>
          <a:bodyPr/>
          <a:lstStyle/>
          <a:p>
            <a:fld id="{CA330EBC-18F5-4613-9FFF-1CD458893732}" type="slidenum">
              <a:rPr lang="en-US" smtClean="0">
                <a:latin typeface="Verdana" pitchFamily="34" charset="0"/>
                <a:ea typeface="ＭＳ Ｐゴシック" pitchFamily="34" charset="-128"/>
              </a:rPr>
              <a:pPr/>
              <a:t>89</a:t>
            </a:fld>
            <a:endParaRPr lang="en-US">
              <a:latin typeface="Verdana" pitchFamily="34" charset="0"/>
              <a:ea typeface="ＭＳ Ｐゴシック" pitchFamily="34" charset="-128"/>
            </a:endParaRPr>
          </a:p>
        </p:txBody>
      </p:sp>
    </p:spTree>
    <p:extLst>
      <p:ext uri="{BB962C8B-B14F-4D97-AF65-F5344CB8AC3E}">
        <p14:creationId xmlns:p14="http://schemas.microsoft.com/office/powerpoint/2010/main" val="5720780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s-ES" dirty="0"/>
                  <a:t>corr(EL_PCT, STR) = 0,18764237</a:t>
                </a:r>
              </a:p>
              <a:p>
                <a:pPr/>
                <a14:m>
                  <m:oMathPara xmlns:m="http://schemas.openxmlformats.org/officeDocument/2006/math">
                    <m:oMathParaPr>
                      <m:jc m:val="centerGroup"/>
                    </m:oMathParaPr>
                    <m:oMath xmlns:m="http://schemas.openxmlformats.org/officeDocument/2006/math">
                      <m:sSub>
                        <m:sSubPr>
                          <m:ctrlPr>
                            <a:rPr lang="en-IE" sz="1200" i="1" smtClean="0">
                              <a:latin typeface="Cambria Math" panose="02040503050406030204" pitchFamily="18" charset="0"/>
                            </a:rPr>
                          </m:ctrlPr>
                        </m:sSubPr>
                        <m:e>
                          <m:r>
                            <a:rPr lang="en-IE" sz="1200" i="1">
                              <a:latin typeface="Cambria Math" panose="02040503050406030204" pitchFamily="18" charset="0"/>
                            </a:rPr>
                            <m:t>𝛽</m:t>
                          </m:r>
                        </m:e>
                        <m:sub>
                          <m:r>
                            <a:rPr lang="en-IE" sz="1200" i="1">
                              <a:latin typeface="Cambria Math" panose="02040503050406030204" pitchFamily="18" charset="0"/>
                            </a:rPr>
                            <m:t>2</m:t>
                          </m:r>
                        </m:sub>
                      </m:sSub>
                      <m:r>
                        <a:rPr lang="en-IE" sz="1200" b="0" i="1" smtClean="0">
                          <a:latin typeface="Cambria Math" panose="02040503050406030204" pitchFamily="18" charset="0"/>
                        </a:rPr>
                        <m:t>≤0</m:t>
                      </m:r>
                    </m:oMath>
                  </m:oMathPara>
                </a14:m>
                <a:endParaRPr lang="en-IE" dirty="0"/>
              </a:p>
              <a:p>
                <a:pPr/>
                <a14:m>
                  <m:oMathPara xmlns:m="http://schemas.openxmlformats.org/officeDocument/2006/math">
                    <m:oMathParaPr>
                      <m:jc m:val="centerGroup"/>
                    </m:oMathParaPr>
                    <m:oMath xmlns:m="http://schemas.openxmlformats.org/officeDocument/2006/math">
                      <m:sSub>
                        <m:sSubPr>
                          <m:ctrlPr>
                            <a:rPr lang="en-IE" sz="1200" i="1" smtClean="0">
                              <a:latin typeface="Cambria Math" panose="02040503050406030204" pitchFamily="18" charset="0"/>
                            </a:rPr>
                          </m:ctrlPr>
                        </m:sSubPr>
                        <m:e>
                          <m:r>
                            <a:rPr lang="en-IE" sz="1200" i="1">
                              <a:latin typeface="Cambria Math" panose="02040503050406030204" pitchFamily="18" charset="0"/>
                            </a:rPr>
                            <m:t>𝜌</m:t>
                          </m:r>
                        </m:e>
                        <m:sub>
                          <m:r>
                            <a:rPr lang="en-IE" sz="1200" i="1">
                              <a:latin typeface="Cambria Math" panose="02040503050406030204" pitchFamily="18" charset="0"/>
                            </a:rPr>
                            <m:t>𝑋</m:t>
                          </m:r>
                          <m:r>
                            <a:rPr lang="en-IE" sz="1200">
                              <a:latin typeface="Cambria Math" panose="02040503050406030204" pitchFamily="18" charset="0"/>
                            </a:rPr>
                            <m:t>,</m:t>
                          </m:r>
                          <m:r>
                            <a:rPr lang="en-IE" sz="1200" i="1">
                              <a:latin typeface="Cambria Math" panose="02040503050406030204" pitchFamily="18" charset="0"/>
                            </a:rPr>
                            <m:t>𝑢</m:t>
                          </m:r>
                        </m:sub>
                      </m:sSub>
                      <m:r>
                        <a:rPr lang="en-IE" sz="1200" b="0" i="1" smtClean="0">
                          <a:latin typeface="Cambria Math" panose="02040503050406030204" pitchFamily="18" charset="0"/>
                        </a:rPr>
                        <m:t>≤0</m:t>
                      </m:r>
                    </m:oMath>
                  </m:oMathPara>
                </a14:m>
                <a:endParaRPr lang="en-IE" dirty="0"/>
              </a:p>
            </p:txBody>
          </p:sp>
        </mc:Choice>
        <mc:Fallback xmlns="">
          <p:sp>
            <p:nvSpPr>
              <p:cNvPr id="3" name="Notes Placeholder 2"/>
              <p:cNvSpPr>
                <a:spLocks noGrp="1"/>
              </p:cNvSpPr>
              <p:nvPr>
                <p:ph type="body" idx="1"/>
              </p:nvPr>
            </p:nvSpPr>
            <p:spPr/>
            <p:txBody>
              <a:bodyPr/>
              <a:lstStyle/>
              <a:p>
                <a:r>
                  <a:rPr lang="es-ES" dirty="0"/>
                  <a:t>corr(EL_PCT, STR) = 0,18764237</a:t>
                </a:r>
              </a:p>
              <a:p>
                <a:r>
                  <a:rPr lang="en-IE" sz="1200" i="0">
                    <a:latin typeface="Cambria Math" panose="02040503050406030204" pitchFamily="18" charset="0"/>
                  </a:rPr>
                  <a:t>𝛽_2</a:t>
                </a:r>
                <a:r>
                  <a:rPr lang="en-IE" sz="1200" b="0" i="0">
                    <a:latin typeface="Cambria Math" panose="02040503050406030204" pitchFamily="18" charset="0"/>
                  </a:rPr>
                  <a:t>≤0</a:t>
                </a:r>
                <a:endParaRPr lang="en-IE" dirty="0"/>
              </a:p>
              <a:p>
                <a:r>
                  <a:rPr lang="en-IE" sz="1200" i="0">
                    <a:latin typeface="Cambria Math" panose="02040503050406030204" pitchFamily="18" charset="0"/>
                  </a:rPr>
                  <a:t>𝜌_(𝑋,𝑢)</a:t>
                </a:r>
                <a:r>
                  <a:rPr lang="en-IE" sz="1200" b="0" i="0">
                    <a:latin typeface="Cambria Math" panose="02040503050406030204" pitchFamily="18" charset="0"/>
                  </a:rPr>
                  <a:t>≤0</a:t>
                </a:r>
                <a:endParaRPr lang="en-IE" dirty="0"/>
              </a:p>
            </p:txBody>
          </p:sp>
        </mc:Fallback>
      </mc:AlternateContent>
      <p:sp>
        <p:nvSpPr>
          <p:cNvPr id="4" name="Slide Number Placeholder 3"/>
          <p:cNvSpPr>
            <a:spLocks noGrp="1"/>
          </p:cNvSpPr>
          <p:nvPr>
            <p:ph type="sldNum" sz="quarter" idx="5"/>
          </p:nvPr>
        </p:nvSpPr>
        <p:spPr/>
        <p:txBody>
          <a:bodyPr/>
          <a:lstStyle/>
          <a:p>
            <a:pPr>
              <a:defRPr/>
            </a:pPr>
            <a:fld id="{20D48C8C-2D11-412C-A2AD-4DC61ED2CBA1}" type="slidenum">
              <a:rPr lang="en-US" altLang="en-US" smtClean="0"/>
              <a:pPr>
                <a:defRPr/>
              </a:pPr>
              <a:t>90</a:t>
            </a:fld>
            <a:endParaRPr lang="en-US" altLang="en-US"/>
          </a:p>
        </p:txBody>
      </p:sp>
    </p:spTree>
    <p:extLst>
      <p:ext uri="{BB962C8B-B14F-4D97-AF65-F5344CB8AC3E}">
        <p14:creationId xmlns:p14="http://schemas.microsoft.com/office/powerpoint/2010/main" val="3713773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Trattamento :=</a:t>
            </a:r>
            <a:r>
              <a:rPr lang="en-US" baseline="0"/>
              <a:t> variazione della X</a:t>
            </a:r>
          </a:p>
          <a:p>
            <a:r>
              <a:rPr lang="en-US" baseline="0"/>
              <a:t>Effetto := variazione della Y</a:t>
            </a:r>
            <a:endParaRPr lang="en-US"/>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95</a:t>
            </a:fld>
            <a:endParaRPr lang="en-US" altLang="en-US"/>
          </a:p>
        </p:txBody>
      </p:sp>
    </p:spTree>
    <p:extLst>
      <p:ext uri="{BB962C8B-B14F-4D97-AF65-F5344CB8AC3E}">
        <p14:creationId xmlns:p14="http://schemas.microsoft.com/office/powerpoint/2010/main" val="689755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noProof="0" dirty="0"/>
              <a:t>Il gruppo di trattamento è quello degli</a:t>
            </a:r>
            <a:r>
              <a:rPr lang="it-IT" baseline="0" noProof="0" dirty="0"/>
              <a:t> studenti in classi affollate (il "trattamento" è l'affollamento della classe). Il gruppo di controllo </a:t>
            </a:r>
            <a:r>
              <a:rPr lang="it-IT" noProof="0" dirty="0"/>
              <a:t>è quello degli</a:t>
            </a:r>
            <a:r>
              <a:rPr lang="it-IT" baseline="0" noProof="0" dirty="0"/>
              <a:t> studenti in classi non affollate.  </a:t>
            </a:r>
            <a:endParaRPr lang="it-IT" noProof="0"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97</a:t>
            </a:fld>
            <a:endParaRPr lang="en-US" altLang="en-US"/>
          </a:p>
        </p:txBody>
      </p:sp>
    </p:spTree>
    <p:extLst>
      <p:ext uri="{BB962C8B-B14F-4D97-AF65-F5344CB8AC3E}">
        <p14:creationId xmlns:p14="http://schemas.microsoft.com/office/powerpoint/2010/main" val="16260861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noProof="0" dirty="0"/>
              <a:t>Supponiamo che mi interessi stimare l’effetto di X su Y, ovvero b in </a:t>
            </a:r>
          </a:p>
          <a:p>
            <a:pPr marL="0" marR="0" lvl="0" indent="0" algn="ctr" defTabSz="914400" rtl="0" eaLnBrk="0" fontAlgn="base" latinLnBrk="0" hangingPunct="0">
              <a:lnSpc>
                <a:spcPct val="100000"/>
              </a:lnSpc>
              <a:spcBef>
                <a:spcPct val="30000"/>
              </a:spcBef>
              <a:spcAft>
                <a:spcPct val="0"/>
              </a:spcAft>
              <a:buClrTx/>
              <a:buSzTx/>
              <a:buFontTx/>
              <a:buNone/>
              <a:tabLst/>
              <a:defRPr/>
            </a:pPr>
            <a:r>
              <a:rPr lang="it-IT" noProof="0" dirty="0"/>
              <a:t>Y = b X + u</a:t>
            </a:r>
          </a:p>
          <a:p>
            <a:pPr marL="0" marR="0" lvl="0" indent="0" algn="l" defTabSz="914400" rtl="0" eaLnBrk="0" fontAlgn="base" latinLnBrk="0" hangingPunct="0">
              <a:lnSpc>
                <a:spcPct val="100000"/>
              </a:lnSpc>
              <a:spcBef>
                <a:spcPct val="30000"/>
              </a:spcBef>
              <a:spcAft>
                <a:spcPct val="0"/>
              </a:spcAft>
              <a:buClrTx/>
              <a:buSzTx/>
              <a:buFontTx/>
              <a:buNone/>
              <a:tabLst/>
              <a:defRPr/>
            </a:pPr>
            <a:r>
              <a:rPr lang="it-IT" noProof="0" dirty="0"/>
              <a:t>Misuro però X imprecisamente come Z e dunque stimo:</a:t>
            </a:r>
          </a:p>
          <a:p>
            <a:pPr marL="0" marR="0" lvl="0" indent="0" algn="ctr" defTabSz="914400" rtl="0" eaLnBrk="0" fontAlgn="base" latinLnBrk="0" hangingPunct="0">
              <a:lnSpc>
                <a:spcPct val="100000"/>
              </a:lnSpc>
              <a:spcBef>
                <a:spcPct val="30000"/>
              </a:spcBef>
              <a:spcAft>
                <a:spcPct val="0"/>
              </a:spcAft>
              <a:buClrTx/>
              <a:buSzTx/>
              <a:buFontTx/>
              <a:buNone/>
              <a:tabLst/>
              <a:defRPr/>
            </a:pPr>
            <a:r>
              <a:rPr lang="it-IT" noProof="0" dirty="0"/>
              <a:t>Y = b Z + e     dove   Z = X + v   ed inoltre    e = b (X - Z) + u = - b v + u</a:t>
            </a:r>
          </a:p>
          <a:p>
            <a:pPr marL="0" marR="0" lvl="0" indent="0" algn="l" defTabSz="914400" rtl="0" eaLnBrk="0" fontAlgn="base" latinLnBrk="0" hangingPunct="0">
              <a:lnSpc>
                <a:spcPct val="100000"/>
              </a:lnSpc>
              <a:spcBef>
                <a:spcPct val="30000"/>
              </a:spcBef>
              <a:spcAft>
                <a:spcPct val="0"/>
              </a:spcAft>
              <a:buClrTx/>
              <a:buSzTx/>
              <a:buFontTx/>
              <a:buNone/>
              <a:tabLst/>
              <a:defRPr/>
            </a:pPr>
            <a:r>
              <a:rPr lang="it-IT" noProof="0" dirty="0"/>
              <a:t>In tale modello, l’errore è correlato con Z. Il motivo è che il modello di regressione originario, in cui l’errore non è correlato con i regressori, si può scrivere come segue:</a:t>
            </a:r>
          </a:p>
          <a:p>
            <a:pPr marL="0" marR="0" lvl="0" indent="0" algn="ctr" defTabSz="914400" rtl="0" eaLnBrk="0" fontAlgn="base" latinLnBrk="0" hangingPunct="0">
              <a:lnSpc>
                <a:spcPct val="100000"/>
              </a:lnSpc>
              <a:spcBef>
                <a:spcPct val="30000"/>
              </a:spcBef>
              <a:spcAft>
                <a:spcPct val="0"/>
              </a:spcAft>
              <a:buClrTx/>
              <a:buSzTx/>
              <a:buFontTx/>
              <a:buNone/>
              <a:tabLst/>
              <a:defRPr/>
            </a:pPr>
            <a:r>
              <a:rPr lang="it-IT" noProof="0" dirty="0"/>
              <a:t>Y = a + b Z + b (X - Z) + u </a:t>
            </a:r>
          </a:p>
          <a:p>
            <a:pPr marL="0" marR="0" lvl="0" indent="0" algn="l" defTabSz="914400" rtl="0" eaLnBrk="0" fontAlgn="base" latinLnBrk="0" hangingPunct="0">
              <a:lnSpc>
                <a:spcPct val="100000"/>
              </a:lnSpc>
              <a:spcBef>
                <a:spcPct val="30000"/>
              </a:spcBef>
              <a:spcAft>
                <a:spcPct val="0"/>
              </a:spcAft>
              <a:buClrTx/>
              <a:buSzTx/>
              <a:buFontTx/>
              <a:buNone/>
              <a:tabLst/>
              <a:defRPr/>
            </a:pPr>
            <a:r>
              <a:rPr lang="it-IT" noProof="0" dirty="0"/>
              <a:t>In tale modello, l’omissione di X – Z porta alla </a:t>
            </a:r>
            <a:r>
              <a:rPr lang="it-IT" noProof="0" dirty="0" err="1"/>
              <a:t>endogeneità</a:t>
            </a:r>
            <a:r>
              <a:rPr lang="it-IT" noProof="0" dirty="0"/>
              <a:t> del </a:t>
            </a:r>
            <a:r>
              <a:rPr lang="it-IT" noProof="0" dirty="0" err="1"/>
              <a:t>regressore</a:t>
            </a:r>
            <a:r>
              <a:rPr lang="it-IT" noProof="0" dirty="0"/>
              <a:t> rimanente, ovvero Z, a motivo della sua correlazione con l’errore, e = b (X - Z) + u.</a:t>
            </a:r>
          </a:p>
        </p:txBody>
      </p:sp>
      <p:sp>
        <p:nvSpPr>
          <p:cNvPr id="4" name="Slide Number Placeholder 3"/>
          <p:cNvSpPr>
            <a:spLocks noGrp="1"/>
          </p:cNvSpPr>
          <p:nvPr>
            <p:ph type="sldNum" sz="quarter" idx="5"/>
          </p:nvPr>
        </p:nvSpPr>
        <p:spPr/>
        <p:txBody>
          <a:bodyPr/>
          <a:lstStyle/>
          <a:p>
            <a:pPr>
              <a:defRPr/>
            </a:pPr>
            <a:fld id="{20D48C8C-2D11-412C-A2AD-4DC61ED2CBA1}" type="slidenum">
              <a:rPr lang="en-US" altLang="en-US" smtClean="0"/>
              <a:pPr>
                <a:defRPr/>
              </a:pPr>
              <a:t>109</a:t>
            </a:fld>
            <a:endParaRPr lang="en-US" altLang="en-US"/>
          </a:p>
        </p:txBody>
      </p:sp>
    </p:spTree>
    <p:extLst>
      <p:ext uri="{BB962C8B-B14F-4D97-AF65-F5344CB8AC3E}">
        <p14:creationId xmlns:p14="http://schemas.microsoft.com/office/powerpoint/2010/main" val="24629770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it-IT" noProof="0" dirty="0"/>
          </a:p>
        </p:txBody>
      </p:sp>
      <p:sp>
        <p:nvSpPr>
          <p:cNvPr id="4" name="Slide Number Placeholder 3"/>
          <p:cNvSpPr>
            <a:spLocks noGrp="1"/>
          </p:cNvSpPr>
          <p:nvPr>
            <p:ph type="sldNum" sz="quarter" idx="5"/>
          </p:nvPr>
        </p:nvSpPr>
        <p:spPr/>
        <p:txBody>
          <a:bodyPr/>
          <a:lstStyle/>
          <a:p>
            <a:pPr>
              <a:defRPr/>
            </a:pPr>
            <a:fld id="{20D48C8C-2D11-412C-A2AD-4DC61ED2CBA1}" type="slidenum">
              <a:rPr lang="en-US" altLang="en-US" smtClean="0"/>
              <a:pPr>
                <a:defRPr/>
              </a:pPr>
              <a:t>110</a:t>
            </a:fld>
            <a:endParaRPr lang="en-US" altLang="en-US"/>
          </a:p>
        </p:txBody>
      </p:sp>
    </p:spTree>
    <p:extLst>
      <p:ext uri="{BB962C8B-B14F-4D97-AF65-F5344CB8AC3E}">
        <p14:creationId xmlns:p14="http://schemas.microsoft.com/office/powerpoint/2010/main" val="1153469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Nel </a:t>
            </a:r>
            <a:r>
              <a:rPr lang="en-IE" dirty="0" err="1"/>
              <a:t>caso</a:t>
            </a:r>
            <a:r>
              <a:rPr lang="en-IE" dirty="0"/>
              <a:t> 3, </a:t>
            </a:r>
            <a:r>
              <a:rPr lang="en-IE" dirty="0" err="1"/>
              <a:t>i</a:t>
            </a:r>
            <a:r>
              <a:rPr lang="en-IE" dirty="0"/>
              <a:t> </a:t>
            </a:r>
            <a:r>
              <a:rPr lang="en-IE" dirty="0" err="1"/>
              <a:t>valori</a:t>
            </a:r>
            <a:r>
              <a:rPr lang="en-IE" dirty="0"/>
              <a:t> </a:t>
            </a:r>
            <a:r>
              <a:rPr lang="en-IE" dirty="0" err="1"/>
              <a:t>della</a:t>
            </a:r>
            <a:r>
              <a:rPr lang="en-IE" dirty="0"/>
              <a:t> Y </a:t>
            </a:r>
            <a:r>
              <a:rPr lang="en-IE" dirty="0" err="1"/>
              <a:t>dipendono</a:t>
            </a:r>
            <a:r>
              <a:rPr lang="en-IE" dirty="0"/>
              <a:t> da come è </a:t>
            </a:r>
            <a:r>
              <a:rPr lang="en-IE" dirty="0" err="1"/>
              <a:t>stato</a:t>
            </a:r>
            <a:r>
              <a:rPr lang="en-IE" dirty="0"/>
              <a:t> </a:t>
            </a:r>
            <a:r>
              <a:rPr lang="en-IE" dirty="0" err="1"/>
              <a:t>effettuato</a:t>
            </a:r>
            <a:r>
              <a:rPr lang="en-IE" dirty="0"/>
              <a:t> </a:t>
            </a:r>
            <a:r>
              <a:rPr lang="en-IE" dirty="0" err="1"/>
              <a:t>il</a:t>
            </a:r>
            <a:r>
              <a:rPr lang="en-IE" dirty="0"/>
              <a:t> </a:t>
            </a:r>
            <a:r>
              <a:rPr lang="en-IE" dirty="0" err="1"/>
              <a:t>campionamento</a:t>
            </a:r>
            <a:r>
              <a:rPr lang="en-IE" dirty="0"/>
              <a:t> e </a:t>
            </a:r>
            <a:r>
              <a:rPr lang="en-IE" dirty="0" err="1"/>
              <a:t>dunque</a:t>
            </a:r>
            <a:r>
              <a:rPr lang="en-IE" dirty="0"/>
              <a:t> da una </a:t>
            </a:r>
            <a:r>
              <a:rPr lang="en-IE" dirty="0" err="1"/>
              <a:t>variabile</a:t>
            </a:r>
            <a:r>
              <a:rPr lang="en-IE" dirty="0"/>
              <a:t> </a:t>
            </a:r>
            <a:r>
              <a:rPr lang="en-IE" dirty="0" err="1"/>
              <a:t>aggiuntiva</a:t>
            </a:r>
            <a:r>
              <a:rPr lang="en-IE" dirty="0"/>
              <a:t> (</a:t>
            </a:r>
            <a:r>
              <a:rPr lang="en-IE" dirty="0" err="1"/>
              <a:t>concettualizzabile</a:t>
            </a:r>
            <a:r>
              <a:rPr lang="en-IE" dirty="0"/>
              <a:t> come una ‘dummy’ </a:t>
            </a:r>
            <a:r>
              <a:rPr lang="en-IE" dirty="0" err="1"/>
              <a:t>che</a:t>
            </a:r>
            <a:r>
              <a:rPr lang="en-IE" dirty="0"/>
              <a:t> assume </a:t>
            </a:r>
            <a:r>
              <a:rPr lang="en-IE" dirty="0" err="1"/>
              <a:t>valore</a:t>
            </a:r>
            <a:r>
              <a:rPr lang="en-IE" dirty="0"/>
              <a:t> 1 </a:t>
            </a:r>
            <a:r>
              <a:rPr lang="en-IE" dirty="0" err="1"/>
              <a:t>quando</a:t>
            </a:r>
            <a:r>
              <a:rPr lang="en-IE" dirty="0"/>
              <a:t> Y è </a:t>
            </a:r>
            <a:r>
              <a:rPr lang="en-IE" dirty="0" err="1"/>
              <a:t>maggiore</a:t>
            </a:r>
            <a:r>
              <a:rPr lang="en-IE" dirty="0"/>
              <a:t> o </a:t>
            </a:r>
            <a:r>
              <a:rPr lang="en-IE" dirty="0" err="1"/>
              <a:t>minore</a:t>
            </a:r>
            <a:r>
              <a:rPr lang="en-IE" dirty="0"/>
              <a:t> di una </a:t>
            </a:r>
            <a:r>
              <a:rPr lang="en-IE" dirty="0" err="1"/>
              <a:t>certa</a:t>
            </a:r>
            <a:r>
              <a:rPr lang="en-IE" dirty="0"/>
              <a:t> </a:t>
            </a:r>
            <a:r>
              <a:rPr lang="en-IE" dirty="0" err="1"/>
              <a:t>soglia</a:t>
            </a:r>
            <a:r>
              <a:rPr lang="en-IE" dirty="0"/>
              <a:t> e </a:t>
            </a:r>
            <a:r>
              <a:rPr lang="en-IE" dirty="0" err="1"/>
              <a:t>valore</a:t>
            </a:r>
            <a:r>
              <a:rPr lang="en-IE" dirty="0"/>
              <a:t> zero </a:t>
            </a:r>
            <a:r>
              <a:rPr lang="en-IE" dirty="0" err="1"/>
              <a:t>negli</a:t>
            </a:r>
            <a:r>
              <a:rPr lang="en-IE" dirty="0"/>
              <a:t> </a:t>
            </a:r>
            <a:r>
              <a:rPr lang="en-IE" dirty="0" err="1"/>
              <a:t>altri</a:t>
            </a:r>
            <a:r>
              <a:rPr lang="en-IE" dirty="0"/>
              <a:t> </a:t>
            </a:r>
            <a:r>
              <a:rPr lang="en-IE" dirty="0" err="1"/>
              <a:t>casi</a:t>
            </a:r>
            <a:r>
              <a:rPr lang="en-IE" dirty="0"/>
              <a:t>), </a:t>
            </a:r>
            <a:r>
              <a:rPr lang="en-IE" dirty="0" err="1"/>
              <a:t>omessa</a:t>
            </a:r>
            <a:r>
              <a:rPr lang="en-IE" dirty="0"/>
              <a:t> e </a:t>
            </a:r>
            <a:r>
              <a:rPr lang="en-IE" dirty="0" err="1"/>
              <a:t>correlata</a:t>
            </a:r>
            <a:r>
              <a:rPr lang="en-IE" dirty="0"/>
              <a:t> con le X </a:t>
            </a:r>
            <a:r>
              <a:rPr lang="en-IE" dirty="0" err="1"/>
              <a:t>perchè</a:t>
            </a:r>
            <a:r>
              <a:rPr lang="en-IE" dirty="0"/>
              <a:t> la </a:t>
            </a:r>
            <a:r>
              <a:rPr lang="en-IE" dirty="0" err="1"/>
              <a:t>formazione</a:t>
            </a:r>
            <a:r>
              <a:rPr lang="en-IE" dirty="0"/>
              <a:t> del </a:t>
            </a:r>
            <a:r>
              <a:rPr lang="en-IE" dirty="0" err="1"/>
              <a:t>campione</a:t>
            </a:r>
            <a:r>
              <a:rPr lang="en-IE" dirty="0"/>
              <a:t> influenza </a:t>
            </a:r>
            <a:r>
              <a:rPr lang="en-IE" dirty="0" err="1"/>
              <a:t>anche</a:t>
            </a:r>
            <a:r>
              <a:rPr lang="en-IE" dirty="0"/>
              <a:t> </a:t>
            </a:r>
            <a:r>
              <a:rPr lang="en-IE" dirty="0" err="1"/>
              <a:t>i</a:t>
            </a:r>
            <a:r>
              <a:rPr lang="en-IE" dirty="0"/>
              <a:t> </a:t>
            </a:r>
            <a:r>
              <a:rPr lang="en-IE" dirty="0" err="1"/>
              <a:t>valori</a:t>
            </a:r>
            <a:r>
              <a:rPr lang="en-IE" dirty="0"/>
              <a:t> di X. </a:t>
            </a:r>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111</a:t>
            </a:fld>
            <a:endParaRPr lang="en-US" altLang="en-US"/>
          </a:p>
        </p:txBody>
      </p:sp>
    </p:spTree>
    <p:extLst>
      <p:ext uri="{BB962C8B-B14F-4D97-AF65-F5344CB8AC3E}">
        <p14:creationId xmlns:p14="http://schemas.microsoft.com/office/powerpoint/2010/main" val="3245116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114</a:t>
            </a:fld>
            <a:endParaRPr lang="en-US" altLang="en-US"/>
          </a:p>
        </p:txBody>
      </p:sp>
    </p:spTree>
    <p:extLst>
      <p:ext uri="{BB962C8B-B14F-4D97-AF65-F5344CB8AC3E}">
        <p14:creationId xmlns:p14="http://schemas.microsoft.com/office/powerpoint/2010/main" val="2243514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119</a:t>
            </a:fld>
            <a:endParaRPr lang="en-US" altLang="en-US"/>
          </a:p>
        </p:txBody>
      </p:sp>
    </p:spTree>
    <p:extLst>
      <p:ext uri="{BB962C8B-B14F-4D97-AF65-F5344CB8AC3E}">
        <p14:creationId xmlns:p14="http://schemas.microsoft.com/office/powerpoint/2010/main" val="8493406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72C5315B-E0F3-4A2A-B99D-03FFDAC6CE08}" type="slidenum">
              <a:rPr lang="en-US" altLang="en-US" smtClean="0"/>
              <a:pPr/>
              <a:t>124</a:t>
            </a:fld>
            <a:endParaRPr lang="en-US" altLang="en-US"/>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en-US">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1393582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D48C8C-2D11-412C-A2AD-4DC61ED2CBA1}" type="slidenum">
              <a:rPr lang="en-US" altLang="en-US" smtClean="0"/>
              <a:pPr>
                <a:defRPr/>
              </a:pPr>
              <a:t>126</a:t>
            </a:fld>
            <a:endParaRPr lang="en-US" altLang="en-US"/>
          </a:p>
        </p:txBody>
      </p:sp>
    </p:spTree>
    <p:extLst>
      <p:ext uri="{BB962C8B-B14F-4D97-AF65-F5344CB8AC3E}">
        <p14:creationId xmlns:p14="http://schemas.microsoft.com/office/powerpoint/2010/main" val="3770308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12851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p:txBody>
          <a:bodyPr/>
          <a:lstStyle/>
          <a:p>
            <a:pPr lvl="0"/>
            <a:r>
              <a:rPr lang="it-IT" noProof="0" dirty="0"/>
              <a:t>Click to </a:t>
            </a:r>
            <a:r>
              <a:rPr lang="it-IT" noProof="0" dirty="0" err="1"/>
              <a:t>edit</a:t>
            </a:r>
            <a:r>
              <a:rPr lang="it-IT" noProof="0" dirty="0"/>
              <a:t> Master text </a:t>
            </a:r>
            <a:r>
              <a:rPr lang="it-IT" noProof="0" dirty="0" err="1"/>
              <a:t>styles</a:t>
            </a:r>
            <a:endParaRPr lang="it-IT" noProof="0" dirty="0"/>
          </a:p>
          <a:p>
            <a:pPr lvl="1"/>
            <a:r>
              <a:rPr lang="it-IT" noProof="0" dirty="0"/>
              <a:t>Second </a:t>
            </a:r>
            <a:r>
              <a:rPr lang="it-IT" noProof="0" dirty="0" err="1"/>
              <a:t>level</a:t>
            </a:r>
            <a:endParaRPr lang="it-IT" noProof="0" dirty="0"/>
          </a:p>
          <a:p>
            <a:pPr lvl="2"/>
            <a:r>
              <a:rPr lang="it-IT" noProof="0" dirty="0"/>
              <a:t>Third </a:t>
            </a:r>
            <a:r>
              <a:rPr lang="it-IT" noProof="0" dirty="0" err="1"/>
              <a:t>level</a:t>
            </a:r>
            <a:endParaRPr lang="it-IT" noProof="0" dirty="0"/>
          </a:p>
          <a:p>
            <a:pPr lvl="3"/>
            <a:r>
              <a:rPr lang="it-IT" noProof="0" dirty="0" err="1"/>
              <a:t>Fourth</a:t>
            </a:r>
            <a:r>
              <a:rPr lang="it-IT" noProof="0" dirty="0"/>
              <a:t> </a:t>
            </a:r>
            <a:r>
              <a:rPr lang="it-IT" noProof="0" dirty="0" err="1"/>
              <a:t>level</a:t>
            </a:r>
            <a:endParaRPr lang="it-IT" noProof="0" dirty="0"/>
          </a:p>
          <a:p>
            <a:pPr lvl="4"/>
            <a:r>
              <a:rPr lang="it-IT" noProof="0" dirty="0" err="1"/>
              <a:t>Fifth</a:t>
            </a:r>
            <a:r>
              <a:rPr lang="it-IT" noProof="0" dirty="0"/>
              <a:t> </a:t>
            </a:r>
            <a:r>
              <a:rPr lang="it-IT" noProof="0" dirty="0" err="1"/>
              <a:t>level</a:t>
            </a:r>
            <a:endParaRPr lang="it-IT" noProof="0" dirty="0"/>
          </a:p>
        </p:txBody>
      </p:sp>
      <p:sp>
        <p:nvSpPr>
          <p:cNvPr id="4" name="Rectangle 7"/>
          <p:cNvSpPr>
            <a:spLocks noGrp="1" noChangeArrowheads="1"/>
          </p:cNvSpPr>
          <p:nvPr>
            <p:ph type="sldNum" sz="quarter" idx="10"/>
          </p:nvPr>
        </p:nvSpPr>
        <p:spPr>
          <a:ln/>
        </p:spPr>
        <p:txBody>
          <a:bodyPr/>
          <a:lstStyle>
            <a:lvl1pPr>
              <a:defRPr/>
            </a:lvl1pPr>
          </a:lstStyle>
          <a:p>
            <a:pPr>
              <a:defRPr/>
            </a:pPr>
            <a:fld id="{8EC992F6-5526-4454-982F-556CFD51E845}" type="slidenum">
              <a:rPr lang="en-US" altLang="en-US"/>
              <a:pPr>
                <a:defRPr/>
              </a:pPr>
              <a:t>‹#›</a:t>
            </a:fld>
            <a:endParaRPr lang="en-US" altLang="en-US"/>
          </a:p>
        </p:txBody>
      </p:sp>
    </p:spTree>
    <p:extLst>
      <p:ext uri="{BB962C8B-B14F-4D97-AF65-F5344CB8AC3E}">
        <p14:creationId xmlns:p14="http://schemas.microsoft.com/office/powerpoint/2010/main" val="19475347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sldNum" sz="quarter" idx="10"/>
          </p:nvPr>
        </p:nvSpPr>
        <p:spPr>
          <a:ln/>
        </p:spPr>
        <p:txBody>
          <a:bodyPr/>
          <a:lstStyle>
            <a:lvl1pPr>
              <a:defRPr/>
            </a:lvl1pPr>
          </a:lstStyle>
          <a:p>
            <a:pPr>
              <a:defRPr/>
            </a:pPr>
            <a:fld id="{3A36AF79-3C18-4534-8BEA-74949D4DE89F}" type="slidenum">
              <a:rPr lang="en-US" altLang="en-US"/>
              <a:pPr>
                <a:defRPr/>
              </a:pPr>
              <a:t>‹#›</a:t>
            </a:fld>
            <a:endParaRPr lang="en-US" altLang="en-US"/>
          </a:p>
        </p:txBody>
      </p:sp>
    </p:spTree>
    <p:extLst>
      <p:ext uri="{BB962C8B-B14F-4D97-AF65-F5344CB8AC3E}">
        <p14:creationId xmlns:p14="http://schemas.microsoft.com/office/powerpoint/2010/main" val="2225879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600200"/>
            <a:ext cx="407035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27550" y="1600200"/>
            <a:ext cx="4071938"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pPr>
              <a:defRPr/>
            </a:pPr>
            <a:fld id="{2D96808E-A3F7-4D0C-AE59-4B09638E32B9}" type="slidenum">
              <a:rPr lang="en-US" altLang="en-US"/>
              <a:pPr>
                <a:defRPr/>
              </a:pPr>
              <a:t>‹#›</a:t>
            </a:fld>
            <a:endParaRPr lang="en-US" altLang="en-US"/>
          </a:p>
        </p:txBody>
      </p:sp>
    </p:spTree>
    <p:extLst>
      <p:ext uri="{BB962C8B-B14F-4D97-AF65-F5344CB8AC3E}">
        <p14:creationId xmlns:p14="http://schemas.microsoft.com/office/powerpoint/2010/main" val="3527830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sldNum" sz="quarter" idx="10"/>
          </p:nvPr>
        </p:nvSpPr>
        <p:spPr>
          <a:ln/>
        </p:spPr>
        <p:txBody>
          <a:bodyPr/>
          <a:lstStyle>
            <a:lvl1pPr>
              <a:defRPr/>
            </a:lvl1pPr>
          </a:lstStyle>
          <a:p>
            <a:pPr>
              <a:defRPr/>
            </a:pPr>
            <a:fld id="{B52E102C-581E-4D8C-87CE-AD0D38DD27D7}" type="slidenum">
              <a:rPr lang="en-US" altLang="en-US"/>
              <a:pPr>
                <a:defRPr/>
              </a:pPr>
              <a:t>‹#›</a:t>
            </a:fld>
            <a:endParaRPr lang="en-US" altLang="en-US"/>
          </a:p>
        </p:txBody>
      </p:sp>
    </p:spTree>
    <p:extLst>
      <p:ext uri="{BB962C8B-B14F-4D97-AF65-F5344CB8AC3E}">
        <p14:creationId xmlns:p14="http://schemas.microsoft.com/office/powerpoint/2010/main" val="50992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pPr>
              <a:defRPr/>
            </a:pPr>
            <a:fld id="{1B8F37F5-7136-42A0-A953-63A96B7C1E15}" type="slidenum">
              <a:rPr lang="en-US" altLang="en-US"/>
              <a:pPr>
                <a:defRPr/>
              </a:pPr>
              <a:t>‹#›</a:t>
            </a:fld>
            <a:endParaRPr lang="en-US" altLang="en-US"/>
          </a:p>
        </p:txBody>
      </p:sp>
    </p:spTree>
    <p:extLst>
      <p:ext uri="{BB962C8B-B14F-4D97-AF65-F5344CB8AC3E}">
        <p14:creationId xmlns:p14="http://schemas.microsoft.com/office/powerpoint/2010/main" val="623065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5E6AE0D9-3570-493B-9B5A-F44B662163D8}" type="slidenum">
              <a:rPr lang="en-US" altLang="en-US"/>
              <a:pPr>
                <a:defRPr/>
              </a:pPr>
              <a:t>‹#›</a:t>
            </a:fld>
            <a:endParaRPr lang="en-US" altLang="en-US"/>
          </a:p>
        </p:txBody>
      </p:sp>
    </p:spTree>
    <p:extLst>
      <p:ext uri="{BB962C8B-B14F-4D97-AF65-F5344CB8AC3E}">
        <p14:creationId xmlns:p14="http://schemas.microsoft.com/office/powerpoint/2010/main" val="75189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791630B9-A8CF-4205-B0B1-BA1D7314AF06}" type="slidenum">
              <a:rPr lang="en-US" altLang="en-US"/>
              <a:pPr>
                <a:defRPr/>
              </a:pPr>
              <a:t>‹#›</a:t>
            </a:fld>
            <a:endParaRPr lang="en-US" altLang="en-US"/>
          </a:p>
        </p:txBody>
      </p:sp>
    </p:spTree>
    <p:extLst>
      <p:ext uri="{BB962C8B-B14F-4D97-AF65-F5344CB8AC3E}">
        <p14:creationId xmlns:p14="http://schemas.microsoft.com/office/powerpoint/2010/main" val="4074194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A2C5A3E3-5B58-471C-A123-C7BA7CE2EAB0}" type="slidenum">
              <a:rPr lang="en-US" altLang="en-US"/>
              <a:pPr>
                <a:defRPr/>
              </a:pPr>
              <a:t>‹#›</a:t>
            </a:fld>
            <a:endParaRPr lang="en-US" altLang="en-US"/>
          </a:p>
        </p:txBody>
      </p:sp>
    </p:spTree>
    <p:extLst>
      <p:ext uri="{BB962C8B-B14F-4D97-AF65-F5344CB8AC3E}">
        <p14:creationId xmlns:p14="http://schemas.microsoft.com/office/powerpoint/2010/main" val="668936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C065BDB3-0C48-47A6-878E-14FB0653E5E7}" type="slidenum">
              <a:rPr lang="en-US" altLang="en-US"/>
              <a:pPr>
                <a:defRPr/>
              </a:pPr>
              <a:t>‹#›</a:t>
            </a:fld>
            <a:endParaRPr lang="en-US" altLang="en-US"/>
          </a:p>
        </p:txBody>
      </p:sp>
    </p:spTree>
    <p:extLst>
      <p:ext uri="{BB962C8B-B14F-4D97-AF65-F5344CB8AC3E}">
        <p14:creationId xmlns:p14="http://schemas.microsoft.com/office/powerpoint/2010/main" val="4001134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E5D7A21C-7020-481C-8591-546130F24812}" type="slidenum">
              <a:rPr lang="en-US" altLang="en-US"/>
              <a:pPr>
                <a:defRPr/>
              </a:pPr>
              <a:t>‹#›</a:t>
            </a:fld>
            <a:endParaRPr lang="en-US" altLang="en-US"/>
          </a:p>
        </p:txBody>
      </p:sp>
    </p:spTree>
    <p:extLst>
      <p:ext uri="{BB962C8B-B14F-4D97-AF65-F5344CB8AC3E}">
        <p14:creationId xmlns:p14="http://schemas.microsoft.com/office/powerpoint/2010/main" val="300596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en-US" noProof="0" dirty="0"/>
              <a:t>Click to </a:t>
            </a:r>
            <a:r>
              <a:rPr lang="it-IT" altLang="en-US" noProof="0" dirty="0" err="1"/>
              <a:t>edit</a:t>
            </a:r>
            <a:r>
              <a:rPr lang="it-IT" altLang="en-US" noProof="0" dirty="0"/>
              <a:t> Master </a:t>
            </a:r>
            <a:r>
              <a:rPr lang="it-IT" altLang="en-US" noProof="0" dirty="0" err="1"/>
              <a:t>title</a:t>
            </a:r>
            <a:r>
              <a:rPr lang="it-IT" altLang="en-US" noProof="0" dirty="0"/>
              <a:t>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p>
            <a:pPr lvl="0"/>
            <a:r>
              <a:rPr lang="it-IT" altLang="en-US" noProof="0" dirty="0"/>
              <a:t>Click to </a:t>
            </a:r>
            <a:r>
              <a:rPr lang="it-IT" altLang="en-US" noProof="0" dirty="0" err="1"/>
              <a:t>edit</a:t>
            </a:r>
            <a:r>
              <a:rPr lang="it-IT" altLang="en-US" noProof="0" dirty="0"/>
              <a:t> Master text </a:t>
            </a:r>
            <a:r>
              <a:rPr lang="it-IT" altLang="en-US" noProof="0" dirty="0" err="1"/>
              <a:t>styles</a:t>
            </a:r>
            <a:endParaRPr lang="it-IT" altLang="en-US" noProof="0" dirty="0"/>
          </a:p>
          <a:p>
            <a:pPr lvl="1"/>
            <a:r>
              <a:rPr lang="it-IT" altLang="en-US" noProof="0" dirty="0"/>
              <a:t>Second </a:t>
            </a:r>
            <a:r>
              <a:rPr lang="it-IT" altLang="en-US" noProof="0" dirty="0" err="1"/>
              <a:t>level</a:t>
            </a:r>
            <a:endParaRPr lang="it-IT" altLang="en-US" noProof="0" dirty="0"/>
          </a:p>
          <a:p>
            <a:pPr lvl="2"/>
            <a:r>
              <a:rPr lang="it-IT" altLang="en-US" noProof="0" dirty="0"/>
              <a:t>Third </a:t>
            </a:r>
            <a:r>
              <a:rPr lang="it-IT" altLang="en-US" noProof="0" dirty="0" err="1"/>
              <a:t>level</a:t>
            </a:r>
            <a:endParaRPr lang="it-IT" altLang="en-US" noProof="0" dirty="0"/>
          </a:p>
          <a:p>
            <a:pPr lvl="3"/>
            <a:r>
              <a:rPr lang="it-IT" altLang="en-US" noProof="0" dirty="0" err="1"/>
              <a:t>Fourth</a:t>
            </a:r>
            <a:r>
              <a:rPr lang="it-IT" altLang="en-US" noProof="0" dirty="0"/>
              <a:t> </a:t>
            </a:r>
            <a:r>
              <a:rPr lang="it-IT" altLang="en-US" noProof="0" dirty="0" err="1"/>
              <a:t>level</a:t>
            </a:r>
            <a:endParaRPr lang="it-IT" altLang="en-US" noProof="0" dirty="0"/>
          </a:p>
          <a:p>
            <a:pPr lvl="4"/>
            <a:r>
              <a:rPr lang="it-IT" altLang="en-US" noProof="0" dirty="0" err="1"/>
              <a:t>Fifth</a:t>
            </a:r>
            <a:r>
              <a:rPr lang="it-IT" altLang="en-US" noProof="0" dirty="0"/>
              <a:t> </a:t>
            </a:r>
            <a:r>
              <a:rPr lang="it-IT" altLang="en-US" noProof="0" dirty="0" err="1"/>
              <a:t>level</a:t>
            </a:r>
            <a:endParaRPr lang="it-IT" altLang="en-US" noProof="0" dirty="0"/>
          </a:p>
        </p:txBody>
      </p:sp>
      <p:sp>
        <p:nvSpPr>
          <p:cNvPr id="166919" name="Rectangle 7"/>
          <p:cNvSpPr>
            <a:spLocks noGrp="1" noChangeArrowheads="1"/>
          </p:cNvSpPr>
          <p:nvPr>
            <p:ph type="sldNum" sz="quarter" idx="4"/>
          </p:nvPr>
        </p:nvSpPr>
        <p:spPr bwMode="auto">
          <a:xfrm>
            <a:off x="8305800" y="6248400"/>
            <a:ext cx="76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ctr" eaLnBrk="1" hangingPunct="1">
              <a:defRPr sz="1400" b="1"/>
            </a:lvl1pPr>
          </a:lstStyle>
          <a:p>
            <a:pPr>
              <a:defRPr/>
            </a:pPr>
            <a:fld id="{F249E14E-7076-4B14-BFD8-4D069C95E66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76"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hf hdr="0" ftr="0" dt="0"/>
  <p:txStyles>
    <p:titleStyle>
      <a:lvl1pPr algn="l" rtl="0" eaLnBrk="0" fontAlgn="base" hangingPunct="0">
        <a:spcBef>
          <a:spcPct val="0"/>
        </a:spcBef>
        <a:spcAft>
          <a:spcPct val="0"/>
        </a:spcAft>
        <a:defRPr sz="2800" b="1">
          <a:solidFill>
            <a:schemeClr val="tx1"/>
          </a:solidFill>
          <a:latin typeface="+mj-lt"/>
          <a:ea typeface="ＭＳ Ｐゴシック" charset="-128"/>
          <a:cs typeface="ＭＳ Ｐゴシック" charset="-128"/>
        </a:defRPr>
      </a:lvl1pPr>
      <a:lvl2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2pPr>
      <a:lvl3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3pPr>
      <a:lvl4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4pPr>
      <a:lvl5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5pPr>
      <a:lvl6pPr marL="457200" algn="l" rtl="0" fontAlgn="base">
        <a:spcBef>
          <a:spcPct val="0"/>
        </a:spcBef>
        <a:spcAft>
          <a:spcPct val="0"/>
        </a:spcAft>
        <a:defRPr sz="2800" b="1">
          <a:solidFill>
            <a:schemeClr val="tx1"/>
          </a:solidFill>
          <a:latin typeface="Verdana" pitchFamily="-105" charset="0"/>
        </a:defRPr>
      </a:lvl6pPr>
      <a:lvl7pPr marL="914400" algn="l" rtl="0" fontAlgn="base">
        <a:spcBef>
          <a:spcPct val="0"/>
        </a:spcBef>
        <a:spcAft>
          <a:spcPct val="0"/>
        </a:spcAft>
        <a:defRPr sz="2800" b="1">
          <a:solidFill>
            <a:schemeClr val="tx1"/>
          </a:solidFill>
          <a:latin typeface="Verdana" pitchFamily="-105" charset="0"/>
        </a:defRPr>
      </a:lvl7pPr>
      <a:lvl8pPr marL="1371600" algn="l" rtl="0" fontAlgn="base">
        <a:spcBef>
          <a:spcPct val="0"/>
        </a:spcBef>
        <a:spcAft>
          <a:spcPct val="0"/>
        </a:spcAft>
        <a:defRPr sz="2800" b="1">
          <a:solidFill>
            <a:schemeClr val="tx1"/>
          </a:solidFill>
          <a:latin typeface="Verdana" pitchFamily="-105" charset="0"/>
        </a:defRPr>
      </a:lvl8pPr>
      <a:lvl9pPr marL="1828800" algn="l" rtl="0" fontAlgn="base">
        <a:spcBef>
          <a:spcPct val="0"/>
        </a:spcBef>
        <a:spcAft>
          <a:spcPct val="0"/>
        </a:spcAft>
        <a:defRPr sz="2800" b="1">
          <a:solidFill>
            <a:schemeClr val="tx1"/>
          </a:solidFill>
          <a:latin typeface="Verdana" pitchFamily="-105"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Courier New" panose="02070309020205020404" pitchFamily="49" charset="0"/>
        <a:buChar char="o"/>
        <a:defRPr sz="2400">
          <a:solidFill>
            <a:schemeClr val="tx1"/>
          </a:solidFill>
          <a:latin typeface="+mn-lt"/>
          <a:ea typeface="ＭＳ Ｐゴシック" pitchFamily="-105"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5"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105"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5" charset="-128"/>
        </a:defRPr>
      </a:lvl5pPr>
      <a:lvl6pPr marL="2514600" indent="-228600" algn="l" rtl="0" fontAlgn="base">
        <a:spcBef>
          <a:spcPct val="20000"/>
        </a:spcBef>
        <a:spcAft>
          <a:spcPct val="0"/>
        </a:spcAft>
        <a:buChar char="»"/>
        <a:defRPr>
          <a:solidFill>
            <a:schemeClr val="tx1"/>
          </a:solidFill>
          <a:latin typeface="+mn-lt"/>
          <a:ea typeface="ＭＳ Ｐゴシック" pitchFamily="-105" charset="-128"/>
        </a:defRPr>
      </a:lvl6pPr>
      <a:lvl7pPr marL="2971800" indent="-228600" algn="l" rtl="0" fontAlgn="base">
        <a:spcBef>
          <a:spcPct val="20000"/>
        </a:spcBef>
        <a:spcAft>
          <a:spcPct val="0"/>
        </a:spcAft>
        <a:buChar char="»"/>
        <a:defRPr>
          <a:solidFill>
            <a:schemeClr val="tx1"/>
          </a:solidFill>
          <a:latin typeface="+mn-lt"/>
          <a:ea typeface="ＭＳ Ｐゴシック" pitchFamily="-105" charset="-128"/>
        </a:defRPr>
      </a:lvl7pPr>
      <a:lvl8pPr marL="3429000" indent="-228600" algn="l" rtl="0" fontAlgn="base">
        <a:spcBef>
          <a:spcPct val="20000"/>
        </a:spcBef>
        <a:spcAft>
          <a:spcPct val="0"/>
        </a:spcAft>
        <a:buChar char="»"/>
        <a:defRPr>
          <a:solidFill>
            <a:schemeClr val="tx1"/>
          </a:solidFill>
          <a:latin typeface="+mn-lt"/>
          <a:ea typeface="ＭＳ Ｐゴシック" pitchFamily="-105" charset="-128"/>
        </a:defRPr>
      </a:lvl8pPr>
      <a:lvl9pPr marL="3886200" indent="-228600" algn="l" rtl="0" fontAlgn="base">
        <a:spcBef>
          <a:spcPct val="20000"/>
        </a:spcBef>
        <a:spcAft>
          <a:spcPct val="0"/>
        </a:spcAft>
        <a:buChar char="»"/>
        <a:defRPr>
          <a:solidFill>
            <a:schemeClr val="tx1"/>
          </a:solidFill>
          <a:latin typeface="+mn-lt"/>
          <a:ea typeface="ＭＳ Ｐゴシック" pitchFamily="-10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50.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0.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wmf"/><Relationship Id="rId5" Type="http://schemas.openxmlformats.org/officeDocument/2006/relationships/oleObject" Target="../embeddings/oleObject2.bin"/><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26.png"/><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22.wmf"/><Relationship Id="rId4" Type="http://schemas.openxmlformats.org/officeDocument/2006/relationships/oleObject" Target="../embeddings/oleObject3.bin"/><Relationship Id="rId9" Type="http://schemas.openxmlformats.org/officeDocument/2006/relationships/image" Target="../media/image24.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8.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9.wmf"/></Relationships>
</file>

<file path=ppt/slides/_rels/slide4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2.xml"/><Relationship Id="rId7" Type="http://schemas.openxmlformats.org/officeDocument/2006/relationships/image" Target="../media/image3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30.wmf"/><Relationship Id="rId4" Type="http://schemas.openxmlformats.org/officeDocument/2006/relationships/oleObject" Target="../embeddings/oleObject8.bin"/><Relationship Id="rId9" Type="http://schemas.openxmlformats.org/officeDocument/2006/relationships/image" Target="../media/image32.wmf"/></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NULL"/><Relationship Id="rId1" Type="http://schemas.openxmlformats.org/officeDocument/2006/relationships/slideLayout" Target="../slideLayouts/slideLayout2.xml"/><Relationship Id="rId4" Type="http://schemas.openxmlformats.org/officeDocument/2006/relationships/image" Target="NULL"/></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66.wmf"/></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381000" y="533400"/>
            <a:ext cx="8305800" cy="2209800"/>
          </a:xfrm>
          <a:noFill/>
        </p:spPr>
        <p:txBody>
          <a:bodyPr anchor="t"/>
          <a:lstStyle/>
          <a:p>
            <a:pPr marL="0" indent="0" algn="ctr" eaLnBrk="1" hangingPunct="1">
              <a:buFontTx/>
              <a:buNone/>
            </a:pPr>
            <a:r>
              <a:rPr lang="it-IT" altLang="en-US" sz="2400" dirty="0">
                <a:ea typeface="ＭＳ Ｐゴシック" panose="020B0600070205080204" pitchFamily="34" charset="-128"/>
              </a:rPr>
              <a:t>Econometria</a:t>
            </a:r>
            <a:br>
              <a:rPr lang="it-IT" altLang="en-US" sz="2400" dirty="0">
                <a:ea typeface="ＭＳ Ｐゴシック" panose="020B0600070205080204" pitchFamily="34" charset="-128"/>
              </a:rPr>
            </a:br>
            <a:br>
              <a:rPr lang="it-IT" altLang="en-US" sz="2400" dirty="0">
                <a:ea typeface="ＭＳ Ｐゴシック" panose="020B0600070205080204" pitchFamily="34" charset="-128"/>
              </a:rPr>
            </a:br>
            <a:br>
              <a:rPr lang="it-IT" altLang="en-US" sz="2400" dirty="0">
                <a:ea typeface="ＭＳ Ｐゴシック" panose="020B0600070205080204" pitchFamily="34" charset="-128"/>
              </a:rPr>
            </a:br>
            <a:br>
              <a:rPr lang="en-US" altLang="en-US" sz="2400" dirty="0">
                <a:ea typeface="ＭＳ Ｐゴシック" panose="020B0600070205080204" pitchFamily="34" charset="-128"/>
              </a:rPr>
            </a:br>
            <a:br>
              <a:rPr lang="en-US" altLang="en-US" sz="2400" dirty="0">
                <a:ea typeface="ＭＳ Ｐゴシック" panose="020B0600070205080204" pitchFamily="34" charset="-128"/>
              </a:rPr>
            </a:br>
            <a:br>
              <a:rPr lang="en-US" altLang="en-US" sz="2400" dirty="0">
                <a:ea typeface="ＭＳ Ｐゴシック" panose="020B0600070205080204" pitchFamily="34" charset="-128"/>
              </a:rPr>
            </a:br>
            <a:br>
              <a:rPr lang="en-US" altLang="en-US" sz="2400" dirty="0">
                <a:ea typeface="ＭＳ Ｐゴシック" panose="020B0600070205080204" pitchFamily="34" charset="-128"/>
              </a:rPr>
            </a:br>
            <a:br>
              <a:rPr lang="en-US" altLang="en-US" sz="2400" dirty="0">
                <a:ea typeface="ＭＳ Ｐゴシック" panose="020B0600070205080204" pitchFamily="34" charset="-128"/>
              </a:rPr>
            </a:br>
            <a:br>
              <a:rPr lang="en-US" altLang="en-US" sz="2400" dirty="0">
                <a:ea typeface="ＭＳ Ｐゴシック" panose="020B0600070205080204" pitchFamily="34" charset="-128"/>
              </a:rPr>
            </a:br>
            <a:r>
              <a:rPr lang="it-IT" altLang="en-US" sz="2000" b="0" dirty="0">
                <a:ea typeface="ＭＳ Ｐゴシック" panose="020B0600070205080204" pitchFamily="34" charset="-128"/>
              </a:rPr>
              <a:t>Valerio Potì</a:t>
            </a:r>
            <a:br>
              <a:rPr lang="it-IT" altLang="en-US" sz="2000" b="0" dirty="0">
                <a:ea typeface="ＭＳ Ｐゴシック" panose="020B0600070205080204" pitchFamily="34" charset="-128"/>
              </a:rPr>
            </a:br>
            <a:br>
              <a:rPr lang="it-IT" altLang="en-US" sz="2000" b="0" dirty="0">
                <a:ea typeface="ＭＳ Ｐゴシック" panose="020B0600070205080204" pitchFamily="34" charset="-128"/>
              </a:rPr>
            </a:br>
            <a:r>
              <a:rPr lang="it-IT" altLang="en-US" sz="1600" b="0" dirty="0">
                <a:ea typeface="ＭＳ Ｐゴシック" panose="020B0600070205080204" pitchFamily="34" charset="-128"/>
              </a:rPr>
              <a:t>Bari 2020-2021</a:t>
            </a:r>
            <a:br>
              <a:rPr lang="it-IT" altLang="en-US" sz="3200" dirty="0">
                <a:ea typeface="ＭＳ Ｐゴシック" panose="020B0600070205080204" pitchFamily="34" charset="-128"/>
              </a:rPr>
            </a:br>
            <a:endParaRPr lang="it-IT" altLang="en-US" sz="3200" dirty="0">
              <a:ea typeface="ＭＳ Ｐゴシック" panose="020B0600070205080204" pitchFamily="34" charset="-128"/>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it-IT" altLang="en-US" sz="3600" dirty="0">
                <a:ea typeface="ＭＳ Ｐゴシック" panose="020B0600070205080204" pitchFamily="34" charset="-128"/>
              </a:rPr>
              <a:t>Inferenza statistica e dati sulla popolazione </a:t>
            </a:r>
          </a:p>
        </p:txBody>
      </p:sp>
      <p:sp>
        <p:nvSpPr>
          <p:cNvPr id="36867" name="Rectangle 3"/>
          <p:cNvSpPr>
            <a:spLocks noGrp="1" noChangeArrowheads="1"/>
          </p:cNvSpPr>
          <p:nvPr>
            <p:ph type="body" idx="1"/>
          </p:nvPr>
        </p:nvSpPr>
        <p:spPr/>
        <p:txBody>
          <a:bodyPr/>
          <a:lstStyle/>
          <a:p>
            <a:pPr eaLnBrk="1" hangingPunct="1">
              <a:spcBef>
                <a:spcPts val="600"/>
              </a:spcBef>
            </a:pPr>
            <a:endParaRPr lang="it-IT" altLang="en-US" sz="2000" i="1" dirty="0">
              <a:ea typeface="ＭＳ Ｐゴシック" panose="020B0600070205080204" pitchFamily="34" charset="-128"/>
            </a:endParaRPr>
          </a:p>
          <a:p>
            <a:pPr eaLnBrk="1" hangingPunct="1">
              <a:spcBef>
                <a:spcPts val="600"/>
              </a:spcBef>
            </a:pPr>
            <a:r>
              <a:rPr lang="it-IT" altLang="en-US" sz="2000" i="1" dirty="0">
                <a:ea typeface="ＭＳ Ｐゴシック" panose="020B0600070205080204" pitchFamily="34" charset="-128"/>
              </a:rPr>
              <a:t>Finora abbiamo assunto di lavorare con dati sull’intera popolazione</a:t>
            </a:r>
          </a:p>
          <a:p>
            <a:pPr eaLnBrk="1" hangingPunct="1">
              <a:spcBef>
                <a:spcPts val="600"/>
              </a:spcBef>
            </a:pPr>
            <a:endParaRPr lang="it-IT" altLang="en-US" sz="2000" i="1" dirty="0">
              <a:ea typeface="ＭＳ Ｐゴシック" panose="020B0600070205080204" pitchFamily="34" charset="-128"/>
            </a:endParaRPr>
          </a:p>
          <a:p>
            <a:pPr eaLnBrk="1" hangingPunct="1">
              <a:spcBef>
                <a:spcPts val="600"/>
              </a:spcBef>
            </a:pPr>
            <a:r>
              <a:rPr lang="it-IT" altLang="en-US" sz="2000" i="1" dirty="0">
                <a:ea typeface="ＭＳ Ｐゴシック" panose="020B0600070205080204" pitchFamily="34" charset="-128"/>
              </a:rPr>
              <a:t>Che facciamo se non li abbiamo i dati su tutta la popolazione né è possibile ottenerli?</a:t>
            </a:r>
          </a:p>
          <a:p>
            <a:pPr eaLnBrk="1" hangingPunct="1">
              <a:spcBef>
                <a:spcPts val="600"/>
              </a:spcBef>
            </a:pPr>
            <a:endParaRPr lang="it-IT" altLang="en-US" sz="2000" i="1" dirty="0">
              <a:ea typeface="ＭＳ Ｐゴシック" panose="020B0600070205080204" pitchFamily="34" charset="-128"/>
            </a:endParaRPr>
          </a:p>
          <a:p>
            <a:pPr eaLnBrk="1" hangingPunct="1">
              <a:spcBef>
                <a:spcPts val="600"/>
              </a:spcBef>
            </a:pPr>
            <a:r>
              <a:rPr lang="it-IT" altLang="en-US" sz="2000" i="1" dirty="0">
                <a:ea typeface="ＭＳ Ｐゴシック" panose="020B0600070205080204" pitchFamily="34" charset="-128"/>
              </a:rPr>
              <a:t>Dobbiamo fare inferenze statistiche sulla distribuzione del carattere nella una popolazione utilizzando dati relativi a un campione tratto dalla popolazione stessa</a:t>
            </a:r>
          </a:p>
          <a:p>
            <a:pPr eaLnBrk="1" hangingPunct="1">
              <a:spcBef>
                <a:spcPts val="600"/>
              </a:spcBef>
            </a:pPr>
            <a:endParaRPr lang="it-IT" altLang="en-US" sz="2000" b="1" i="1" dirty="0">
              <a:ea typeface="ＭＳ Ｐゴシック" panose="020B0600070205080204" pitchFamily="34" charset="-128"/>
            </a:endParaRPr>
          </a:p>
          <a:p>
            <a:pPr eaLnBrk="1" hangingPunct="1">
              <a:spcBef>
                <a:spcPts val="600"/>
              </a:spcBef>
            </a:pPr>
            <a:r>
              <a:rPr lang="it-IT" altLang="en-US" sz="2000" b="1" i="1" dirty="0">
                <a:ea typeface="ＭＳ Ｐゴシック" panose="020B0600070205080204" pitchFamily="34" charset="-128"/>
              </a:rPr>
              <a:t>Ma come facciamo?...</a:t>
            </a:r>
            <a:endParaRPr lang="it-IT" altLang="en-US" sz="2000" b="1" dirty="0">
              <a:ea typeface="ＭＳ Ｐゴシック" panose="020B0600070205080204" pitchFamily="34" charset="-128"/>
            </a:endParaRPr>
          </a:p>
        </p:txBody>
      </p:sp>
      <p:sp>
        <p:nvSpPr>
          <p:cNvPr id="3687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8B4D7633-6EB8-4FF4-BF66-030A7E76D437}" type="slidenum">
              <a:rPr lang="en-US" altLang="en-US" smtClean="0"/>
              <a:pPr/>
              <a:t>2</a:t>
            </a:fld>
            <a:endParaRPr lang="en-US" altLang="en-US"/>
          </a:p>
        </p:txBody>
      </p:sp>
    </p:spTree>
    <p:extLst>
      <p:ext uri="{BB962C8B-B14F-4D97-AF65-F5344CB8AC3E}">
        <p14:creationId xmlns:p14="http://schemas.microsoft.com/office/powerpoint/2010/main" val="2736263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it-IT" altLang="en-US" sz="3600" dirty="0">
                <a:ea typeface="ＭＳ Ｐゴシック" panose="020B0600070205080204" pitchFamily="34" charset="-128"/>
              </a:rPr>
              <a:t>Inferenza statistica e dati sulla popolazione </a:t>
            </a:r>
          </a:p>
        </p:txBody>
      </p:sp>
      <p:sp>
        <p:nvSpPr>
          <p:cNvPr id="36867" name="Rectangle 3"/>
          <p:cNvSpPr>
            <a:spLocks noGrp="1" noChangeArrowheads="1"/>
          </p:cNvSpPr>
          <p:nvPr>
            <p:ph type="body" idx="1"/>
          </p:nvPr>
        </p:nvSpPr>
        <p:spPr/>
        <p:txBody>
          <a:bodyPr/>
          <a:lstStyle/>
          <a:p>
            <a:pPr eaLnBrk="1" hangingPunct="1">
              <a:spcBef>
                <a:spcPts val="600"/>
              </a:spcBef>
            </a:pPr>
            <a:endParaRPr lang="it-IT" altLang="en-US" sz="2000" i="1" dirty="0">
              <a:ea typeface="ＭＳ Ｐゴシック" panose="020B0600070205080204" pitchFamily="34" charset="-128"/>
            </a:endParaRPr>
          </a:p>
          <a:p>
            <a:pPr eaLnBrk="1" hangingPunct="1">
              <a:spcBef>
                <a:spcPts val="600"/>
              </a:spcBef>
            </a:pPr>
            <a:r>
              <a:rPr lang="it-IT" altLang="en-US" sz="2000" i="1" dirty="0">
                <a:ea typeface="ＭＳ Ｐゴシック" panose="020B0600070205080204" pitchFamily="34" charset="-128"/>
              </a:rPr>
              <a:t>…ci vengono in aiuto due leggi della Natura o del Signore a seconda che siate credenti o meno.</a:t>
            </a:r>
          </a:p>
          <a:p>
            <a:pPr eaLnBrk="1" hangingPunct="1">
              <a:spcBef>
                <a:spcPts val="600"/>
              </a:spcBef>
            </a:pPr>
            <a:endParaRPr lang="it-IT" altLang="en-US" sz="2000" b="1" i="1" dirty="0">
              <a:ea typeface="ＭＳ Ｐゴシック" panose="020B0600070205080204" pitchFamily="34" charset="-128"/>
            </a:endParaRPr>
          </a:p>
          <a:p>
            <a:pPr eaLnBrk="1" hangingPunct="1">
              <a:spcBef>
                <a:spcPts val="600"/>
              </a:spcBef>
            </a:pPr>
            <a:r>
              <a:rPr lang="it-IT" altLang="en-US" sz="2000" b="1" dirty="0">
                <a:ea typeface="ＭＳ Ｐゴシック" panose="020B0600070205080204" pitchFamily="34" charset="-128"/>
              </a:rPr>
              <a:t>Sono due regali dei suddetti con cui possiamo aprire squarci nell’incertezza e fare tutte le inferenze con cui costruiamo il mondo moderno (macchine, aerei, telefono cellulari, etc.)</a:t>
            </a:r>
          </a:p>
          <a:p>
            <a:pPr eaLnBrk="1" hangingPunct="1">
              <a:spcBef>
                <a:spcPts val="600"/>
              </a:spcBef>
            </a:pPr>
            <a:endParaRPr lang="it-IT" altLang="en-US" sz="2000" b="1" dirty="0">
              <a:ea typeface="ＭＳ Ｐゴシック" panose="020B0600070205080204" pitchFamily="34" charset="-128"/>
            </a:endParaRPr>
          </a:p>
          <a:p>
            <a:pPr eaLnBrk="1" hangingPunct="1">
              <a:spcBef>
                <a:spcPts val="600"/>
              </a:spcBef>
            </a:pPr>
            <a:r>
              <a:rPr lang="it-IT" altLang="en-US" sz="2000" b="1" dirty="0">
                <a:ea typeface="ＭＳ Ｐゴシック" panose="020B0600070205080204" pitchFamily="34" charset="-128"/>
              </a:rPr>
              <a:t>Questi due regali sono </a:t>
            </a:r>
          </a:p>
          <a:p>
            <a:pPr lvl="1" eaLnBrk="1" hangingPunct="1">
              <a:spcBef>
                <a:spcPts val="600"/>
              </a:spcBef>
            </a:pPr>
            <a:r>
              <a:rPr lang="it-IT" altLang="en-US" sz="1600" b="1" dirty="0">
                <a:ea typeface="ＭＳ Ｐゴシック" panose="020B0600070205080204" pitchFamily="34" charset="-128"/>
              </a:rPr>
              <a:t>La legge dei grandi numeri</a:t>
            </a:r>
          </a:p>
          <a:p>
            <a:pPr lvl="1" eaLnBrk="1" hangingPunct="1">
              <a:spcBef>
                <a:spcPts val="600"/>
              </a:spcBef>
            </a:pPr>
            <a:r>
              <a:rPr lang="it-IT" altLang="en-US" sz="1600" b="1" dirty="0">
                <a:ea typeface="ＭＳ Ｐゴシック" panose="020B0600070205080204" pitchFamily="34" charset="-128"/>
              </a:rPr>
              <a:t>Il teorema del limite centrale</a:t>
            </a:r>
          </a:p>
        </p:txBody>
      </p:sp>
      <p:sp>
        <p:nvSpPr>
          <p:cNvPr id="3687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8B4D7633-6EB8-4FF4-BF66-030A7E76D437}" type="slidenum">
              <a:rPr lang="en-US" altLang="en-US" smtClean="0"/>
              <a:pPr/>
              <a:t>3</a:t>
            </a:fld>
            <a:endParaRPr lang="en-US" altLang="en-US"/>
          </a:p>
        </p:txBody>
      </p:sp>
    </p:spTree>
    <p:extLst>
      <p:ext uri="{BB962C8B-B14F-4D97-AF65-F5344CB8AC3E}">
        <p14:creationId xmlns:p14="http://schemas.microsoft.com/office/powerpoint/2010/main" val="497152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it-IT" altLang="en-US" sz="3600" dirty="0">
                <a:ea typeface="ＭＳ Ｐゴシック" panose="020B0600070205080204" pitchFamily="34" charset="-128"/>
              </a:rPr>
              <a:t>Inferenza statistica e dati sulla popolazione </a:t>
            </a:r>
          </a:p>
        </p:txBody>
      </p:sp>
      <p:sp>
        <p:nvSpPr>
          <p:cNvPr id="36867" name="Rectangle 3"/>
          <p:cNvSpPr>
            <a:spLocks noGrp="1" noChangeArrowheads="1"/>
          </p:cNvSpPr>
          <p:nvPr>
            <p:ph type="body" idx="1"/>
          </p:nvPr>
        </p:nvSpPr>
        <p:spPr/>
        <p:txBody>
          <a:bodyPr/>
          <a:lstStyle/>
          <a:p>
            <a:pPr eaLnBrk="1" hangingPunct="1">
              <a:spcBef>
                <a:spcPts val="600"/>
              </a:spcBef>
            </a:pPr>
            <a:endParaRPr lang="it-IT" altLang="en-US" sz="2000" i="1" dirty="0">
              <a:ea typeface="ＭＳ Ｐゴシック" panose="020B0600070205080204" pitchFamily="34" charset="-128"/>
            </a:endParaRPr>
          </a:p>
          <a:p>
            <a:pPr eaLnBrk="1" hangingPunct="1">
              <a:spcBef>
                <a:spcPts val="600"/>
              </a:spcBef>
            </a:pPr>
            <a:r>
              <a:rPr lang="it-IT" altLang="en-US" sz="2000" i="1" dirty="0">
                <a:ea typeface="ＭＳ Ｐゴシック" panose="020B0600070205080204" pitchFamily="34" charset="-128"/>
              </a:rPr>
              <a:t>Vedremo che questi due regali ci consentono di fare inferenza su (ovvero, imparare) la media e la media condizionale, che sono poi quello che molto spesso ci interessa. </a:t>
            </a:r>
          </a:p>
          <a:p>
            <a:pPr eaLnBrk="1" hangingPunct="1">
              <a:spcBef>
                <a:spcPts val="600"/>
              </a:spcBef>
            </a:pPr>
            <a:endParaRPr lang="it-IT" altLang="en-US" sz="2000" b="1" i="1" dirty="0">
              <a:ea typeface="ＭＳ Ｐゴシック" panose="020B0600070205080204" pitchFamily="34" charset="-128"/>
            </a:endParaRPr>
          </a:p>
          <a:p>
            <a:pPr eaLnBrk="1" hangingPunct="1">
              <a:spcBef>
                <a:spcPts val="600"/>
              </a:spcBef>
            </a:pPr>
            <a:r>
              <a:rPr lang="it-IT" altLang="en-US" sz="2000" i="1" dirty="0">
                <a:ea typeface="ＭＳ Ｐゴシック" panose="020B0600070205080204" pitchFamily="34" charset="-128"/>
              </a:rPr>
              <a:t>Come sappiamo, la media condizionale è collegata alla regressione e dunque questi risultati ci consentono di fare inferenza anche sui modelli di regressione</a:t>
            </a:r>
          </a:p>
        </p:txBody>
      </p:sp>
      <p:sp>
        <p:nvSpPr>
          <p:cNvPr id="3687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8B4D7633-6EB8-4FF4-BF66-030A7E76D437}" type="slidenum">
              <a:rPr lang="en-US" altLang="en-US" smtClean="0"/>
              <a:pPr/>
              <a:t>4</a:t>
            </a:fld>
            <a:endParaRPr lang="en-US" altLang="en-US"/>
          </a:p>
        </p:txBody>
      </p:sp>
    </p:spTree>
    <p:extLst>
      <p:ext uri="{BB962C8B-B14F-4D97-AF65-F5344CB8AC3E}">
        <p14:creationId xmlns:p14="http://schemas.microsoft.com/office/powerpoint/2010/main" val="1178639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2800" dirty="0">
                <a:ea typeface="ＭＳ Ｐゴシック" pitchFamily="34" charset="-128"/>
              </a:rPr>
              <a:t>INFERENZA </a:t>
            </a:r>
            <a:r>
              <a:rPr lang="it-IT" sz="2800" dirty="0" err="1">
                <a:ea typeface="ＭＳ Ｐゴシック" pitchFamily="34" charset="-128"/>
              </a:rPr>
              <a:t>statisticA</a:t>
            </a:r>
            <a:r>
              <a:rPr lang="it-IT" sz="2800" dirty="0">
                <a:ea typeface="ＭＳ Ｐゴシック" pitchFamily="34" charset="-128"/>
              </a:rPr>
              <a:t> I</a:t>
            </a:r>
            <a:br>
              <a:rPr lang="it-IT" sz="2000" dirty="0">
                <a:ea typeface="ＭＳ Ｐゴシック" pitchFamily="34" charset="-128"/>
              </a:rPr>
            </a:br>
            <a:br>
              <a:rPr lang="it-IT" sz="2000" dirty="0">
                <a:ea typeface="ＭＳ Ｐゴシック" pitchFamily="34" charset="-128"/>
              </a:rPr>
            </a:br>
            <a:r>
              <a:rPr lang="it-IT" sz="2000" dirty="0">
                <a:ea typeface="ＭＳ Ｐゴシック" pitchFamily="34" charset="-128"/>
              </a:rPr>
              <a:t>(SULLA MEDIA / VALORE ATTESO)</a:t>
            </a:r>
            <a:endParaRPr lang="it-IT" sz="2400" dirty="0">
              <a:solidFill>
                <a:srgbClr val="FF0000"/>
              </a:solidFill>
              <a:ea typeface="ＭＳ Ｐゴシック" pitchFamily="34" charset="-128"/>
            </a:endParaRPr>
          </a:p>
        </p:txBody>
      </p:sp>
      <p:sp>
        <p:nvSpPr>
          <p:cNvPr id="6" name="Text Placeholder 5"/>
          <p:cNvSpPr>
            <a:spLocks noGrp="1"/>
          </p:cNvSpPr>
          <p:nvPr>
            <p:ph type="body" idx="1"/>
          </p:nvPr>
        </p:nvSpPr>
        <p:spPr/>
        <p:txBody>
          <a:bodyPr/>
          <a:lstStyle/>
          <a:p>
            <a:r>
              <a:rPr lang="it-IT" dirty="0"/>
              <a:t>Parte restante di capitoli 2-3</a:t>
            </a:r>
          </a:p>
          <a:p>
            <a:endParaRPr lang="it-IT" dirty="0"/>
          </a:p>
        </p:txBody>
      </p:sp>
      <p:sp>
        <p:nvSpPr>
          <p:cNvPr id="3" name="Slide Number Placeholder 2"/>
          <p:cNvSpPr>
            <a:spLocks noGrp="1"/>
          </p:cNvSpPr>
          <p:nvPr>
            <p:ph type="sldNum" sz="quarter" idx="10"/>
          </p:nvPr>
        </p:nvSpPr>
        <p:spPr/>
        <p:txBody>
          <a:bodyPr/>
          <a:lstStyle/>
          <a:p>
            <a:pPr>
              <a:defRPr/>
            </a:pPr>
            <a:fld id="{3A36AF79-3C18-4534-8BEA-74949D4DE89F}" type="slidenum">
              <a:rPr lang="en-US" altLang="en-US" smtClean="0"/>
              <a:pPr>
                <a:defRPr/>
              </a:pPr>
              <a:t>5</a:t>
            </a:fld>
            <a:endParaRPr lang="en-US" altLang="en-US"/>
          </a:p>
        </p:txBody>
      </p:sp>
    </p:spTree>
    <p:extLst>
      <p:ext uri="{BB962C8B-B14F-4D97-AF65-F5344CB8AC3E}">
        <p14:creationId xmlns:p14="http://schemas.microsoft.com/office/powerpoint/2010/main" val="3032313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‘Ingredienti’ essenziali dell’inferenza statistica </a:t>
            </a:r>
          </a:p>
        </p:txBody>
      </p:sp>
      <p:sp>
        <p:nvSpPr>
          <p:cNvPr id="36867" name="Rectangle 3"/>
          <p:cNvSpPr>
            <a:spLocks noGrp="1" noChangeArrowheads="1"/>
          </p:cNvSpPr>
          <p:nvPr>
            <p:ph type="body" idx="1"/>
          </p:nvPr>
        </p:nvSpPr>
        <p:spPr/>
        <p:txBody>
          <a:bodyPr/>
          <a:lstStyle/>
          <a:p>
            <a:pPr eaLnBrk="1" hangingPunct="1">
              <a:spcBef>
                <a:spcPts val="600"/>
              </a:spcBef>
            </a:pPr>
            <a:r>
              <a:rPr lang="it-IT" altLang="en-US" sz="2000" b="1" dirty="0">
                <a:ea typeface="ＭＳ Ｐゴシック" panose="020B0600070205080204" pitchFamily="34" charset="-128"/>
              </a:rPr>
              <a:t>Gli ingredienti principali di tale processo inferenziale sono i seguenti</a:t>
            </a:r>
          </a:p>
          <a:p>
            <a:pPr marL="809625" indent="-457200" eaLnBrk="1" hangingPunct="1">
              <a:spcBef>
                <a:spcPts val="600"/>
              </a:spcBef>
              <a:buFont typeface="+mj-lt"/>
              <a:buAutoNum type="alphaLcParenR"/>
            </a:pPr>
            <a:r>
              <a:rPr lang="it-IT" altLang="en-US" sz="2000" dirty="0">
                <a:ea typeface="ＭＳ Ｐゴシック" panose="020B0600070205080204" pitchFamily="34" charset="-128"/>
              </a:rPr>
              <a:t>Campionamento</a:t>
            </a:r>
          </a:p>
          <a:p>
            <a:pPr marL="809625" indent="-457200" eaLnBrk="1" hangingPunct="1">
              <a:spcBef>
                <a:spcPts val="600"/>
              </a:spcBef>
              <a:buFont typeface="+mj-lt"/>
              <a:buAutoNum type="alphaLcParenR"/>
            </a:pPr>
            <a:r>
              <a:rPr lang="it-IT" altLang="en-US" sz="2000" dirty="0">
                <a:ea typeface="ＭＳ Ｐゴシック" panose="020B0600070205080204" pitchFamily="34" charset="-128"/>
              </a:rPr>
              <a:t>Stima</a:t>
            </a:r>
          </a:p>
          <a:p>
            <a:pPr marL="809625" indent="-457200" eaLnBrk="1" hangingPunct="1">
              <a:spcBef>
                <a:spcPts val="600"/>
              </a:spcBef>
              <a:buFont typeface="+mj-lt"/>
              <a:buAutoNum type="alphaLcParenR"/>
            </a:pPr>
            <a:r>
              <a:rPr lang="it-IT" altLang="en-US" sz="2000" dirty="0">
                <a:ea typeface="ＭＳ Ｐゴシック" panose="020B0600070205080204" pitchFamily="34" charset="-128"/>
              </a:rPr>
              <a:t>Verifica di ipotesi</a:t>
            </a:r>
          </a:p>
          <a:p>
            <a:pPr marL="984250" lvl="2" indent="-174625" eaLnBrk="1" hangingPunct="1">
              <a:spcBef>
                <a:spcPts val="600"/>
              </a:spcBef>
            </a:pPr>
            <a:r>
              <a:rPr lang="it-IT" altLang="en-US" sz="1600" dirty="0">
                <a:ea typeface="ＭＳ Ｐゴシック" panose="020B0600070205080204" pitchFamily="34" charset="-128"/>
              </a:rPr>
              <a:t>Intervalli di confidenza</a:t>
            </a:r>
          </a:p>
          <a:p>
            <a:pPr marL="984250" lvl="2" indent="-174625" eaLnBrk="1" hangingPunct="1">
              <a:spcBef>
                <a:spcPts val="600"/>
              </a:spcBef>
            </a:pPr>
            <a:r>
              <a:rPr lang="it-IT" altLang="en-US" sz="1600" dirty="0">
                <a:ea typeface="ＭＳ Ｐゴシック" panose="020B0600070205080204" pitchFamily="34" charset="-128"/>
              </a:rPr>
              <a:t>Valori-p</a:t>
            </a:r>
          </a:p>
          <a:p>
            <a:pPr marL="809625" lvl="2" eaLnBrk="1" hangingPunct="1">
              <a:lnSpc>
                <a:spcPct val="90000"/>
              </a:lnSpc>
            </a:pPr>
            <a:endParaRPr lang="it-IT" altLang="en-US" sz="1200" dirty="0">
              <a:ea typeface="ＭＳ Ｐゴシック" panose="020B0600070205080204" pitchFamily="34" charset="-128"/>
            </a:endParaRPr>
          </a:p>
        </p:txBody>
      </p:sp>
      <p:sp>
        <p:nvSpPr>
          <p:cNvPr id="3687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8B4D7633-6EB8-4FF4-BF66-030A7E76D437}" type="slidenum">
              <a:rPr lang="en-US" altLang="en-US" smtClean="0"/>
              <a:pPr/>
              <a:t>6</a:t>
            </a:fld>
            <a:endParaRPr lang="en-US" altLang="en-US"/>
          </a:p>
        </p:txBody>
      </p:sp>
    </p:spTree>
    <p:extLst>
      <p:ext uri="{BB962C8B-B14F-4D97-AF65-F5344CB8AC3E}">
        <p14:creationId xmlns:p14="http://schemas.microsoft.com/office/powerpoint/2010/main" val="2615889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4800" y="303213"/>
            <a:ext cx="8153400" cy="992187"/>
          </a:xfrm>
        </p:spPr>
        <p:txBody>
          <a:bodyPr/>
          <a:lstStyle/>
          <a:p>
            <a:pPr eaLnBrk="1" hangingPunct="1"/>
            <a:r>
              <a:rPr lang="it-IT" altLang="en-US" dirty="0">
                <a:ea typeface="ＭＳ Ｐゴシック" panose="020B0600070205080204" pitchFamily="34" charset="-128"/>
              </a:rPr>
              <a:t>(a) Campionamento </a:t>
            </a:r>
            <a:endParaRPr lang="it-IT" altLang="en-US" b="0" dirty="0">
              <a:ea typeface="ＭＳ Ｐゴシック" panose="020B0600070205080204" pitchFamily="34" charset="-128"/>
            </a:endParaRPr>
          </a:p>
        </p:txBody>
      </p:sp>
      <p:sp>
        <p:nvSpPr>
          <p:cNvPr id="34819" name="Rectangle 3"/>
          <p:cNvSpPr>
            <a:spLocks noGrp="1" noChangeArrowheads="1"/>
          </p:cNvSpPr>
          <p:nvPr>
            <p:ph type="body" idx="1"/>
          </p:nvPr>
        </p:nvSpPr>
        <p:spPr/>
        <p:txBody>
          <a:bodyPr/>
          <a:lstStyle/>
          <a:p>
            <a:pPr eaLnBrk="1" hangingPunct="1">
              <a:buFontTx/>
              <a:buNone/>
            </a:pPr>
            <a:r>
              <a:rPr lang="it-IT" altLang="en-US" sz="2000" b="1" i="1" dirty="0">
                <a:ea typeface="ＭＳ Ｐゴシック" panose="020B0600070205080204" pitchFamily="34" charset="-128"/>
              </a:rPr>
              <a:t>Campione</a:t>
            </a:r>
            <a:endParaRPr lang="it-IT" altLang="en-US" sz="2000" b="1" dirty="0">
              <a:ea typeface="ＭＳ Ｐゴシック" panose="020B0600070205080204" pitchFamily="34" charset="-128"/>
            </a:endParaRPr>
          </a:p>
          <a:p>
            <a:pPr eaLnBrk="1" hangingPunct="1"/>
            <a:r>
              <a:rPr lang="it-IT" altLang="en-US" sz="2000" dirty="0">
                <a:ea typeface="ＭＳ Ｐゴシック" panose="020B0600070205080204" pitchFamily="34" charset="-128"/>
              </a:rPr>
              <a:t>Un certo numero di individui (unità, scuole, osservazioni in momenti distinti su una stessa variabile, etc.) scelti dalla popolazione</a:t>
            </a:r>
          </a:p>
          <a:p>
            <a:pPr eaLnBrk="1" hangingPunct="1"/>
            <a:r>
              <a:rPr lang="it-IT" altLang="en-US" sz="2000" dirty="0">
                <a:ea typeface="ＭＳ Ｐゴシック" panose="020B0600070205080204" pitchFamily="34" charset="-128"/>
              </a:rPr>
              <a:t>Il campione è l’insieme di individui scelto, anche se nel linguaggio corrente si parla spesso di </a:t>
            </a:r>
            <a:r>
              <a:rPr lang="it-IT" altLang="en-US" sz="2000" dirty="0">
                <a:latin typeface="+mj-lt"/>
                <a:ea typeface="ＭＳ Ｐゴシック" panose="020B0600070205080204" pitchFamily="34" charset="-128"/>
              </a:rPr>
              <a:t>«</a:t>
            </a:r>
            <a:r>
              <a:rPr lang="it-IT" altLang="en-US" sz="2000" dirty="0">
                <a:ea typeface="ＭＳ Ｐゴシック" panose="020B0600070205080204" pitchFamily="34" charset="-128"/>
              </a:rPr>
              <a:t>campione di dati</a:t>
            </a:r>
            <a:r>
              <a:rPr lang="it-IT" altLang="en-US" sz="2000" dirty="0">
                <a:latin typeface="+mj-lt"/>
                <a:ea typeface="ＭＳ Ｐゴシック" panose="020B0600070205080204" pitchFamily="34" charset="-128"/>
              </a:rPr>
              <a:t>», facendo riferimento ai dati che i</a:t>
            </a:r>
            <a:r>
              <a:rPr lang="it-IT" altLang="en-US" sz="2000" dirty="0">
                <a:ea typeface="ＭＳ Ｐゴシック" panose="020B0600070205080204" pitchFamily="34" charset="-128"/>
              </a:rPr>
              <a:t>l campione di individui consente di osservare</a:t>
            </a:r>
          </a:p>
          <a:p>
            <a:pPr eaLnBrk="1" hangingPunct="1"/>
            <a:endParaRPr lang="it-IT" altLang="en-US" sz="2000" dirty="0">
              <a:ea typeface="ＭＳ Ｐゴシック" panose="020B0600070205080204" pitchFamily="34" charset="-128"/>
            </a:endParaRPr>
          </a:p>
          <a:p>
            <a:pPr eaLnBrk="1" hangingPunct="1">
              <a:buFontTx/>
              <a:buNone/>
            </a:pPr>
            <a:r>
              <a:rPr lang="it-IT" altLang="en-US" sz="2000" b="1" i="1" dirty="0">
                <a:ea typeface="ＭＳ Ｐゴシック" panose="020B0600070205080204" pitchFamily="34" charset="-128"/>
              </a:rPr>
              <a:t>Assumeremo un campionamento casuale semplice</a:t>
            </a:r>
            <a:endParaRPr lang="it-IT" altLang="en-US" sz="2000" b="1" dirty="0">
              <a:ea typeface="ＭＳ Ｐゴシック" panose="020B0600070205080204" pitchFamily="34" charset="-128"/>
            </a:endParaRPr>
          </a:p>
          <a:p>
            <a:pPr eaLnBrk="1" hangingPunct="1"/>
            <a:r>
              <a:rPr lang="it-IT" altLang="en-US" sz="2000" dirty="0">
                <a:ea typeface="ＭＳ Ｐゴシック" panose="020B0600070205080204" pitchFamily="34" charset="-128"/>
              </a:rPr>
              <a:t>Scegliere a caso un certo numero di individui (distretto, unità) dalla popolazione: a) tutte le unità della popolazione hanno eguale probabilità di fare parte del campione; b) ogni campione di una data ampiezza ha la stessa probabilità di essere formato</a:t>
            </a:r>
          </a:p>
          <a:p>
            <a:pPr marL="0" indent="0" eaLnBrk="1" hangingPunct="1">
              <a:buNone/>
            </a:pPr>
            <a:endParaRPr lang="it-IT" altLang="en-US" sz="2000" dirty="0">
              <a:ea typeface="ＭＳ Ｐゴシック" panose="020B0600070205080204" pitchFamily="34" charset="-128"/>
            </a:endParaRPr>
          </a:p>
          <a:p>
            <a:pPr eaLnBrk="1" hangingPunct="1"/>
            <a:endParaRPr lang="it-IT" altLang="en-US" sz="2000" dirty="0">
              <a:ea typeface="ＭＳ Ｐゴシック" panose="020B0600070205080204" pitchFamily="34" charset="-128"/>
            </a:endParaRPr>
          </a:p>
          <a:p>
            <a:pPr eaLnBrk="1" hangingPunct="1">
              <a:buFontTx/>
              <a:buNone/>
            </a:pPr>
            <a:endParaRPr lang="it-IT" altLang="en-US" sz="2000" dirty="0">
              <a:ea typeface="ＭＳ Ｐゴシック" panose="020B0600070205080204" pitchFamily="34" charset="-128"/>
            </a:endParaRPr>
          </a:p>
        </p:txBody>
      </p:sp>
      <p:sp>
        <p:nvSpPr>
          <p:cNvPr id="3482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2C5C74D5-FC05-4C0B-A0C3-5C9C6C7D3890}" type="slidenum">
              <a:rPr lang="en-US" altLang="en-US" smtClean="0"/>
              <a:pPr/>
              <a:t>7</a:t>
            </a:fld>
            <a:endParaRPr lang="en-US" altLang="en-US"/>
          </a:p>
        </p:txBody>
      </p:sp>
    </p:spTree>
    <p:extLst>
      <p:ext uri="{BB962C8B-B14F-4D97-AF65-F5344CB8AC3E}">
        <p14:creationId xmlns:p14="http://schemas.microsoft.com/office/powerpoint/2010/main" val="2000196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4819" name="Rectangle 3"/>
              <p:cNvSpPr>
                <a:spLocks noGrp="1" noChangeArrowheads="1"/>
              </p:cNvSpPr>
              <p:nvPr>
                <p:ph type="body" idx="1"/>
              </p:nvPr>
            </p:nvSpPr>
            <p:spPr>
              <a:xfrm>
                <a:off x="304800" y="1219200"/>
                <a:ext cx="8294688" cy="4953000"/>
              </a:xfrm>
            </p:spPr>
            <p:txBody>
              <a:bodyPr/>
              <a:lstStyle/>
              <a:p>
                <a:pPr eaLnBrk="1" hangingPunct="1"/>
                <a:r>
                  <a:rPr lang="it-IT" altLang="en-US" sz="2000" dirty="0">
                    <a:ea typeface="ＭＳ Ｐゴシック" panose="020B0600070205080204" pitchFamily="34" charset="-128"/>
                  </a:rPr>
                  <a:t>Il valore di </a:t>
                </a:r>
                <a14:m>
                  <m:oMath xmlns:m="http://schemas.openxmlformats.org/officeDocument/2006/math">
                    <m:r>
                      <a:rPr lang="en-IE" altLang="en-US" sz="2000" i="1">
                        <a:latin typeface="Cambria Math" panose="02040503050406030204" pitchFamily="18" charset="0"/>
                        <a:ea typeface="ＭＳ Ｐゴシック" panose="020B0600070205080204" pitchFamily="34" charset="-128"/>
                      </a:rPr>
                      <m:t>𝑌</m:t>
                    </m:r>
                  </m:oMath>
                </a14:m>
                <a:r>
                  <a:rPr lang="it-IT" altLang="en-US" sz="2000" dirty="0">
                    <a:ea typeface="ＭＳ Ｐゴシック" panose="020B0600070205080204" pitchFamily="34" charset="-128"/>
                  </a:rPr>
                  <a:t> per l’individuo i-esimo è </a:t>
                </a:r>
                <a14:m>
                  <m:oMath xmlns:m="http://schemas.openxmlformats.org/officeDocument/2006/math">
                    <m:sSub>
                      <m:sSubPr>
                        <m:ctrlPr>
                          <a:rPr lang="en-IE" altLang="en-US" sz="2000" i="1">
                            <a:latin typeface="Cambria Math" panose="02040503050406030204" pitchFamily="18" charset="0"/>
                            <a:ea typeface="ＭＳ Ｐゴシック" panose="020B0600070205080204" pitchFamily="34" charset="-128"/>
                          </a:rPr>
                        </m:ctrlPr>
                      </m:sSubPr>
                      <m:e>
                        <m:r>
                          <a:rPr lang="en-IE" altLang="en-US" sz="2000" i="1">
                            <a:latin typeface="Cambria Math" panose="02040503050406030204" pitchFamily="18" charset="0"/>
                            <a:ea typeface="ＭＳ Ｐゴシック" panose="020B0600070205080204" pitchFamily="34" charset="-128"/>
                          </a:rPr>
                          <m:t>𝑌</m:t>
                        </m:r>
                      </m:e>
                      <m:sub>
                        <m:r>
                          <a:rPr lang="en-IE" altLang="en-US" sz="2000" i="1">
                            <a:latin typeface="Cambria Math" panose="02040503050406030204" pitchFamily="18" charset="0"/>
                            <a:ea typeface="ＭＳ Ｐゴシック" panose="020B0600070205080204" pitchFamily="34" charset="-128"/>
                          </a:rPr>
                          <m:t>𝑖</m:t>
                        </m:r>
                      </m:sub>
                    </m:sSub>
                    <m:r>
                      <a:rPr lang="en-IE" altLang="en-US" sz="2000" i="1">
                        <a:latin typeface="Cambria Math" panose="02040503050406030204" pitchFamily="18" charset="0"/>
                        <a:ea typeface="ＭＳ Ｐゴシック" panose="020B0600070205080204" pitchFamily="34" charset="-128"/>
                      </a:rPr>
                      <m:t> </m:t>
                    </m:r>
                  </m:oMath>
                </a14:m>
                <a:endParaRPr lang="it-IT" altLang="en-US" sz="2000" dirty="0">
                  <a:ea typeface="ＭＳ Ｐゴシック" panose="020B0600070205080204" pitchFamily="34" charset="-128"/>
                </a:endParaRPr>
              </a:p>
              <a:p>
                <a:pPr lvl="1" eaLnBrk="1" hangingPunct="1"/>
                <a:r>
                  <a:rPr lang="it-IT" altLang="en-US" sz="1800" dirty="0">
                    <a:ea typeface="ＭＳ Ｐゴシック" panose="020B0600070205080204" pitchFamily="34" charset="-128"/>
                  </a:rPr>
                  <a:t>Prima della selezione del campione, </a:t>
                </a:r>
                <a14:m>
                  <m:oMath xmlns:m="http://schemas.openxmlformats.org/officeDocument/2006/math">
                    <m:sSub>
                      <m:sSubPr>
                        <m:ctrlPr>
                          <a:rPr lang="en-IE" altLang="en-US" sz="1800" i="1">
                            <a:latin typeface="Cambria Math" panose="02040503050406030204" pitchFamily="18" charset="0"/>
                            <a:ea typeface="ＭＳ Ｐゴシック" panose="020B0600070205080204" pitchFamily="34" charset="-128"/>
                          </a:rPr>
                        </m:ctrlPr>
                      </m:sSubPr>
                      <m:e>
                        <m:r>
                          <a:rPr lang="en-IE" altLang="en-US" sz="1800" i="1">
                            <a:latin typeface="Cambria Math" panose="02040503050406030204" pitchFamily="18" charset="0"/>
                            <a:ea typeface="ＭＳ Ｐゴシック" panose="020B0600070205080204" pitchFamily="34" charset="-128"/>
                          </a:rPr>
                          <m:t>𝑌</m:t>
                        </m:r>
                      </m:e>
                      <m:sub>
                        <m:r>
                          <a:rPr lang="en-IE" altLang="en-US" sz="1800" i="1">
                            <a:latin typeface="Cambria Math" panose="02040503050406030204" pitchFamily="18" charset="0"/>
                            <a:ea typeface="ＭＳ Ｐゴシック" panose="020B0600070205080204" pitchFamily="34" charset="-128"/>
                          </a:rPr>
                          <m:t>𝑖</m:t>
                        </m:r>
                      </m:sub>
                    </m:sSub>
                  </m:oMath>
                </a14:m>
                <a:r>
                  <a:rPr lang="it-IT" altLang="en-US" sz="1800" dirty="0">
                    <a:ea typeface="ＭＳ Ｐゴシック" panose="020B0600070205080204" pitchFamily="34" charset="-128"/>
                  </a:rPr>
                  <a:t> è casuale perché l’individuo selezionato è casuale</a:t>
                </a:r>
              </a:p>
              <a:p>
                <a:pPr lvl="1" eaLnBrk="1" hangingPunct="1"/>
                <a:r>
                  <a:rPr lang="it-IT" altLang="en-US" sz="1800" dirty="0">
                    <a:ea typeface="ＭＳ Ｐゴシック" panose="020B0600070205080204" pitchFamily="34" charset="-128"/>
                  </a:rPr>
                  <a:t>Una volta selezionato l’individuo e osservato il valore di </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per quell’individuo, tale valore</a:t>
                </a:r>
                <a:r>
                  <a:rPr lang="en-IE" altLang="en-US" sz="1800" dirty="0">
                    <a:ea typeface="ＭＳ Ｐゴシック" panose="020B0600070205080204" pitchFamily="34" charset="-128"/>
                  </a:rPr>
                  <a:t> </a:t>
                </a:r>
                <a:r>
                  <a:rPr lang="it-IT" altLang="en-US" sz="1800" dirty="0">
                    <a:ea typeface="ＭＳ Ｐゴシック" panose="020B0600070205080204" pitchFamily="34" charset="-128"/>
                  </a:rPr>
                  <a:t>è soltanto un numero non casuale (un dato), </a:t>
                </a:r>
                <a14:m>
                  <m:oMath xmlns:m="http://schemas.openxmlformats.org/officeDocument/2006/math">
                    <m:sSub>
                      <m:sSubPr>
                        <m:ctrlPr>
                          <a:rPr lang="en-IE" altLang="en-US" sz="1800" i="1" smtClean="0">
                            <a:latin typeface="Cambria Math" panose="02040503050406030204" pitchFamily="18" charset="0"/>
                            <a:ea typeface="ＭＳ Ｐゴシック" panose="020B0600070205080204" pitchFamily="34" charset="-128"/>
                          </a:rPr>
                        </m:ctrlPr>
                      </m:sSubPr>
                      <m:e>
                        <m:r>
                          <a:rPr lang="en-IE" altLang="en-US" sz="1800" i="1">
                            <a:latin typeface="Cambria Math" panose="02040503050406030204" pitchFamily="18" charset="0"/>
                            <a:ea typeface="ＭＳ Ｐゴシック" panose="020B0600070205080204" pitchFamily="34" charset="-128"/>
                          </a:rPr>
                          <m:t>𝑌</m:t>
                        </m:r>
                      </m:e>
                      <m:sub>
                        <m:r>
                          <a:rPr lang="en-IE" altLang="en-US" sz="1800" i="1">
                            <a:latin typeface="Cambria Math" panose="02040503050406030204" pitchFamily="18" charset="0"/>
                            <a:ea typeface="ＭＳ Ｐゴシック" panose="020B0600070205080204" pitchFamily="34" charset="-128"/>
                          </a:rPr>
                          <m:t>𝑖</m:t>
                        </m:r>
                      </m:sub>
                    </m:sSub>
                    <m:r>
                      <a:rPr lang="en-IE" altLang="en-US" sz="1800" b="0" i="1" smtClean="0">
                        <a:latin typeface="Cambria Math" panose="02040503050406030204" pitchFamily="18" charset="0"/>
                        <a:ea typeface="ＭＳ Ｐゴシック" panose="020B0600070205080204" pitchFamily="34" charset="-128"/>
                      </a:rPr>
                      <m:t>=</m:t>
                    </m:r>
                    <m:sSub>
                      <m:sSubPr>
                        <m:ctrlPr>
                          <a:rPr lang="en-IE" altLang="en-US" sz="1800" b="0" i="1" smtClean="0">
                            <a:latin typeface="Cambria Math" panose="02040503050406030204" pitchFamily="18" charset="0"/>
                            <a:ea typeface="ＭＳ Ｐゴシック" panose="020B0600070205080204" pitchFamily="34" charset="-128"/>
                          </a:rPr>
                        </m:ctrlPr>
                      </m:sSubPr>
                      <m:e>
                        <m:r>
                          <a:rPr lang="en-IE" altLang="en-US" sz="1800" b="0" i="1" smtClean="0">
                            <a:latin typeface="Cambria Math" panose="02040503050406030204" pitchFamily="18" charset="0"/>
                            <a:ea typeface="ＭＳ Ｐゴシック" panose="020B0600070205080204" pitchFamily="34" charset="-128"/>
                          </a:rPr>
                          <m:t>𝑦</m:t>
                        </m:r>
                      </m:e>
                      <m:sub>
                        <m:r>
                          <a:rPr lang="en-IE" altLang="en-US" sz="1800" b="0" i="1" smtClean="0">
                            <a:latin typeface="Cambria Math" panose="02040503050406030204" pitchFamily="18" charset="0"/>
                            <a:ea typeface="ＭＳ Ｐゴシック" panose="020B0600070205080204" pitchFamily="34" charset="-128"/>
                          </a:rPr>
                          <m:t>𝑖</m:t>
                        </m:r>
                      </m:sub>
                    </m:sSub>
                    <m:r>
                      <a:rPr lang="en-IE" altLang="en-US" sz="1800" i="1">
                        <a:latin typeface="Cambria Math" panose="02040503050406030204" pitchFamily="18" charset="0"/>
                        <a:ea typeface="ＭＳ Ｐゴシック" panose="020B0600070205080204" pitchFamily="34" charset="-128"/>
                      </a:rPr>
                      <m:t> </m:t>
                    </m:r>
                  </m:oMath>
                </a14:m>
                <a:endParaRPr lang="it-IT" altLang="en-US" sz="1800" dirty="0">
                  <a:ea typeface="ＭＳ Ｐゴシック" panose="020B0600070205080204" pitchFamily="34" charset="-128"/>
                </a:endParaRPr>
              </a:p>
              <a:p>
                <a:pPr eaLnBrk="1" hangingPunct="1"/>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Dunque, possiamo associare al campione di individui un insieme di variabili casuali {</a:t>
                </a:r>
                <a:r>
                  <a:rPr lang="it-IT" altLang="en-US" sz="2000" i="1" dirty="0">
                    <a:ea typeface="ＭＳ Ｐゴシック" panose="020B0600070205080204" pitchFamily="34" charset="-128"/>
                  </a:rPr>
                  <a:t>Y</a:t>
                </a:r>
                <a:r>
                  <a:rPr lang="it-IT" altLang="en-US" sz="2000" baseline="-25000" dirty="0">
                    <a:ea typeface="ＭＳ Ｐゴシック" panose="020B0600070205080204" pitchFamily="34" charset="-128"/>
                  </a:rPr>
                  <a:t>1</a:t>
                </a:r>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Y</a:t>
                </a:r>
                <a:r>
                  <a:rPr lang="it-IT" altLang="en-US" sz="2000" baseline="-25000" dirty="0">
                    <a:ea typeface="ＭＳ Ｐゴシック" panose="020B0600070205080204" pitchFamily="34" charset="-128"/>
                  </a:rPr>
                  <a:t>2</a:t>
                </a:r>
                <a:r>
                  <a:rPr lang="it-IT" altLang="en-US" sz="2000" dirty="0">
                    <a:ea typeface="ＭＳ Ｐゴシック" panose="020B0600070205080204" pitchFamily="34" charset="-128"/>
                  </a:rPr>
                  <a:t>,…, </a:t>
                </a:r>
                <a:r>
                  <a:rPr lang="it-IT" altLang="en-US" sz="2000" i="1" dirty="0" err="1">
                    <a:ea typeface="ＭＳ Ｐゴシック" panose="020B0600070205080204" pitchFamily="34" charset="-128"/>
                  </a:rPr>
                  <a:t>Y</a:t>
                </a:r>
                <a:r>
                  <a:rPr lang="it-IT" altLang="en-US" sz="2000" i="1" baseline="-25000" dirty="0" err="1">
                    <a:ea typeface="ＭＳ Ｐゴシック" panose="020B0600070205080204" pitchFamily="34" charset="-128"/>
                  </a:rPr>
                  <a:t>n</a:t>
                </a:r>
                <a:r>
                  <a:rPr lang="it-IT" altLang="en-US" sz="2000" dirty="0">
                    <a:ea typeface="ＭＳ Ｐゴシック" panose="020B0600070205080204" pitchFamily="34" charset="-128"/>
                  </a:rPr>
                  <a:t>} di cui osserviamo le realizzazioni, ovvero l’insieme di dati {</a:t>
                </a:r>
                <a:r>
                  <a:rPr lang="it-IT" altLang="en-US" sz="2000" i="1" dirty="0">
                    <a:ea typeface="ＭＳ Ｐゴシック" panose="020B0600070205080204" pitchFamily="34" charset="-128"/>
                  </a:rPr>
                  <a:t>y</a:t>
                </a:r>
                <a:r>
                  <a:rPr lang="it-IT" altLang="en-US" sz="2000" baseline="-25000" dirty="0">
                    <a:ea typeface="ＭＳ Ｐゴシック" panose="020B0600070205080204" pitchFamily="34" charset="-128"/>
                  </a:rPr>
                  <a:t>1</a:t>
                </a:r>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y</a:t>
                </a:r>
                <a:r>
                  <a:rPr lang="it-IT" altLang="en-US" sz="2000" baseline="-25000" dirty="0">
                    <a:ea typeface="ＭＳ Ｐゴシック" panose="020B0600070205080204" pitchFamily="34" charset="-128"/>
                  </a:rPr>
                  <a:t>2</a:t>
                </a:r>
                <a:r>
                  <a:rPr lang="it-IT" altLang="en-US" sz="2000" dirty="0">
                    <a:ea typeface="ＭＳ Ｐゴシック" panose="020B0600070205080204" pitchFamily="34" charset="-128"/>
                  </a:rPr>
                  <a:t>,…, </a:t>
                </a:r>
                <a:r>
                  <a:rPr lang="it-IT" altLang="en-US" sz="2000" i="1" dirty="0" err="1">
                    <a:ea typeface="ＭＳ Ｐゴシック" panose="020B0600070205080204" pitchFamily="34" charset="-128"/>
                  </a:rPr>
                  <a:t>y</a:t>
                </a:r>
                <a:r>
                  <a:rPr lang="it-IT" altLang="en-US" sz="2000" i="1" baseline="-25000" dirty="0" err="1">
                    <a:ea typeface="ＭＳ Ｐゴシック" panose="020B0600070205080204" pitchFamily="34" charset="-128"/>
                  </a:rPr>
                  <a:t>n</a:t>
                </a:r>
                <a:r>
                  <a:rPr lang="it-IT" altLang="en-US" sz="2000" dirty="0">
                    <a:ea typeface="ＭＳ Ｐゴシック" panose="020B0600070205080204" pitchFamily="34" charset="-128"/>
                  </a:rPr>
                  <a:t>} che abbiamo </a:t>
                </a:r>
              </a:p>
              <a:p>
                <a:pPr eaLnBrk="1" hangingPunct="1"/>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Si notino le lettere maiuscole e minuscole:</a:t>
                </a:r>
              </a:p>
              <a:p>
                <a:pPr lvl="1" eaLnBrk="1" hangingPunct="1"/>
                <a:r>
                  <a:rPr lang="it-IT" altLang="en-US" sz="1800" i="1" dirty="0" err="1">
                    <a:ea typeface="ＭＳ Ｐゴシック" panose="020B0600070205080204" pitchFamily="34" charset="-128"/>
                  </a:rPr>
                  <a:t>Y</a:t>
                </a:r>
                <a:r>
                  <a:rPr lang="it-IT" altLang="en-US" sz="1800" i="1" baseline="-25000" dirty="0" err="1">
                    <a:ea typeface="ＭＳ Ｐゴシック" panose="020B0600070205080204" pitchFamily="34" charset="-128"/>
                  </a:rPr>
                  <a:t>i</a:t>
                </a:r>
                <a:r>
                  <a:rPr lang="it-IT" altLang="en-US" sz="1800" dirty="0">
                    <a:ea typeface="ＭＳ Ｐゴシック" panose="020B0600070205080204" pitchFamily="34" charset="-128"/>
                  </a:rPr>
                  <a:t> = valore di </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per l’</a:t>
                </a:r>
                <a:r>
                  <a:rPr lang="it-IT" altLang="en-US" sz="1800" i="1" dirty="0">
                    <a:ea typeface="ＭＳ Ｐゴシック" panose="020B0600070205080204" pitchFamily="34" charset="-128"/>
                  </a:rPr>
                  <a:t>i</a:t>
                </a:r>
                <a:r>
                  <a:rPr lang="it-IT" altLang="en-US" sz="1800" dirty="0">
                    <a:ea typeface="ＭＳ Ｐゴシック" panose="020B0600070205080204" pitchFamily="34" charset="-128"/>
                  </a:rPr>
                  <a:t>-esimo individuo (distretto, unità) del campione</a:t>
                </a:r>
              </a:p>
              <a:p>
                <a:pPr lvl="1" eaLnBrk="1" hangingPunct="1"/>
                <a:r>
                  <a:rPr lang="it-IT" altLang="en-US" sz="1800" i="1" dirty="0" err="1">
                    <a:ea typeface="ＭＳ Ｐゴシック" panose="020B0600070205080204" pitchFamily="34" charset="-128"/>
                  </a:rPr>
                  <a:t>y</a:t>
                </a:r>
                <a:r>
                  <a:rPr lang="it-IT" altLang="en-US" sz="1800" i="1" baseline="-25000" dirty="0" err="1">
                    <a:ea typeface="ＭＳ Ｐゴシック" panose="020B0600070205080204" pitchFamily="34" charset="-128"/>
                  </a:rPr>
                  <a:t>i</a:t>
                </a:r>
                <a:r>
                  <a:rPr lang="it-IT" altLang="en-US" sz="1800" dirty="0">
                    <a:ea typeface="ＭＳ Ｐゴシック" panose="020B0600070205080204" pitchFamily="34" charset="-128"/>
                  </a:rPr>
                  <a:t> = la realizzazione di </a:t>
                </a:r>
                <a14:m>
                  <m:oMath xmlns:m="http://schemas.openxmlformats.org/officeDocument/2006/math">
                    <m:sSub>
                      <m:sSubPr>
                        <m:ctrlPr>
                          <a:rPr lang="en-IE" altLang="en-US" sz="1800" i="1">
                            <a:latin typeface="Cambria Math" panose="02040503050406030204" pitchFamily="18" charset="0"/>
                            <a:ea typeface="ＭＳ Ｐゴシック" panose="020B0600070205080204" pitchFamily="34" charset="-128"/>
                          </a:rPr>
                        </m:ctrlPr>
                      </m:sSubPr>
                      <m:e>
                        <m:r>
                          <a:rPr lang="en-IE" altLang="en-US" sz="1800" i="1">
                            <a:latin typeface="Cambria Math" panose="02040503050406030204" pitchFamily="18" charset="0"/>
                            <a:ea typeface="ＭＳ Ｐゴシック" panose="020B0600070205080204" pitchFamily="34" charset="-128"/>
                          </a:rPr>
                          <m:t>𝑌</m:t>
                        </m:r>
                      </m:e>
                      <m:sub>
                        <m:r>
                          <a:rPr lang="en-IE" altLang="en-US" sz="1800" i="1">
                            <a:latin typeface="Cambria Math" panose="02040503050406030204" pitchFamily="18" charset="0"/>
                            <a:ea typeface="ＭＳ Ｐゴシック" panose="020B0600070205080204" pitchFamily="34" charset="-128"/>
                          </a:rPr>
                          <m:t>𝑖</m:t>
                        </m:r>
                      </m:sub>
                    </m:sSub>
                  </m:oMath>
                </a14:m>
                <a:r>
                  <a:rPr lang="it-IT" altLang="en-US" sz="1800" dirty="0">
                    <a:ea typeface="ＭＳ Ｐゴシック" panose="020B0600070205080204" pitchFamily="34" charset="-128"/>
                  </a:rPr>
                  <a:t>, ovvero il valore osservato di </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per l’</a:t>
                </a:r>
                <a:r>
                  <a:rPr lang="it-IT" altLang="en-US" sz="1800" i="1" dirty="0">
                    <a:ea typeface="ＭＳ Ｐゴシック" panose="020B0600070205080204" pitchFamily="34" charset="-128"/>
                  </a:rPr>
                  <a:t>i</a:t>
                </a:r>
                <a:r>
                  <a:rPr lang="it-IT" altLang="en-US" sz="1800" dirty="0">
                    <a:ea typeface="ＭＳ Ｐゴシック" panose="020B0600070205080204" pitchFamily="34" charset="-128"/>
                  </a:rPr>
                  <a:t>-esimo individuo del campione</a:t>
                </a:r>
                <a:endParaRPr lang="it-IT" altLang="en-US" sz="2000" dirty="0">
                  <a:ea typeface="ＭＳ Ｐゴシック" panose="020B0600070205080204" pitchFamily="34" charset="-128"/>
                </a:endParaRPr>
              </a:p>
              <a:p>
                <a:pPr eaLnBrk="1" hangingPunct="1"/>
                <a:endParaRPr lang="it-IT" altLang="en-US" sz="1800" dirty="0">
                  <a:ea typeface="ＭＳ Ｐゴシック" panose="020B0600070205080204" pitchFamily="34" charset="-128"/>
                </a:endParaRPr>
              </a:p>
            </p:txBody>
          </p:sp>
        </mc:Choice>
        <mc:Fallback xmlns="">
          <p:sp>
            <p:nvSpPr>
              <p:cNvPr id="34819" name="Rectangle 3"/>
              <p:cNvSpPr>
                <a:spLocks noGrp="1" noRot="1" noChangeAspect="1" noMove="1" noResize="1" noEditPoints="1" noAdjustHandles="1" noChangeArrowheads="1" noChangeShapeType="1" noTextEdit="1"/>
              </p:cNvSpPr>
              <p:nvPr>
                <p:ph type="body" idx="1"/>
              </p:nvPr>
            </p:nvSpPr>
            <p:spPr>
              <a:xfrm>
                <a:off x="304800" y="1219200"/>
                <a:ext cx="8294688" cy="4953000"/>
              </a:xfrm>
              <a:blipFill>
                <a:blip r:embed="rId3"/>
                <a:stretch>
                  <a:fillRect l="-808" t="-861" r="-2498" b="-12177"/>
                </a:stretch>
              </a:blipFill>
            </p:spPr>
            <p:txBody>
              <a:bodyPr/>
              <a:lstStyle/>
              <a:p>
                <a:r>
                  <a:rPr lang="en-IE">
                    <a:noFill/>
                  </a:rPr>
                  <a:t> </a:t>
                </a:r>
              </a:p>
            </p:txBody>
          </p:sp>
        </mc:Fallback>
      </mc:AlternateContent>
      <p:sp>
        <p:nvSpPr>
          <p:cNvPr id="3482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2C5C74D5-FC05-4C0B-A0C3-5C9C6C7D3890}" type="slidenum">
              <a:rPr lang="en-US" altLang="en-US" smtClean="0"/>
              <a:pPr/>
              <a:t>8</a:t>
            </a:fld>
            <a:endParaRPr lang="en-US" altLang="en-US"/>
          </a:p>
        </p:txBody>
      </p:sp>
      <p:sp>
        <p:nvSpPr>
          <p:cNvPr id="6" name="Rectangle 2">
            <a:extLst>
              <a:ext uri="{FF2B5EF4-FFF2-40B4-BE49-F238E27FC236}">
                <a16:creationId xmlns:a16="http://schemas.microsoft.com/office/drawing/2014/main" id="{FBDCFE9A-84BD-44F3-A890-02BC26400A43}"/>
              </a:ext>
            </a:extLst>
          </p:cNvPr>
          <p:cNvSpPr>
            <a:spLocks noGrp="1" noChangeArrowheads="1"/>
          </p:cNvSpPr>
          <p:nvPr>
            <p:ph type="title"/>
          </p:nvPr>
        </p:nvSpPr>
        <p:spPr>
          <a:xfrm>
            <a:off x="304800" y="303213"/>
            <a:ext cx="8610600" cy="992187"/>
          </a:xfrm>
        </p:spPr>
        <p:txBody>
          <a:bodyPr/>
          <a:lstStyle/>
          <a:p>
            <a:pPr eaLnBrk="1" hangingPunct="1"/>
            <a:r>
              <a:rPr lang="it-IT" altLang="en-US" i="1" dirty="0">
                <a:ea typeface="ＭＳ Ｐゴシック" panose="020B0600070205080204" pitchFamily="34" charset="-128"/>
              </a:rPr>
              <a:t>Campionamento casuale semplice</a:t>
            </a:r>
          </a:p>
        </p:txBody>
      </p:sp>
    </p:spTree>
    <p:extLst>
      <p:ext uri="{BB962C8B-B14F-4D97-AF65-F5344CB8AC3E}">
        <p14:creationId xmlns:p14="http://schemas.microsoft.com/office/powerpoint/2010/main" val="2837002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Distribuzione di Y</a:t>
            </a:r>
            <a:r>
              <a:rPr lang="it-IT" altLang="en-US" baseline="-25000" dirty="0">
                <a:ea typeface="ＭＳ Ｐゴシック" panose="020B0600070205080204" pitchFamily="34" charset="-128"/>
              </a:rPr>
              <a:t>1</a:t>
            </a:r>
            <a:r>
              <a:rPr lang="it-IT" altLang="en-US" dirty="0">
                <a:ea typeface="ＭＳ Ｐゴシック" panose="020B0600070205080204" pitchFamily="34" charset="-128"/>
              </a:rPr>
              <a:t>,…,</a:t>
            </a:r>
            <a:r>
              <a:rPr lang="it-IT" altLang="en-US" i="1" dirty="0" err="1">
                <a:ea typeface="ＭＳ Ｐゴシック" panose="020B0600070205080204" pitchFamily="34" charset="-128"/>
              </a:rPr>
              <a:t>Y</a:t>
            </a:r>
            <a:r>
              <a:rPr lang="it-IT" altLang="en-US" i="1" baseline="-25000" dirty="0" err="1">
                <a:ea typeface="ＭＳ Ｐゴシック" panose="020B0600070205080204" pitchFamily="34" charset="-128"/>
              </a:rPr>
              <a:t>n</a:t>
            </a:r>
            <a:r>
              <a:rPr lang="it-IT" altLang="en-US" dirty="0">
                <a:ea typeface="ＭＳ Ｐゴシック" panose="020B0600070205080204" pitchFamily="34" charset="-128"/>
              </a:rPr>
              <a:t> </a:t>
            </a:r>
            <a:r>
              <a:rPr lang="it-IT" altLang="en-US" i="1" dirty="0">
                <a:ea typeface="ＭＳ Ｐゴシック" panose="020B0600070205080204" pitchFamily="34" charset="-128"/>
              </a:rPr>
              <a:t>in un campionamento casuale semplice</a:t>
            </a:r>
          </a:p>
        </p:txBody>
      </p:sp>
      <mc:AlternateContent xmlns:mc="http://schemas.openxmlformats.org/markup-compatibility/2006" xmlns:a14="http://schemas.microsoft.com/office/drawing/2010/main">
        <mc:Choice Requires="a14">
          <p:sp>
            <p:nvSpPr>
              <p:cNvPr id="35843" name="Rectangle 3"/>
              <p:cNvSpPr>
                <a:spLocks noGrp="1" noChangeArrowheads="1"/>
              </p:cNvSpPr>
              <p:nvPr>
                <p:ph type="body" idx="1"/>
              </p:nvPr>
            </p:nvSpPr>
            <p:spPr/>
            <p:txBody>
              <a:bodyPr/>
              <a:lstStyle/>
              <a:p>
                <a:pPr eaLnBrk="1" hangingPunct="1"/>
                <a:r>
                  <a:rPr lang="it-IT" altLang="en-US" sz="2000" dirty="0">
                    <a:ea typeface="ＭＳ Ｐゴシック" panose="020B0600070205080204" pitchFamily="34" charset="-128"/>
                  </a:rPr>
                  <a:t>Poiché gli individui n. 1 e 2 sono selezionati a caso dalla stessa popolazione, il valore di </a:t>
                </a:r>
                <a14:m>
                  <m:oMath xmlns:m="http://schemas.openxmlformats.org/officeDocument/2006/math">
                    <m:r>
                      <a:rPr lang="en-IE" altLang="en-US" sz="2000" b="0" i="1" smtClean="0">
                        <a:latin typeface="Cambria Math" panose="02040503050406030204" pitchFamily="18" charset="0"/>
                        <a:ea typeface="ＭＳ Ｐゴシック" panose="020B0600070205080204" pitchFamily="34" charset="-128"/>
                      </a:rPr>
                      <m:t>𝑌</m:t>
                    </m:r>
                  </m:oMath>
                </a14:m>
                <a:r>
                  <a:rPr lang="it-IT" altLang="en-US" sz="2000" dirty="0">
                    <a:ea typeface="ＭＳ Ｐゴシック" panose="020B0600070205080204" pitchFamily="34" charset="-128"/>
                  </a:rPr>
                  <a:t> del primo individuo non contiene informazioni sul valore di valore di </a:t>
                </a:r>
                <a14:m>
                  <m:oMath xmlns:m="http://schemas.openxmlformats.org/officeDocument/2006/math">
                    <m:r>
                      <a:rPr lang="en-IE" altLang="en-US" sz="2000" i="1">
                        <a:latin typeface="Cambria Math" panose="02040503050406030204" pitchFamily="18" charset="0"/>
                        <a:ea typeface="ＭＳ Ｐゴシック" panose="020B0600070205080204" pitchFamily="34" charset="-128"/>
                      </a:rPr>
                      <m:t>𝑌</m:t>
                    </m:r>
                  </m:oMath>
                </a14:m>
                <a:r>
                  <a:rPr lang="it-IT" altLang="en-US" sz="2000" dirty="0">
                    <a:ea typeface="ＭＳ Ｐゴシック" panose="020B0600070205080204" pitchFamily="34" charset="-128"/>
                  </a:rPr>
                  <a:t> del secondo individuo. </a:t>
                </a:r>
              </a:p>
              <a:p>
                <a:pPr lvl="1" eaLnBrk="1" hangingPunct="1"/>
                <a:r>
                  <a:rPr lang="it-IT" altLang="en-US" sz="1800" dirty="0">
                    <a:ea typeface="ＭＳ Ｐゴシック" panose="020B0600070205080204" pitchFamily="34" charset="-128"/>
                  </a:rPr>
                  <a:t>Quindi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e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2</a:t>
                </a:r>
                <a:r>
                  <a:rPr lang="it-IT" altLang="en-US" sz="1800" dirty="0">
                    <a:ea typeface="ＭＳ Ｐゴシック" panose="020B0600070205080204" pitchFamily="34" charset="-128"/>
                  </a:rPr>
                  <a:t> sono </a:t>
                </a:r>
                <a:r>
                  <a:rPr lang="it-IT" altLang="en-US" sz="1800" b="1" i="1" dirty="0">
                    <a:ea typeface="ＭＳ Ｐゴシック" panose="020B0600070205080204" pitchFamily="34" charset="-128"/>
                  </a:rPr>
                  <a:t>indipendentemente distribuiti </a:t>
                </a:r>
                <a:r>
                  <a:rPr lang="it-IT" altLang="en-US" sz="1800" i="1" dirty="0">
                    <a:ea typeface="ＭＳ Ｐゴシック" panose="020B0600070205080204" pitchFamily="34" charset="-128"/>
                  </a:rPr>
                  <a:t>(hanno la stessa distribuzione, quella di Y nella popolazione)</a:t>
                </a:r>
                <a:endParaRPr lang="it-IT" altLang="en-US" sz="1800" dirty="0">
                  <a:ea typeface="ＭＳ Ｐゴシック" panose="020B0600070205080204" pitchFamily="34" charset="-128"/>
                </a:endParaRPr>
              </a:p>
              <a:p>
                <a:pPr eaLnBrk="1" hangingPunct="1"/>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Per la stessa ragione,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e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2</a:t>
                </a:r>
                <a:r>
                  <a:rPr lang="it-IT" altLang="en-US" sz="1800" dirty="0">
                    <a:ea typeface="ＭＳ Ｐゴシック" panose="020B0600070205080204" pitchFamily="34" charset="-128"/>
                  </a:rPr>
                  <a:t> hanno la stessa distribuzione,</a:t>
                </a:r>
                <a:endParaRPr lang="it-IT" altLang="en-US" sz="1800" i="1" dirty="0">
                  <a:ea typeface="ＭＳ Ｐゴシック" panose="020B0600070205080204" pitchFamily="34" charset="-128"/>
                </a:endParaRPr>
              </a:p>
              <a:p>
                <a:pPr lvl="1" eaLnBrk="1" hangingPunct="1"/>
                <a:r>
                  <a:rPr lang="it-IT" altLang="en-US" sz="1800" dirty="0">
                    <a:ea typeface="ＭＳ Ｐゴシック" panose="020B0600070205080204" pitchFamily="34" charset="-128"/>
                  </a:rPr>
                  <a:t>Cioè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2</a:t>
                </a:r>
                <a:r>
                  <a:rPr lang="it-IT" altLang="en-US" sz="1800" dirty="0">
                    <a:ea typeface="ＭＳ Ｐゴシック" panose="020B0600070205080204" pitchFamily="34" charset="-128"/>
                  </a:rPr>
                  <a:t> sono </a:t>
                </a:r>
                <a:r>
                  <a:rPr lang="it-IT" altLang="en-US" sz="1800" b="1" i="1" dirty="0">
                    <a:ea typeface="ＭＳ Ｐゴシック" panose="020B0600070205080204" pitchFamily="34" charset="-128"/>
                  </a:rPr>
                  <a:t>identicamente distribuiti</a:t>
                </a:r>
                <a:endParaRPr lang="it-IT" altLang="en-US" sz="1800" dirty="0">
                  <a:ea typeface="ＭＳ Ｐゴシック" panose="020B0600070205080204" pitchFamily="34" charset="-128"/>
                </a:endParaRPr>
              </a:p>
              <a:p>
                <a:pPr eaLnBrk="1" hangingPunct="1"/>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Ovvero, in un campionamento casuale semplice, </a:t>
                </a:r>
                <a:r>
                  <a:rPr lang="it-IT" altLang="en-US" sz="2000" i="1" dirty="0">
                    <a:ea typeface="ＭＳ Ｐゴシック" panose="020B0600070205080204" pitchFamily="34" charset="-128"/>
                  </a:rPr>
                  <a:t>Y</a:t>
                </a:r>
                <a:r>
                  <a:rPr lang="it-IT" altLang="en-US" sz="2000" baseline="-25000" dirty="0">
                    <a:ea typeface="ＭＳ Ｐゴシック" panose="020B0600070205080204" pitchFamily="34" charset="-128"/>
                  </a:rPr>
                  <a:t>1</a:t>
                </a:r>
                <a:r>
                  <a:rPr lang="it-IT" altLang="en-US" sz="2000" dirty="0">
                    <a:ea typeface="ＭＳ Ｐゴシック" panose="020B0600070205080204" pitchFamily="34" charset="-128"/>
                  </a:rPr>
                  <a:t> e </a:t>
                </a:r>
                <a:r>
                  <a:rPr lang="it-IT" altLang="en-US" sz="2000" i="1" dirty="0">
                    <a:ea typeface="ＭＳ Ｐゴシック" panose="020B0600070205080204" pitchFamily="34" charset="-128"/>
                  </a:rPr>
                  <a:t>Y</a:t>
                </a:r>
                <a:r>
                  <a:rPr lang="it-IT" altLang="en-US" sz="2000" baseline="-25000" dirty="0">
                    <a:ea typeface="ＭＳ Ｐゴシック" panose="020B0600070205080204" pitchFamily="34" charset="-128"/>
                  </a:rPr>
                  <a:t>2</a:t>
                </a:r>
                <a:r>
                  <a:rPr lang="it-IT" altLang="en-US" sz="2000" dirty="0">
                    <a:ea typeface="ＭＳ Ｐゴシック" panose="020B0600070205080204" pitchFamily="34" charset="-128"/>
                  </a:rPr>
                  <a:t> sono </a:t>
                </a:r>
                <a:r>
                  <a:rPr lang="it-IT" altLang="en-US" sz="2000" b="1" dirty="0">
                    <a:ea typeface="ＭＳ Ｐゴシック" panose="020B0600070205080204" pitchFamily="34" charset="-128"/>
                  </a:rPr>
                  <a:t>indipendentemente</a:t>
                </a:r>
                <a:r>
                  <a:rPr lang="it-IT" altLang="en-US" sz="2000" dirty="0">
                    <a:ea typeface="ＭＳ Ｐゴシック" panose="020B0600070205080204" pitchFamily="34" charset="-128"/>
                  </a:rPr>
                  <a:t> e </a:t>
                </a:r>
                <a:r>
                  <a:rPr lang="it-IT" altLang="en-US" sz="2000" b="1" dirty="0">
                    <a:ea typeface="ＭＳ Ｐゴシック" panose="020B0600070205080204" pitchFamily="34" charset="-128"/>
                  </a:rPr>
                  <a:t>identicamente</a:t>
                </a:r>
                <a:r>
                  <a:rPr lang="it-IT" altLang="en-US" sz="2000" dirty="0">
                    <a:ea typeface="ＭＳ Ｐゴシック" panose="020B0600070205080204" pitchFamily="34" charset="-128"/>
                  </a:rPr>
                  <a:t> </a:t>
                </a:r>
                <a:r>
                  <a:rPr lang="it-IT" altLang="en-US" sz="2000" b="1" dirty="0">
                    <a:ea typeface="ＭＳ Ｐゴシック" panose="020B0600070205080204" pitchFamily="34" charset="-128"/>
                  </a:rPr>
                  <a:t>distribuiti</a:t>
                </a:r>
                <a:r>
                  <a:rPr lang="it-IT" altLang="en-US" sz="2000" dirty="0">
                    <a:ea typeface="ＭＳ Ｐゴシック" panose="020B0600070205080204" pitchFamily="34" charset="-128"/>
                  </a:rPr>
                  <a:t> (</a:t>
                </a:r>
                <a:r>
                  <a:rPr lang="it-IT" altLang="en-US" sz="2000" b="1" i="1" dirty="0" err="1">
                    <a:ea typeface="ＭＳ Ｐゴシック" panose="020B0600070205080204" pitchFamily="34" charset="-128"/>
                  </a:rPr>
                  <a:t>i.i.d</a:t>
                </a:r>
                <a:r>
                  <a:rPr lang="it-IT" altLang="en-US" sz="2000" b="1" i="1" dirty="0">
                    <a:ea typeface="ＭＳ Ｐゴシック" panose="020B0600070205080204" pitchFamily="34" charset="-128"/>
                  </a:rPr>
                  <a:t>.</a:t>
                </a:r>
                <a:r>
                  <a:rPr lang="it-IT" altLang="en-US" sz="2000" dirty="0">
                    <a:ea typeface="ＭＳ Ｐゴシック" panose="020B0600070205080204" pitchFamily="34" charset="-128"/>
                  </a:rPr>
                  <a:t>).</a:t>
                </a:r>
              </a:p>
              <a:p>
                <a:pPr eaLnBrk="1" hangingPunct="1"/>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Più in generale, in un campionamento casuale semplice, {</a:t>
                </a:r>
                <a:r>
                  <a:rPr lang="it-IT" altLang="en-US" sz="2000" i="1" dirty="0" err="1">
                    <a:ea typeface="ＭＳ Ｐゴシック" panose="020B0600070205080204" pitchFamily="34" charset="-128"/>
                  </a:rPr>
                  <a:t>Y</a:t>
                </a:r>
                <a:r>
                  <a:rPr lang="it-IT" altLang="en-US" sz="2000" i="1" baseline="-25000" dirty="0" err="1">
                    <a:ea typeface="ＭＳ Ｐゴシック" panose="020B0600070205080204" pitchFamily="34" charset="-128"/>
                  </a:rPr>
                  <a:t>i</a:t>
                </a:r>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i</a:t>
                </a:r>
                <a:r>
                  <a:rPr lang="it-IT" altLang="en-US" sz="2000" dirty="0">
                    <a:ea typeface="ＭＳ Ｐゴシック" panose="020B0600070205080204" pitchFamily="34" charset="-128"/>
                  </a:rPr>
                  <a:t> = 1,…,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sono </a:t>
                </a:r>
                <a:r>
                  <a:rPr lang="it-IT" altLang="en-US" sz="2000" b="1" dirty="0" err="1">
                    <a:ea typeface="ＭＳ Ｐゴシック" panose="020B0600070205080204" pitchFamily="34" charset="-128"/>
                  </a:rPr>
                  <a:t>i.i.d</a:t>
                </a:r>
                <a:r>
                  <a:rPr lang="it-IT" altLang="en-US" sz="2000" b="1" dirty="0">
                    <a:ea typeface="ＭＳ Ｐゴシック" panose="020B0600070205080204" pitchFamily="34" charset="-128"/>
                  </a:rPr>
                  <a:t>.</a:t>
                </a:r>
              </a:p>
              <a:p>
                <a:pPr eaLnBrk="1" hangingPunct="1"/>
                <a:endParaRPr lang="en-US" altLang="en-US" sz="2400" dirty="0">
                  <a:ea typeface="ＭＳ Ｐゴシック" panose="020B0600070205080204" pitchFamily="34" charset="-128"/>
                </a:endParaRPr>
              </a:p>
            </p:txBody>
          </p:sp>
        </mc:Choice>
        <mc:Fallback xmlns="">
          <p:sp>
            <p:nvSpPr>
              <p:cNvPr id="35843" name="Rectangle 3"/>
              <p:cNvSpPr>
                <a:spLocks noGrp="1" noRot="1" noChangeAspect="1" noMove="1" noResize="1" noEditPoints="1" noAdjustHandles="1" noChangeArrowheads="1" noChangeShapeType="1" noTextEdit="1"/>
              </p:cNvSpPr>
              <p:nvPr>
                <p:ph type="body" idx="1"/>
              </p:nvPr>
            </p:nvSpPr>
            <p:spPr>
              <a:blipFill>
                <a:blip r:embed="rId2"/>
                <a:stretch>
                  <a:fillRect l="-808" t="-933" r="-2498" b="-12667"/>
                </a:stretch>
              </a:blipFill>
            </p:spPr>
            <p:txBody>
              <a:bodyPr/>
              <a:lstStyle/>
              <a:p>
                <a:r>
                  <a:rPr lang="en-IE">
                    <a:noFill/>
                  </a:rPr>
                  <a:t> </a:t>
                </a:r>
              </a:p>
            </p:txBody>
          </p:sp>
        </mc:Fallback>
      </mc:AlternateContent>
      <p:sp>
        <p:nvSpPr>
          <p:cNvPr id="3584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94F9CBF2-C57C-4595-B9BA-AB6B62784B4B}" type="slidenum">
              <a:rPr lang="en-US" altLang="en-US" smtClean="0"/>
              <a:pPr/>
              <a:t>9</a:t>
            </a:fld>
            <a:endParaRPr lang="en-US" altLang="en-US"/>
          </a:p>
        </p:txBody>
      </p:sp>
    </p:spTree>
    <p:extLst>
      <p:ext uri="{BB962C8B-B14F-4D97-AF65-F5344CB8AC3E}">
        <p14:creationId xmlns:p14="http://schemas.microsoft.com/office/powerpoint/2010/main" val="1293585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Distribuzione di Y</a:t>
            </a:r>
            <a:r>
              <a:rPr lang="it-IT" altLang="en-US" baseline="-25000" dirty="0">
                <a:ea typeface="ＭＳ Ｐゴシック" panose="020B0600070205080204" pitchFamily="34" charset="-128"/>
              </a:rPr>
              <a:t>1</a:t>
            </a:r>
            <a:r>
              <a:rPr lang="it-IT" altLang="en-US" dirty="0">
                <a:ea typeface="ＭＳ Ｐゴシック" panose="020B0600070205080204" pitchFamily="34" charset="-128"/>
              </a:rPr>
              <a:t>,…,</a:t>
            </a:r>
            <a:r>
              <a:rPr lang="it-IT" altLang="en-US" i="1" dirty="0" err="1">
                <a:ea typeface="ＭＳ Ｐゴシック" panose="020B0600070205080204" pitchFamily="34" charset="-128"/>
              </a:rPr>
              <a:t>Y</a:t>
            </a:r>
            <a:r>
              <a:rPr lang="it-IT" altLang="en-US" i="1" baseline="-25000" dirty="0" err="1">
                <a:ea typeface="ＭＳ Ｐゴシック" panose="020B0600070205080204" pitchFamily="34" charset="-128"/>
              </a:rPr>
              <a:t>n</a:t>
            </a:r>
            <a:r>
              <a:rPr lang="it-IT" altLang="en-US" dirty="0">
                <a:ea typeface="ＭＳ Ｐゴシック" panose="020B0600070205080204" pitchFamily="34" charset="-128"/>
              </a:rPr>
              <a:t> </a:t>
            </a:r>
            <a:r>
              <a:rPr lang="it-IT" altLang="en-US" i="1" dirty="0">
                <a:ea typeface="ＭＳ Ｐゴシック" panose="020B0600070205080204" pitchFamily="34" charset="-128"/>
              </a:rPr>
              <a:t>in un campionamento casuale semplice</a:t>
            </a:r>
          </a:p>
        </p:txBody>
      </p:sp>
      <mc:AlternateContent xmlns:mc="http://schemas.openxmlformats.org/markup-compatibility/2006" xmlns:a14="http://schemas.microsoft.com/office/drawing/2010/main">
        <mc:Choice Requires="a14">
          <p:sp>
            <p:nvSpPr>
              <p:cNvPr id="35843" name="Rectangle 3"/>
              <p:cNvSpPr>
                <a:spLocks noGrp="1" noChangeArrowheads="1"/>
              </p:cNvSpPr>
              <p:nvPr>
                <p:ph type="body" idx="1"/>
              </p:nvPr>
            </p:nvSpPr>
            <p:spPr/>
            <p:txBody>
              <a:bodyPr/>
              <a:lstStyle/>
              <a:p>
                <a:pPr eaLnBrk="1" hangingPunct="1"/>
                <a:r>
                  <a:rPr lang="it-IT" altLang="en-US" sz="2400" dirty="0">
                    <a:solidFill>
                      <a:schemeClr val="bg1">
                        <a:lumMod val="85000"/>
                      </a:schemeClr>
                    </a:solidFill>
                    <a:ea typeface="ＭＳ Ｐゴシック" panose="020B0600070205080204" pitchFamily="34" charset="-128"/>
                  </a:rPr>
                  <a:t>Poiché gli individui n. 1 e 2 sono selezionati a caso, </a:t>
                </a:r>
                <a:r>
                  <a:rPr lang="it-IT" altLang="en-US" sz="2400" i="1" dirty="0">
                    <a:solidFill>
                      <a:schemeClr val="bg1">
                        <a:lumMod val="85000"/>
                      </a:schemeClr>
                    </a:solidFill>
                    <a:ea typeface="ＭＳ Ｐゴシック" panose="020B0600070205080204" pitchFamily="34" charset="-128"/>
                  </a:rPr>
                  <a:t>Y</a:t>
                </a:r>
                <a:r>
                  <a:rPr lang="it-IT" altLang="en-US" sz="2400" baseline="-25000" dirty="0">
                    <a:solidFill>
                      <a:schemeClr val="bg1">
                        <a:lumMod val="85000"/>
                      </a:schemeClr>
                    </a:solidFill>
                    <a:ea typeface="ＭＳ Ｐゴシック" panose="020B0600070205080204" pitchFamily="34" charset="-128"/>
                  </a:rPr>
                  <a:t>1</a:t>
                </a:r>
                <a:r>
                  <a:rPr lang="it-IT" altLang="en-US" sz="2400" dirty="0">
                    <a:solidFill>
                      <a:schemeClr val="bg1">
                        <a:lumMod val="85000"/>
                      </a:schemeClr>
                    </a:solidFill>
                    <a:ea typeface="ＭＳ Ｐゴシック" panose="020B0600070205080204" pitchFamily="34" charset="-128"/>
                  </a:rPr>
                  <a:t> (ovvero il valore di </a:t>
                </a:r>
                <a14:m>
                  <m:oMath xmlns:m="http://schemas.openxmlformats.org/officeDocument/2006/math">
                    <m:r>
                      <a:rPr lang="en-IE" altLang="en-US" sz="2400" b="0" i="1" smtClean="0">
                        <a:solidFill>
                          <a:schemeClr val="bg1">
                            <a:lumMod val="85000"/>
                          </a:schemeClr>
                        </a:solidFill>
                        <a:latin typeface="Cambria Math" panose="02040503050406030204" pitchFamily="18" charset="0"/>
                        <a:ea typeface="ＭＳ Ｐゴシック" panose="020B0600070205080204" pitchFamily="34" charset="-128"/>
                      </a:rPr>
                      <m:t>𝑌</m:t>
                    </m:r>
                  </m:oMath>
                </a14:m>
                <a:r>
                  <a:rPr lang="it-IT" altLang="en-US" sz="2400" dirty="0">
                    <a:solidFill>
                      <a:schemeClr val="bg1">
                        <a:lumMod val="85000"/>
                      </a:schemeClr>
                    </a:solidFill>
                    <a:ea typeface="ＭＳ Ｐゴシック" panose="020B0600070205080204" pitchFamily="34" charset="-128"/>
                  </a:rPr>
                  <a:t> del primo individuo) non contiene informazioni sul valore di </a:t>
                </a:r>
                <a:r>
                  <a:rPr lang="it-IT" altLang="en-US" sz="2400" i="1" dirty="0">
                    <a:solidFill>
                      <a:schemeClr val="bg1">
                        <a:lumMod val="85000"/>
                      </a:schemeClr>
                    </a:solidFill>
                    <a:ea typeface="ＭＳ Ｐゴシック" panose="020B0600070205080204" pitchFamily="34" charset="-128"/>
                  </a:rPr>
                  <a:t>Y</a:t>
                </a:r>
                <a:r>
                  <a:rPr lang="it-IT" altLang="en-US" sz="2400" baseline="-25000" dirty="0">
                    <a:solidFill>
                      <a:schemeClr val="bg1">
                        <a:lumMod val="85000"/>
                      </a:schemeClr>
                    </a:solidFill>
                    <a:ea typeface="ＭＳ Ｐゴシック" panose="020B0600070205080204" pitchFamily="34" charset="-128"/>
                  </a:rPr>
                  <a:t>2</a:t>
                </a:r>
                <a:r>
                  <a:rPr lang="it-IT" altLang="en-US" sz="2400" dirty="0">
                    <a:solidFill>
                      <a:schemeClr val="bg1">
                        <a:lumMod val="85000"/>
                      </a:schemeClr>
                    </a:solidFill>
                    <a:ea typeface="ＭＳ Ｐゴシック" panose="020B0600070205080204" pitchFamily="34" charset="-128"/>
                  </a:rPr>
                  <a:t> (ovvero il valore di </a:t>
                </a:r>
                <a14:m>
                  <m:oMath xmlns:m="http://schemas.openxmlformats.org/officeDocument/2006/math">
                    <m:r>
                      <a:rPr lang="en-IE" altLang="en-US" sz="2400" i="1">
                        <a:solidFill>
                          <a:schemeClr val="bg1">
                            <a:lumMod val="85000"/>
                          </a:schemeClr>
                        </a:solidFill>
                        <a:latin typeface="Cambria Math" panose="02040503050406030204" pitchFamily="18" charset="0"/>
                        <a:ea typeface="ＭＳ Ｐゴシック" panose="020B0600070205080204" pitchFamily="34" charset="-128"/>
                      </a:rPr>
                      <m:t>𝑌</m:t>
                    </m:r>
                  </m:oMath>
                </a14:m>
                <a:r>
                  <a:rPr lang="it-IT" altLang="en-US" sz="2400" dirty="0">
                    <a:solidFill>
                      <a:schemeClr val="bg1">
                        <a:lumMod val="85000"/>
                      </a:schemeClr>
                    </a:solidFill>
                    <a:ea typeface="ＭＳ Ｐゴシック" panose="020B0600070205080204" pitchFamily="34" charset="-128"/>
                  </a:rPr>
                  <a:t> del secondo individuo). </a:t>
                </a:r>
              </a:p>
              <a:p>
                <a:pPr eaLnBrk="1" hangingPunct="1"/>
                <a:r>
                  <a:rPr lang="it-IT" altLang="en-US" sz="2400" dirty="0">
                    <a:solidFill>
                      <a:schemeClr val="bg1">
                        <a:lumMod val="85000"/>
                      </a:schemeClr>
                    </a:solidFill>
                    <a:ea typeface="ＭＳ Ｐゴシック" panose="020B0600070205080204" pitchFamily="34" charset="-128"/>
                  </a:rPr>
                  <a:t>Quindi:</a:t>
                </a:r>
              </a:p>
              <a:p>
                <a:pPr lvl="1" eaLnBrk="1" hangingPunct="1"/>
                <a:r>
                  <a:rPr lang="it-IT" altLang="en-US" sz="2000" i="1" dirty="0">
                    <a:solidFill>
                      <a:schemeClr val="bg1">
                        <a:lumMod val="85000"/>
                      </a:schemeClr>
                    </a:solidFill>
                    <a:ea typeface="ＭＳ Ｐゴシック" panose="020B0600070205080204" pitchFamily="34" charset="-128"/>
                  </a:rPr>
                  <a:t>Y</a:t>
                </a:r>
                <a:r>
                  <a:rPr lang="it-IT" altLang="en-US" sz="2000" baseline="-25000" dirty="0">
                    <a:solidFill>
                      <a:schemeClr val="bg1">
                        <a:lumMod val="85000"/>
                      </a:schemeClr>
                    </a:solidFill>
                    <a:ea typeface="ＭＳ Ｐゴシック" panose="020B0600070205080204" pitchFamily="34" charset="-128"/>
                  </a:rPr>
                  <a:t>1</a:t>
                </a:r>
                <a:r>
                  <a:rPr lang="it-IT" altLang="en-US" sz="2000" dirty="0">
                    <a:solidFill>
                      <a:schemeClr val="bg1">
                        <a:lumMod val="85000"/>
                      </a:schemeClr>
                    </a:solidFill>
                    <a:ea typeface="ＭＳ Ｐゴシック" panose="020B0600070205080204" pitchFamily="34" charset="-128"/>
                  </a:rPr>
                  <a:t> e </a:t>
                </a:r>
                <a:r>
                  <a:rPr lang="it-IT" altLang="en-US" sz="2000" i="1" dirty="0">
                    <a:solidFill>
                      <a:schemeClr val="bg1">
                        <a:lumMod val="85000"/>
                      </a:schemeClr>
                    </a:solidFill>
                    <a:ea typeface="ＭＳ Ｐゴシック" panose="020B0600070205080204" pitchFamily="34" charset="-128"/>
                  </a:rPr>
                  <a:t>Y</a:t>
                </a:r>
                <a:r>
                  <a:rPr lang="it-IT" altLang="en-US" sz="2000" baseline="-25000" dirty="0">
                    <a:solidFill>
                      <a:schemeClr val="bg1">
                        <a:lumMod val="85000"/>
                      </a:schemeClr>
                    </a:solidFill>
                    <a:ea typeface="ＭＳ Ｐゴシック" panose="020B0600070205080204" pitchFamily="34" charset="-128"/>
                  </a:rPr>
                  <a:t>2</a:t>
                </a:r>
                <a:r>
                  <a:rPr lang="it-IT" altLang="en-US" sz="2000" dirty="0">
                    <a:solidFill>
                      <a:schemeClr val="bg1">
                        <a:lumMod val="85000"/>
                      </a:schemeClr>
                    </a:solidFill>
                    <a:ea typeface="ＭＳ Ｐゴシック" panose="020B0600070205080204" pitchFamily="34" charset="-128"/>
                  </a:rPr>
                  <a:t> sono </a:t>
                </a:r>
                <a:r>
                  <a:rPr lang="it-IT" altLang="en-US" sz="2000" b="1" i="1" dirty="0">
                    <a:solidFill>
                      <a:schemeClr val="bg1">
                        <a:lumMod val="85000"/>
                      </a:schemeClr>
                    </a:solidFill>
                    <a:ea typeface="ＭＳ Ｐゴシック" panose="020B0600070205080204" pitchFamily="34" charset="-128"/>
                  </a:rPr>
                  <a:t>indipendentemente distribuiti</a:t>
                </a:r>
                <a:endParaRPr lang="it-IT" altLang="en-US" sz="2000" dirty="0">
                  <a:solidFill>
                    <a:schemeClr val="bg1">
                      <a:lumMod val="85000"/>
                    </a:schemeClr>
                  </a:solidFill>
                  <a:ea typeface="ＭＳ Ｐゴシック" panose="020B0600070205080204" pitchFamily="34" charset="-128"/>
                </a:endParaRPr>
              </a:p>
              <a:p>
                <a:pPr lvl="1" eaLnBrk="1" hangingPunct="1"/>
                <a:r>
                  <a:rPr lang="it-IT" altLang="en-US" sz="2000" i="1" dirty="0">
                    <a:solidFill>
                      <a:schemeClr val="bg1">
                        <a:lumMod val="85000"/>
                      </a:schemeClr>
                    </a:solidFill>
                    <a:ea typeface="ＭＳ Ｐゴシック" panose="020B0600070205080204" pitchFamily="34" charset="-128"/>
                  </a:rPr>
                  <a:t>Y</a:t>
                </a:r>
                <a:r>
                  <a:rPr lang="it-IT" altLang="en-US" sz="2000" baseline="-25000" dirty="0">
                    <a:solidFill>
                      <a:schemeClr val="bg1">
                        <a:lumMod val="85000"/>
                      </a:schemeClr>
                    </a:solidFill>
                    <a:ea typeface="ＭＳ Ｐゴシック" panose="020B0600070205080204" pitchFamily="34" charset="-128"/>
                  </a:rPr>
                  <a:t>1</a:t>
                </a:r>
                <a:r>
                  <a:rPr lang="it-IT" altLang="en-US" sz="2000" dirty="0">
                    <a:solidFill>
                      <a:schemeClr val="bg1">
                        <a:lumMod val="85000"/>
                      </a:schemeClr>
                    </a:solidFill>
                    <a:ea typeface="ＭＳ Ｐゴシック" panose="020B0600070205080204" pitchFamily="34" charset="-128"/>
                  </a:rPr>
                  <a:t> e </a:t>
                </a:r>
                <a:r>
                  <a:rPr lang="it-IT" altLang="en-US" sz="2000" i="1" dirty="0">
                    <a:solidFill>
                      <a:schemeClr val="bg1">
                        <a:lumMod val="85000"/>
                      </a:schemeClr>
                    </a:solidFill>
                    <a:ea typeface="ＭＳ Ｐゴシック" panose="020B0600070205080204" pitchFamily="34" charset="-128"/>
                  </a:rPr>
                  <a:t>Y</a:t>
                </a:r>
                <a:r>
                  <a:rPr lang="it-IT" altLang="en-US" sz="2000" baseline="-25000" dirty="0">
                    <a:solidFill>
                      <a:schemeClr val="bg1">
                        <a:lumMod val="85000"/>
                      </a:schemeClr>
                    </a:solidFill>
                    <a:ea typeface="ＭＳ Ｐゴシック" panose="020B0600070205080204" pitchFamily="34" charset="-128"/>
                  </a:rPr>
                  <a:t>2</a:t>
                </a:r>
                <a:r>
                  <a:rPr lang="it-IT" altLang="en-US" sz="2000" dirty="0">
                    <a:solidFill>
                      <a:schemeClr val="bg1">
                        <a:lumMod val="85000"/>
                      </a:schemeClr>
                    </a:solidFill>
                    <a:ea typeface="ＭＳ Ｐゴシック" panose="020B0600070205080204" pitchFamily="34" charset="-128"/>
                  </a:rPr>
                  <a:t> provengono dalla stessa distribuzione, cioè </a:t>
                </a:r>
                <a:r>
                  <a:rPr lang="it-IT" altLang="en-US" sz="2000" i="1" dirty="0">
                    <a:solidFill>
                      <a:schemeClr val="bg1">
                        <a:lumMod val="85000"/>
                      </a:schemeClr>
                    </a:solidFill>
                    <a:ea typeface="ＭＳ Ｐゴシック" panose="020B0600070205080204" pitchFamily="34" charset="-128"/>
                  </a:rPr>
                  <a:t>Y</a:t>
                </a:r>
                <a:r>
                  <a:rPr lang="it-IT" altLang="en-US" sz="2000" baseline="-25000" dirty="0">
                    <a:solidFill>
                      <a:schemeClr val="bg1">
                        <a:lumMod val="85000"/>
                      </a:schemeClr>
                    </a:solidFill>
                    <a:ea typeface="ＭＳ Ｐゴシック" panose="020B0600070205080204" pitchFamily="34" charset="-128"/>
                  </a:rPr>
                  <a:t>1</a:t>
                </a:r>
                <a:r>
                  <a:rPr lang="it-IT" altLang="en-US" sz="2000" dirty="0">
                    <a:solidFill>
                      <a:schemeClr val="bg1">
                        <a:lumMod val="85000"/>
                      </a:schemeClr>
                    </a:solidFill>
                    <a:ea typeface="ＭＳ Ｐゴシック" panose="020B0600070205080204" pitchFamily="34" charset="-128"/>
                  </a:rPr>
                  <a:t>, </a:t>
                </a:r>
                <a:r>
                  <a:rPr lang="it-IT" altLang="en-US" sz="2000" i="1" dirty="0">
                    <a:solidFill>
                      <a:schemeClr val="bg1">
                        <a:lumMod val="85000"/>
                      </a:schemeClr>
                    </a:solidFill>
                    <a:ea typeface="ＭＳ Ｐゴシック" panose="020B0600070205080204" pitchFamily="34" charset="-128"/>
                  </a:rPr>
                  <a:t>Y</a:t>
                </a:r>
                <a:r>
                  <a:rPr lang="it-IT" altLang="en-US" sz="2000" baseline="-25000" dirty="0">
                    <a:solidFill>
                      <a:schemeClr val="bg1">
                        <a:lumMod val="85000"/>
                      </a:schemeClr>
                    </a:solidFill>
                    <a:ea typeface="ＭＳ Ｐゴシック" panose="020B0600070205080204" pitchFamily="34" charset="-128"/>
                  </a:rPr>
                  <a:t>2</a:t>
                </a:r>
                <a:r>
                  <a:rPr lang="it-IT" altLang="en-US" sz="2000" dirty="0">
                    <a:solidFill>
                      <a:schemeClr val="bg1">
                        <a:lumMod val="85000"/>
                      </a:schemeClr>
                    </a:solidFill>
                    <a:ea typeface="ＭＳ Ｐゴシック" panose="020B0600070205080204" pitchFamily="34" charset="-128"/>
                  </a:rPr>
                  <a:t> sono </a:t>
                </a:r>
                <a:r>
                  <a:rPr lang="it-IT" altLang="en-US" sz="2000" b="1" i="1" dirty="0">
                    <a:solidFill>
                      <a:schemeClr val="bg1">
                        <a:lumMod val="85000"/>
                      </a:schemeClr>
                    </a:solidFill>
                    <a:ea typeface="ＭＳ Ｐゴシック" panose="020B0600070205080204" pitchFamily="34" charset="-128"/>
                  </a:rPr>
                  <a:t>identicamente distribuiti</a:t>
                </a:r>
                <a:endParaRPr lang="it-IT" altLang="en-US" sz="2000" dirty="0">
                  <a:solidFill>
                    <a:schemeClr val="bg1">
                      <a:lumMod val="85000"/>
                    </a:schemeClr>
                  </a:solidFill>
                  <a:ea typeface="ＭＳ Ｐゴシック" panose="020B0600070205080204" pitchFamily="34" charset="-128"/>
                </a:endParaRPr>
              </a:p>
              <a:p>
                <a:pPr lvl="1" eaLnBrk="1" hangingPunct="1"/>
                <a:r>
                  <a:rPr lang="it-IT" altLang="en-US" sz="2000" dirty="0">
                    <a:solidFill>
                      <a:schemeClr val="bg1">
                        <a:lumMod val="85000"/>
                      </a:schemeClr>
                    </a:solidFill>
                    <a:ea typeface="ＭＳ Ｐゴシック" panose="020B0600070205080204" pitchFamily="34" charset="-128"/>
                  </a:rPr>
                  <a:t>Ovvero, in un campionamento casuale semplice, </a:t>
                </a:r>
                <a:r>
                  <a:rPr lang="it-IT" altLang="en-US" sz="2000" i="1" dirty="0">
                    <a:solidFill>
                      <a:schemeClr val="bg1">
                        <a:lumMod val="85000"/>
                      </a:schemeClr>
                    </a:solidFill>
                    <a:ea typeface="ＭＳ Ｐゴシック" panose="020B0600070205080204" pitchFamily="34" charset="-128"/>
                  </a:rPr>
                  <a:t>Y</a:t>
                </a:r>
                <a:r>
                  <a:rPr lang="it-IT" altLang="en-US" sz="2000" baseline="-25000" dirty="0">
                    <a:solidFill>
                      <a:schemeClr val="bg1">
                        <a:lumMod val="85000"/>
                      </a:schemeClr>
                    </a:solidFill>
                    <a:ea typeface="ＭＳ Ｐゴシック" panose="020B0600070205080204" pitchFamily="34" charset="-128"/>
                  </a:rPr>
                  <a:t>1</a:t>
                </a:r>
                <a:r>
                  <a:rPr lang="it-IT" altLang="en-US" sz="2000" dirty="0">
                    <a:solidFill>
                      <a:schemeClr val="bg1">
                        <a:lumMod val="85000"/>
                      </a:schemeClr>
                    </a:solidFill>
                    <a:ea typeface="ＭＳ Ｐゴシック" panose="020B0600070205080204" pitchFamily="34" charset="-128"/>
                  </a:rPr>
                  <a:t> e </a:t>
                </a:r>
                <a:r>
                  <a:rPr lang="it-IT" altLang="en-US" sz="2000" i="1" dirty="0">
                    <a:solidFill>
                      <a:schemeClr val="bg1">
                        <a:lumMod val="85000"/>
                      </a:schemeClr>
                    </a:solidFill>
                    <a:ea typeface="ＭＳ Ｐゴシック" panose="020B0600070205080204" pitchFamily="34" charset="-128"/>
                  </a:rPr>
                  <a:t>Y</a:t>
                </a:r>
                <a:r>
                  <a:rPr lang="it-IT" altLang="en-US" sz="2000" baseline="-25000" dirty="0">
                    <a:solidFill>
                      <a:schemeClr val="bg1">
                        <a:lumMod val="85000"/>
                      </a:schemeClr>
                    </a:solidFill>
                    <a:ea typeface="ＭＳ Ｐゴシック" panose="020B0600070205080204" pitchFamily="34" charset="-128"/>
                  </a:rPr>
                  <a:t>2</a:t>
                </a:r>
                <a:r>
                  <a:rPr lang="it-IT" altLang="en-US" sz="2000" dirty="0">
                    <a:solidFill>
                      <a:schemeClr val="bg1">
                        <a:lumMod val="85000"/>
                      </a:schemeClr>
                    </a:solidFill>
                    <a:ea typeface="ＭＳ Ｐゴシック" panose="020B0600070205080204" pitchFamily="34" charset="-128"/>
                  </a:rPr>
                  <a:t> sono indipendentemente e identicamente distribuiti (</a:t>
                </a:r>
                <a:r>
                  <a:rPr lang="it-IT" altLang="en-US" sz="2000" b="1" i="1" dirty="0" err="1">
                    <a:solidFill>
                      <a:schemeClr val="bg1">
                        <a:lumMod val="85000"/>
                      </a:schemeClr>
                    </a:solidFill>
                    <a:ea typeface="ＭＳ Ｐゴシック" panose="020B0600070205080204" pitchFamily="34" charset="-128"/>
                  </a:rPr>
                  <a:t>i.i.d</a:t>
                </a:r>
                <a:r>
                  <a:rPr lang="it-IT" altLang="en-US" sz="2000" b="1" i="1" dirty="0">
                    <a:solidFill>
                      <a:schemeClr val="bg1">
                        <a:lumMod val="85000"/>
                      </a:schemeClr>
                    </a:solidFill>
                    <a:ea typeface="ＭＳ Ｐゴシック" panose="020B0600070205080204" pitchFamily="34" charset="-128"/>
                  </a:rPr>
                  <a:t>.</a:t>
                </a:r>
                <a:r>
                  <a:rPr lang="it-IT" altLang="en-US" sz="2000" dirty="0">
                    <a:solidFill>
                      <a:schemeClr val="bg1">
                        <a:lumMod val="85000"/>
                      </a:schemeClr>
                    </a:solidFill>
                    <a:ea typeface="ＭＳ Ｐゴシック" panose="020B0600070205080204" pitchFamily="34" charset="-128"/>
                  </a:rPr>
                  <a:t>).</a:t>
                </a:r>
              </a:p>
              <a:p>
                <a:pPr lvl="1" eaLnBrk="1" hangingPunct="1"/>
                <a:r>
                  <a:rPr lang="it-IT" altLang="en-US" sz="2000" dirty="0">
                    <a:solidFill>
                      <a:schemeClr val="bg1">
                        <a:lumMod val="85000"/>
                      </a:schemeClr>
                    </a:solidFill>
                    <a:ea typeface="ＭＳ Ｐゴシック" panose="020B0600070205080204" pitchFamily="34" charset="-128"/>
                  </a:rPr>
                  <a:t>Più in generale, in un campionamento casuale semplice, {</a:t>
                </a:r>
                <a:r>
                  <a:rPr lang="it-IT" altLang="en-US" sz="2000" i="1" dirty="0" err="1">
                    <a:solidFill>
                      <a:schemeClr val="bg1">
                        <a:lumMod val="85000"/>
                      </a:schemeClr>
                    </a:solidFill>
                    <a:ea typeface="ＭＳ Ｐゴシック" panose="020B0600070205080204" pitchFamily="34" charset="-128"/>
                  </a:rPr>
                  <a:t>Y</a:t>
                </a:r>
                <a:r>
                  <a:rPr lang="it-IT" altLang="en-US" sz="2000" i="1" baseline="-25000" dirty="0" err="1">
                    <a:solidFill>
                      <a:schemeClr val="bg1">
                        <a:lumMod val="85000"/>
                      </a:schemeClr>
                    </a:solidFill>
                    <a:ea typeface="ＭＳ Ｐゴシック" panose="020B0600070205080204" pitchFamily="34" charset="-128"/>
                  </a:rPr>
                  <a:t>i</a:t>
                </a:r>
                <a:r>
                  <a:rPr lang="it-IT" altLang="en-US" sz="2000" dirty="0">
                    <a:solidFill>
                      <a:schemeClr val="bg1">
                        <a:lumMod val="85000"/>
                      </a:schemeClr>
                    </a:solidFill>
                    <a:ea typeface="ＭＳ Ｐゴシック" panose="020B0600070205080204" pitchFamily="34" charset="-128"/>
                  </a:rPr>
                  <a:t>}, </a:t>
                </a:r>
                <a:r>
                  <a:rPr lang="it-IT" altLang="en-US" sz="2000" i="1" dirty="0">
                    <a:solidFill>
                      <a:schemeClr val="bg1">
                        <a:lumMod val="85000"/>
                      </a:schemeClr>
                    </a:solidFill>
                    <a:ea typeface="ＭＳ Ｐゴシック" panose="020B0600070205080204" pitchFamily="34" charset="-128"/>
                  </a:rPr>
                  <a:t>i</a:t>
                </a:r>
                <a:r>
                  <a:rPr lang="it-IT" altLang="en-US" sz="2000" dirty="0">
                    <a:solidFill>
                      <a:schemeClr val="bg1">
                        <a:lumMod val="85000"/>
                      </a:schemeClr>
                    </a:solidFill>
                    <a:ea typeface="ＭＳ Ｐゴシック" panose="020B0600070205080204" pitchFamily="34" charset="-128"/>
                  </a:rPr>
                  <a:t> = 1,…, </a:t>
                </a:r>
                <a:r>
                  <a:rPr lang="it-IT" altLang="en-US" sz="2000" i="1" dirty="0">
                    <a:solidFill>
                      <a:schemeClr val="bg1">
                        <a:lumMod val="85000"/>
                      </a:schemeClr>
                    </a:solidFill>
                    <a:ea typeface="ＭＳ Ｐゴシック" panose="020B0600070205080204" pitchFamily="34" charset="-128"/>
                  </a:rPr>
                  <a:t>n</a:t>
                </a:r>
                <a:r>
                  <a:rPr lang="it-IT" altLang="en-US" sz="2000" dirty="0">
                    <a:solidFill>
                      <a:schemeClr val="bg1">
                        <a:lumMod val="85000"/>
                      </a:schemeClr>
                    </a:solidFill>
                    <a:ea typeface="ＭＳ Ｐゴシック" panose="020B0600070205080204" pitchFamily="34" charset="-128"/>
                  </a:rPr>
                  <a:t>, sono </a:t>
                </a:r>
                <a:r>
                  <a:rPr lang="it-IT" altLang="en-US" sz="2000" dirty="0" err="1">
                    <a:solidFill>
                      <a:schemeClr val="bg1">
                        <a:lumMod val="85000"/>
                      </a:schemeClr>
                    </a:solidFill>
                    <a:ea typeface="ＭＳ Ｐゴシック" panose="020B0600070205080204" pitchFamily="34" charset="-128"/>
                  </a:rPr>
                  <a:t>i.i.d</a:t>
                </a:r>
                <a:r>
                  <a:rPr lang="it-IT" altLang="en-US" sz="2000" dirty="0">
                    <a:solidFill>
                      <a:schemeClr val="bg1">
                        <a:lumMod val="85000"/>
                      </a:schemeClr>
                    </a:solidFill>
                    <a:ea typeface="ＭＳ Ｐゴシック" panose="020B0600070205080204" pitchFamily="34" charset="-128"/>
                  </a:rPr>
                  <a:t>.</a:t>
                </a:r>
              </a:p>
              <a:p>
                <a:pPr eaLnBrk="1" hangingPunct="1"/>
                <a:endParaRPr lang="en-US" altLang="en-US" sz="2400" dirty="0">
                  <a:ea typeface="ＭＳ Ｐゴシック" panose="020B0600070205080204" pitchFamily="34" charset="-128"/>
                </a:endParaRPr>
              </a:p>
            </p:txBody>
          </p:sp>
        </mc:Choice>
        <mc:Fallback xmlns="">
          <p:sp>
            <p:nvSpPr>
              <p:cNvPr id="35843" name="Rectangle 3"/>
              <p:cNvSpPr>
                <a:spLocks noGrp="1" noRot="1" noChangeAspect="1" noMove="1" noResize="1" noEditPoints="1" noAdjustHandles="1" noChangeArrowheads="1" noChangeShapeType="1" noTextEdit="1"/>
              </p:cNvSpPr>
              <p:nvPr>
                <p:ph type="body" idx="1"/>
              </p:nvPr>
            </p:nvSpPr>
            <p:spPr>
              <a:blipFill>
                <a:blip r:embed="rId2"/>
                <a:stretch>
                  <a:fillRect l="-1102" t="-1067" r="-1690" b="-4533"/>
                </a:stretch>
              </a:blipFill>
            </p:spPr>
            <p:txBody>
              <a:bodyPr/>
              <a:lstStyle/>
              <a:p>
                <a:r>
                  <a:rPr lang="en-IE">
                    <a:noFill/>
                  </a:rPr>
                  <a:t> </a:t>
                </a:r>
              </a:p>
            </p:txBody>
          </p:sp>
        </mc:Fallback>
      </mc:AlternateContent>
      <p:sp>
        <p:nvSpPr>
          <p:cNvPr id="3584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94F9CBF2-C57C-4595-B9BA-AB6B62784B4B}" type="slidenum">
              <a:rPr lang="en-US" altLang="en-US" smtClean="0"/>
              <a:pPr/>
              <a:t>10</a:t>
            </a:fld>
            <a:endParaRPr lang="en-US" altLang="en-US"/>
          </a:p>
        </p:txBody>
      </p:sp>
      <p:sp>
        <p:nvSpPr>
          <p:cNvPr id="5" name="TextBox 4">
            <a:extLst>
              <a:ext uri="{FF2B5EF4-FFF2-40B4-BE49-F238E27FC236}">
                <a16:creationId xmlns:a16="http://schemas.microsoft.com/office/drawing/2014/main" id="{FA2D16EE-D4C8-4972-94B4-8A8DA188C31A}"/>
              </a:ext>
            </a:extLst>
          </p:cNvPr>
          <p:cNvSpPr txBox="1"/>
          <p:nvPr/>
        </p:nvSpPr>
        <p:spPr>
          <a:xfrm>
            <a:off x="3962400" y="4876619"/>
            <a:ext cx="5295900" cy="1889748"/>
          </a:xfrm>
          <a:prstGeom prst="rect">
            <a:avLst/>
          </a:prstGeom>
          <a:noFill/>
        </p:spPr>
        <p:txBody>
          <a:bodyPr wrap="square" rtlCol="0">
            <a:spAutoFit/>
          </a:bodyPr>
          <a:lstStyle/>
          <a:p>
            <a:pPr marL="171450" lvl="0" indent="-171450">
              <a:spcBef>
                <a:spcPct val="30000"/>
              </a:spcBef>
              <a:buFont typeface="Arial" panose="020B0604020202020204" pitchFamily="34" charset="0"/>
              <a:buChar char="•"/>
              <a:defRPr/>
            </a:pPr>
            <a:r>
              <a:rPr lang="en-IE" altLang="en-US" sz="1600" b="1" dirty="0" err="1">
                <a:solidFill>
                  <a:srgbClr val="FF0000"/>
                </a:solidFill>
              </a:rPr>
              <a:t>Dunque</a:t>
            </a:r>
            <a:r>
              <a:rPr lang="en-IE" altLang="en-US" sz="1600" b="1" dirty="0">
                <a:solidFill>
                  <a:srgbClr val="FF0000"/>
                </a:solidFill>
              </a:rPr>
              <a:t>, </a:t>
            </a:r>
            <a:r>
              <a:rPr lang="en-IE" altLang="en-US" sz="1600" b="1" dirty="0" err="1">
                <a:solidFill>
                  <a:srgbClr val="FF0000"/>
                </a:solidFill>
              </a:rPr>
              <a:t>proprio</a:t>
            </a:r>
            <a:r>
              <a:rPr lang="en-IE" altLang="en-US" sz="1600" b="1" dirty="0">
                <a:solidFill>
                  <a:srgbClr val="FF0000"/>
                </a:solidFill>
              </a:rPr>
              <a:t> la </a:t>
            </a:r>
            <a:r>
              <a:rPr lang="en-IE" altLang="en-US" sz="1600" b="1" dirty="0" err="1">
                <a:solidFill>
                  <a:srgbClr val="FF0000"/>
                </a:solidFill>
              </a:rPr>
              <a:t>casualità</a:t>
            </a:r>
            <a:r>
              <a:rPr lang="en-IE" altLang="en-US" sz="1600" b="1" dirty="0">
                <a:solidFill>
                  <a:srgbClr val="FF0000"/>
                </a:solidFill>
              </a:rPr>
              <a:t> del </a:t>
            </a:r>
            <a:r>
              <a:rPr lang="en-IE" altLang="en-US" sz="1600" b="1" dirty="0" err="1">
                <a:solidFill>
                  <a:srgbClr val="FF0000"/>
                </a:solidFill>
              </a:rPr>
              <a:t>campione</a:t>
            </a:r>
            <a:r>
              <a:rPr lang="en-IE" altLang="en-US" sz="1600" b="1" dirty="0">
                <a:solidFill>
                  <a:srgbClr val="FF0000"/>
                </a:solidFill>
              </a:rPr>
              <a:t> </a:t>
            </a:r>
            <a:r>
              <a:rPr lang="en-IE" altLang="en-US" sz="1600" b="1" dirty="0" err="1">
                <a:solidFill>
                  <a:srgbClr val="FF0000"/>
                </a:solidFill>
              </a:rPr>
              <a:t>implica</a:t>
            </a:r>
            <a:r>
              <a:rPr lang="en-IE" altLang="en-US" sz="1600" b="1" dirty="0">
                <a:solidFill>
                  <a:srgbClr val="FF0000"/>
                </a:solidFill>
              </a:rPr>
              <a:t> </a:t>
            </a:r>
            <a:r>
              <a:rPr lang="en-IE" altLang="en-US" sz="1600" b="1" dirty="0" err="1">
                <a:solidFill>
                  <a:srgbClr val="FF0000"/>
                </a:solidFill>
              </a:rPr>
              <a:t>che</a:t>
            </a:r>
            <a:r>
              <a:rPr lang="en-IE" altLang="en-US" sz="1600" b="1" dirty="0">
                <a:solidFill>
                  <a:srgbClr val="FF0000"/>
                </a:solidFill>
              </a:rPr>
              <a:t> </a:t>
            </a:r>
            <a:r>
              <a:rPr lang="en-IE" altLang="en-US" sz="1600" b="1" dirty="0" err="1">
                <a:solidFill>
                  <a:srgbClr val="FF0000"/>
                </a:solidFill>
              </a:rPr>
              <a:t>possiamo</a:t>
            </a:r>
            <a:r>
              <a:rPr lang="en-IE" altLang="en-US" sz="1600" b="1" dirty="0">
                <a:solidFill>
                  <a:srgbClr val="FF0000"/>
                </a:solidFill>
              </a:rPr>
              <a:t> </a:t>
            </a:r>
            <a:r>
              <a:rPr lang="en-IE" altLang="en-US" sz="1600" b="1" dirty="0" err="1">
                <a:solidFill>
                  <a:srgbClr val="FF0000"/>
                </a:solidFill>
              </a:rPr>
              <a:t>rappresentare</a:t>
            </a:r>
            <a:r>
              <a:rPr lang="en-IE" altLang="en-US" sz="1600" b="1" dirty="0">
                <a:solidFill>
                  <a:srgbClr val="FF0000"/>
                </a:solidFill>
              </a:rPr>
              <a:t> le </a:t>
            </a:r>
            <a:r>
              <a:rPr lang="en-IE" altLang="en-US" sz="1600" b="1" dirty="0" err="1">
                <a:solidFill>
                  <a:srgbClr val="FF0000"/>
                </a:solidFill>
              </a:rPr>
              <a:t>osservazioni</a:t>
            </a:r>
            <a:r>
              <a:rPr lang="en-IE" altLang="en-US" sz="1600" b="1" dirty="0">
                <a:solidFill>
                  <a:srgbClr val="FF0000"/>
                </a:solidFill>
              </a:rPr>
              <a:t> </a:t>
            </a:r>
            <a:r>
              <a:rPr lang="en-IE" altLang="en-US" sz="1600" b="1" dirty="0" err="1">
                <a:solidFill>
                  <a:srgbClr val="FF0000"/>
                </a:solidFill>
              </a:rPr>
              <a:t>sul</a:t>
            </a:r>
            <a:r>
              <a:rPr lang="en-IE" altLang="en-US" sz="1600" b="1" dirty="0">
                <a:solidFill>
                  <a:srgbClr val="FF0000"/>
                </a:solidFill>
              </a:rPr>
              <a:t> </a:t>
            </a:r>
            <a:r>
              <a:rPr lang="en-IE" altLang="en-US" sz="1600" b="1" dirty="0" err="1">
                <a:solidFill>
                  <a:srgbClr val="FF0000"/>
                </a:solidFill>
              </a:rPr>
              <a:t>carattere</a:t>
            </a:r>
            <a:r>
              <a:rPr lang="en-IE" altLang="en-US" sz="1600" b="1" dirty="0">
                <a:solidFill>
                  <a:srgbClr val="FF0000"/>
                </a:solidFill>
              </a:rPr>
              <a:t> </a:t>
            </a:r>
            <a:r>
              <a:rPr lang="en-IE" altLang="en-US" sz="1600" b="1" dirty="0" err="1">
                <a:solidFill>
                  <a:srgbClr val="FF0000"/>
                </a:solidFill>
              </a:rPr>
              <a:t>negli</a:t>
            </a:r>
            <a:r>
              <a:rPr lang="en-IE" altLang="en-US" sz="1600" b="1" dirty="0">
                <a:solidFill>
                  <a:srgbClr val="FF0000"/>
                </a:solidFill>
              </a:rPr>
              <a:t> </a:t>
            </a:r>
            <a:r>
              <a:rPr lang="en-IE" altLang="en-US" sz="1600" b="1" dirty="0" err="1">
                <a:solidFill>
                  <a:srgbClr val="FF0000"/>
                </a:solidFill>
              </a:rPr>
              <a:t>individui</a:t>
            </a:r>
            <a:r>
              <a:rPr lang="en-IE" altLang="en-US" sz="1600" b="1" dirty="0">
                <a:solidFill>
                  <a:srgbClr val="FF0000"/>
                </a:solidFill>
              </a:rPr>
              <a:t> </a:t>
            </a:r>
            <a:r>
              <a:rPr lang="en-IE" altLang="en-US" sz="1600" b="1" dirty="0" err="1">
                <a:solidFill>
                  <a:srgbClr val="FF0000"/>
                </a:solidFill>
              </a:rPr>
              <a:t>selezionati</a:t>
            </a:r>
            <a:r>
              <a:rPr lang="en-IE" altLang="en-US" sz="1600" b="1" dirty="0">
                <a:solidFill>
                  <a:srgbClr val="FF0000"/>
                </a:solidFill>
              </a:rPr>
              <a:t> come </a:t>
            </a:r>
            <a:r>
              <a:rPr lang="en-IE" altLang="en-US" sz="1600" b="1" dirty="0" err="1">
                <a:solidFill>
                  <a:srgbClr val="FF0000"/>
                </a:solidFill>
              </a:rPr>
              <a:t>realizzazioni</a:t>
            </a:r>
            <a:r>
              <a:rPr lang="en-IE" altLang="en-US" sz="1600" b="1" dirty="0">
                <a:solidFill>
                  <a:srgbClr val="FF0000"/>
                </a:solidFill>
              </a:rPr>
              <a:t> di </a:t>
            </a:r>
            <a:r>
              <a:rPr lang="en-IE" altLang="en-US" sz="1600" b="1" dirty="0" err="1">
                <a:solidFill>
                  <a:srgbClr val="FF0000"/>
                </a:solidFill>
              </a:rPr>
              <a:t>altrettante</a:t>
            </a:r>
            <a:r>
              <a:rPr lang="en-IE" altLang="en-US" sz="1600" b="1" dirty="0">
                <a:solidFill>
                  <a:srgbClr val="FF0000"/>
                </a:solidFill>
              </a:rPr>
              <a:t> </a:t>
            </a:r>
            <a:r>
              <a:rPr lang="en-IE" altLang="en-US" sz="1600" b="1" dirty="0" err="1">
                <a:solidFill>
                  <a:srgbClr val="FF0000"/>
                </a:solidFill>
              </a:rPr>
              <a:t>variabili</a:t>
            </a:r>
            <a:r>
              <a:rPr lang="en-IE" altLang="en-US" sz="1600" b="1" dirty="0">
                <a:solidFill>
                  <a:srgbClr val="FF0000"/>
                </a:solidFill>
              </a:rPr>
              <a:t> </a:t>
            </a:r>
            <a:r>
              <a:rPr lang="en-IE" altLang="en-US" sz="1600" b="1" dirty="0" err="1">
                <a:solidFill>
                  <a:srgbClr val="FF0000"/>
                </a:solidFill>
              </a:rPr>
              <a:t>aleatorie</a:t>
            </a:r>
            <a:r>
              <a:rPr lang="en-IE" altLang="en-US" sz="1600" b="1" dirty="0">
                <a:solidFill>
                  <a:srgbClr val="FF0000"/>
                </a:solidFill>
              </a:rPr>
              <a:t> </a:t>
            </a:r>
            <a:r>
              <a:rPr lang="en-IE" altLang="en-US" sz="1600" b="1" dirty="0" err="1">
                <a:solidFill>
                  <a:srgbClr val="FF0000"/>
                </a:solidFill>
              </a:rPr>
              <a:t>i.i.d</a:t>
            </a:r>
            <a:r>
              <a:rPr lang="en-IE" altLang="en-US" sz="1600" b="1" dirty="0">
                <a:solidFill>
                  <a:srgbClr val="FF0000"/>
                </a:solidFill>
              </a:rPr>
              <a:t>.</a:t>
            </a:r>
          </a:p>
          <a:p>
            <a:pPr marL="171450" lvl="0" indent="-171450">
              <a:spcBef>
                <a:spcPct val="30000"/>
              </a:spcBef>
              <a:buFont typeface="Arial" panose="020B0604020202020204" pitchFamily="34" charset="0"/>
              <a:buChar char="•"/>
              <a:defRPr/>
            </a:pPr>
            <a:r>
              <a:rPr lang="en-IE" altLang="en-US" sz="1600" b="1" dirty="0">
                <a:solidFill>
                  <a:srgbClr val="FF0000"/>
                </a:solidFill>
              </a:rPr>
              <a:t>NB: un </a:t>
            </a:r>
            <a:r>
              <a:rPr lang="en-IE" altLang="en-US" sz="1600" b="1" dirty="0" err="1">
                <a:solidFill>
                  <a:srgbClr val="FF0000"/>
                </a:solidFill>
              </a:rPr>
              <a:t>campione</a:t>
            </a:r>
            <a:r>
              <a:rPr lang="en-IE" altLang="en-US" sz="1600" b="1" dirty="0">
                <a:solidFill>
                  <a:srgbClr val="FF0000"/>
                </a:solidFill>
              </a:rPr>
              <a:t> </a:t>
            </a:r>
            <a:r>
              <a:rPr lang="en-IE" altLang="en-US" sz="1600" b="1" dirty="0" err="1">
                <a:solidFill>
                  <a:srgbClr val="FF0000"/>
                </a:solidFill>
              </a:rPr>
              <a:t>casuale</a:t>
            </a:r>
            <a:r>
              <a:rPr lang="en-IE" altLang="en-US" sz="1600" b="1" dirty="0">
                <a:solidFill>
                  <a:srgbClr val="FF0000"/>
                </a:solidFill>
              </a:rPr>
              <a:t> è </a:t>
            </a:r>
            <a:r>
              <a:rPr lang="en-IE" altLang="en-US" sz="1600" b="1" dirty="0" err="1">
                <a:solidFill>
                  <a:srgbClr val="FF0000"/>
                </a:solidFill>
              </a:rPr>
              <a:t>rappresentativo</a:t>
            </a:r>
            <a:endParaRPr lang="it-IT" altLang="en-US" sz="1600" b="1" dirty="0">
              <a:solidFill>
                <a:srgbClr val="FF0000"/>
              </a:solidFill>
            </a:endParaRPr>
          </a:p>
        </p:txBody>
      </p:sp>
    </p:spTree>
    <p:extLst>
      <p:ext uri="{BB962C8B-B14F-4D97-AF65-F5344CB8AC3E}">
        <p14:creationId xmlns:p14="http://schemas.microsoft.com/office/powerpoint/2010/main" val="205119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35843">
                                            <p:txEl>
                                              <p:pRg st="0" end="0"/>
                                            </p:txEl>
                                          </p:spTgt>
                                        </p:tgtEl>
                                      </p:cBhvr>
                                    </p:animEffect>
                                    <p:set>
                                      <p:cBhvr>
                                        <p:cTn id="16" dur="1" fill="hold">
                                          <p:stCondLst>
                                            <p:cond delay="499"/>
                                          </p:stCondLst>
                                        </p:cTn>
                                        <p:tgtEl>
                                          <p:spTgt spid="35843">
                                            <p:txEl>
                                              <p:pRg st="0" end="0"/>
                                            </p:txEl>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35843">
                                            <p:txEl>
                                              <p:pRg st="1" end="1"/>
                                            </p:txEl>
                                          </p:spTgt>
                                        </p:tgtEl>
                                      </p:cBhvr>
                                    </p:animEffect>
                                    <p:set>
                                      <p:cBhvr>
                                        <p:cTn id="19" dur="1" fill="hold">
                                          <p:stCondLst>
                                            <p:cond delay="499"/>
                                          </p:stCondLst>
                                        </p:cTn>
                                        <p:tgtEl>
                                          <p:spTgt spid="35843">
                                            <p:txEl>
                                              <p:pRg st="1" end="1"/>
                                            </p:txEl>
                                          </p:spTgt>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35843">
                                            <p:txEl>
                                              <p:pRg st="2" end="2"/>
                                            </p:txEl>
                                          </p:spTgt>
                                        </p:tgtEl>
                                      </p:cBhvr>
                                    </p:animEffect>
                                    <p:set>
                                      <p:cBhvr>
                                        <p:cTn id="22" dur="1" fill="hold">
                                          <p:stCondLst>
                                            <p:cond delay="499"/>
                                          </p:stCondLst>
                                        </p:cTn>
                                        <p:tgtEl>
                                          <p:spTgt spid="35843">
                                            <p:txEl>
                                              <p:pRg st="2" end="2"/>
                                            </p:txEl>
                                          </p:spTgt>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35843">
                                            <p:txEl>
                                              <p:pRg st="3" end="3"/>
                                            </p:txEl>
                                          </p:spTgt>
                                        </p:tgtEl>
                                      </p:cBhvr>
                                    </p:animEffect>
                                    <p:set>
                                      <p:cBhvr>
                                        <p:cTn id="25" dur="1" fill="hold">
                                          <p:stCondLst>
                                            <p:cond delay="499"/>
                                          </p:stCondLst>
                                        </p:cTn>
                                        <p:tgtEl>
                                          <p:spTgt spid="35843">
                                            <p:txEl>
                                              <p:pRg st="3" end="3"/>
                                            </p:txEl>
                                          </p:spTgt>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35843">
                                            <p:txEl>
                                              <p:pRg st="4" end="4"/>
                                            </p:txEl>
                                          </p:spTgt>
                                        </p:tgtEl>
                                      </p:cBhvr>
                                    </p:animEffect>
                                    <p:set>
                                      <p:cBhvr>
                                        <p:cTn id="28" dur="1" fill="hold">
                                          <p:stCondLst>
                                            <p:cond delay="499"/>
                                          </p:stCondLst>
                                        </p:cTn>
                                        <p:tgtEl>
                                          <p:spTgt spid="35843">
                                            <p:txEl>
                                              <p:pRg st="4" end="4"/>
                                            </p:txEl>
                                          </p:spTgt>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35843">
                                            <p:txEl>
                                              <p:pRg st="5" end="5"/>
                                            </p:txEl>
                                          </p:spTgt>
                                        </p:tgtEl>
                                      </p:cBhvr>
                                    </p:animEffect>
                                    <p:set>
                                      <p:cBhvr>
                                        <p:cTn id="31" dur="1" fill="hold">
                                          <p:stCondLst>
                                            <p:cond delay="499"/>
                                          </p:stCondLst>
                                        </p:cTn>
                                        <p:tgtEl>
                                          <p:spTgt spid="3584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it-IT" altLang="en-US" sz="3200" dirty="0">
                <a:ea typeface="ＭＳ Ｐゴシック" panose="020B0600070205080204" pitchFamily="34" charset="-128"/>
              </a:rPr>
              <a:t>(b) Stima </a:t>
            </a:r>
          </a:p>
        </p:txBody>
      </p:sp>
      <mc:AlternateContent xmlns:mc="http://schemas.openxmlformats.org/markup-compatibility/2006">
        <mc:Choice xmlns:a14="http://schemas.microsoft.com/office/drawing/2010/main" Requires="a14">
          <p:sp>
            <p:nvSpPr>
              <p:cNvPr id="36867" name="Rectangle 3"/>
              <p:cNvSpPr>
                <a:spLocks noGrp="1" noChangeArrowheads="1"/>
              </p:cNvSpPr>
              <p:nvPr>
                <p:ph type="body" idx="1"/>
              </p:nvPr>
            </p:nvSpPr>
            <p:spPr>
              <a:xfrm>
                <a:off x="304800" y="1371599"/>
                <a:ext cx="8294688" cy="5334001"/>
              </a:xfrm>
            </p:spPr>
            <p:txBody>
              <a:bodyPr/>
              <a:lstStyle/>
              <a:p>
                <a:pPr eaLnBrk="1" hangingPunct="1">
                  <a:lnSpc>
                    <a:spcPct val="90000"/>
                  </a:lnSpc>
                  <a:spcBef>
                    <a:spcPct val="40000"/>
                  </a:spcBef>
                </a:pPr>
                <a:r>
                  <a:rPr lang="it-IT" altLang="en-US" sz="2200" dirty="0">
                    <a:ea typeface="ＭＳ Ｐゴシック" panose="020B0600070205080204" pitchFamily="34" charset="-128"/>
                  </a:rPr>
                  <a:t>Supponiamo di voler stimare </a:t>
                </a:r>
                <a:r>
                  <a:rPr lang="it-IT" altLang="en-US" sz="2200" i="1" dirty="0">
                    <a:ea typeface="ＭＳ Ｐゴシック" panose="020B0600070205080204" pitchFamily="34" charset="-128"/>
                  </a:rPr>
                  <a:t>E</a:t>
                </a:r>
                <a:r>
                  <a:rPr lang="it-IT" altLang="en-US" sz="2200" dirty="0">
                    <a:ea typeface="ＭＳ Ｐゴシック" panose="020B0600070205080204" pitchFamily="34" charset="-128"/>
                  </a:rPr>
                  <a:t>(</a:t>
                </a:r>
                <a:r>
                  <a:rPr lang="it-IT" altLang="en-US" sz="2200" i="1" dirty="0">
                    <a:ea typeface="ＭＳ Ｐゴシック" panose="020B0600070205080204" pitchFamily="34" charset="-128"/>
                  </a:rPr>
                  <a:t>Y</a:t>
                </a:r>
                <a:r>
                  <a:rPr lang="it-IT" altLang="en-US" sz="2400" dirty="0">
                    <a:ea typeface="ＭＳ Ｐゴシック" panose="020B0600070205080204" pitchFamily="34" charset="-128"/>
                  </a:rPr>
                  <a:t>) := </a:t>
                </a:r>
                <a14:m>
                  <m:oMath xmlns:m="http://schemas.openxmlformats.org/officeDocument/2006/math">
                    <m:sSub>
                      <m:sSubPr>
                        <m:ctrlPr>
                          <a:rPr lang="it-IT" altLang="en-US" sz="2000" b="0" i="1" dirty="0" smtClean="0">
                            <a:latin typeface="Cambria Math" panose="02040503050406030204" pitchFamily="18" charset="0"/>
                            <a:ea typeface="ＭＳ Ｐゴシック" panose="020B0600070205080204" pitchFamily="34" charset="-128"/>
                            <a:sym typeface="Symbol" panose="05050102010706020507" pitchFamily="18" charset="2"/>
                          </a:rPr>
                        </m:ctrlPr>
                      </m:sSubPr>
                      <m:e>
                        <m:r>
                          <a:rPr lang="it-IT" altLang="en-US" sz="2000" i="1" dirty="0" smtClean="0">
                            <a:latin typeface="Cambria Math" panose="02040503050406030204" pitchFamily="18" charset="0"/>
                            <a:ea typeface="ＭＳ Ｐゴシック" panose="020B0600070205080204" pitchFamily="34" charset="-128"/>
                            <a:sym typeface="Symbol" panose="05050102010706020507" pitchFamily="18" charset="2"/>
                          </a:rPr>
                          <m:t>𝜇</m:t>
                        </m:r>
                      </m:e>
                      <m:sub>
                        <m:r>
                          <a:rPr lang="it-IT" altLang="en-US" sz="2000" b="0" i="1" dirty="0" smtClean="0">
                            <a:latin typeface="Cambria Math" panose="02040503050406030204" pitchFamily="18" charset="0"/>
                            <a:ea typeface="ＭＳ Ｐゴシック" panose="020B0600070205080204" pitchFamily="34" charset="-128"/>
                            <a:sym typeface="Symbol" panose="05050102010706020507" pitchFamily="18" charset="2"/>
                          </a:rPr>
                          <m:t>𝑌</m:t>
                        </m:r>
                      </m:sub>
                    </m:sSub>
                  </m:oMath>
                </a14:m>
                <a:endParaRPr lang="it-IT" altLang="en-US" sz="2200" dirty="0">
                  <a:ea typeface="ＭＳ Ｐゴシック" panose="020B0600070205080204" pitchFamily="34" charset="-128"/>
                </a:endParaRPr>
              </a:p>
              <a:p>
                <a:pPr eaLnBrk="1" hangingPunct="1">
                  <a:lnSpc>
                    <a:spcPct val="90000"/>
                  </a:lnSpc>
                  <a:spcBef>
                    <a:spcPct val="40000"/>
                  </a:spcBef>
                </a:pPr>
                <a:r>
                  <a:rPr lang="it-IT" altLang="en-US" sz="2200" dirty="0">
                    <a:ea typeface="ＭＳ Ｐゴシック" panose="020B0600070205080204" pitchFamily="34" charset="-128"/>
                  </a:rPr>
                  <a:t>Possibili alternative:</a:t>
                </a:r>
              </a:p>
              <a:p>
                <a:pPr marL="895350" lvl="1" indent="-381000" eaLnBrk="1" hangingPunct="1">
                  <a:lnSpc>
                    <a:spcPct val="90000"/>
                  </a:lnSpc>
                  <a:spcBef>
                    <a:spcPct val="40000"/>
                  </a:spcBef>
                </a:pPr>
                <a14:m>
                  <m:oMath xmlns:m="http://schemas.openxmlformats.org/officeDocument/2006/math">
                    <m:acc>
                      <m:accPr>
                        <m:chr m:val="̅"/>
                        <m:ctrlPr>
                          <a:rPr lang="it-IT" altLang="en-US" sz="1800" i="1">
                            <a:latin typeface="Cambria Math" panose="02040503050406030204" pitchFamily="18" charset="0"/>
                            <a:ea typeface="ＭＳ Ｐゴシック" panose="020B0600070205080204" pitchFamily="34" charset="-128"/>
                          </a:rPr>
                        </m:ctrlPr>
                      </m:accPr>
                      <m:e>
                        <m:r>
                          <a:rPr lang="en-IE" altLang="en-US" sz="1800" i="1">
                            <a:latin typeface="Cambria Math" panose="02040503050406030204" pitchFamily="18" charset="0"/>
                            <a:ea typeface="ＭＳ Ｐゴシック" panose="020B0600070205080204" pitchFamily="34" charset="-128"/>
                          </a:rPr>
                          <m:t>𝑌</m:t>
                        </m:r>
                      </m:e>
                    </m:acc>
                    <m:r>
                      <a:rPr lang="en-IE" altLang="en-US" sz="1800" i="1">
                        <a:latin typeface="Cambria Math" panose="02040503050406030204" pitchFamily="18" charset="0"/>
                        <a:ea typeface="ＭＳ Ｐゴシック" panose="020B0600070205080204" pitchFamily="34" charset="-128"/>
                      </a:rPr>
                      <m:t> </m:t>
                    </m:r>
                  </m:oMath>
                </a14:m>
                <a:endParaRPr lang="it-IT" altLang="en-US" sz="1800" i="1" dirty="0">
                  <a:ea typeface="ＭＳ Ｐゴシック" panose="020B0600070205080204" pitchFamily="34" charset="-128"/>
                </a:endParaRPr>
              </a:p>
              <a:p>
                <a:pPr marL="895350" lvl="1" indent="-381000" eaLnBrk="1" hangingPunct="1">
                  <a:lnSpc>
                    <a:spcPct val="90000"/>
                  </a:lnSpc>
                  <a:spcBef>
                    <a:spcPct val="40000"/>
                  </a:spcBef>
                </a:pP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(prima osservazione)</a:t>
                </a:r>
              </a:p>
              <a:p>
                <a:pPr marL="895350" lvl="1" indent="-381000" eaLnBrk="1" hangingPunct="1">
                  <a:lnSpc>
                    <a:spcPct val="90000"/>
                  </a:lnSpc>
                  <a:spcBef>
                    <a:spcPct val="40000"/>
                  </a:spcBef>
                </a:pPr>
                <a:r>
                  <a:rPr lang="it-IT" altLang="en-US" sz="1800" dirty="0">
                    <a:ea typeface="ＭＳ Ｐゴシック" panose="020B0600070205080204" pitchFamily="34" charset="-128"/>
                  </a:rPr>
                  <a:t>Media ponderata con pesi non uniformi – non media semplice</a:t>
                </a:r>
              </a:p>
              <a:p>
                <a:pPr marL="895350" lvl="1" indent="-381000" eaLnBrk="1" hangingPunct="1">
                  <a:lnSpc>
                    <a:spcPct val="90000"/>
                  </a:lnSpc>
                  <a:spcBef>
                    <a:spcPct val="40000"/>
                  </a:spcBef>
                </a:pPr>
                <a:r>
                  <a:rPr lang="it-IT" altLang="en-US" sz="1800" dirty="0">
                    <a:ea typeface="ＭＳ Ｐゴシック" panose="020B0600070205080204" pitchFamily="34" charset="-128"/>
                  </a:rPr>
                  <a:t>Mediana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a:t>
                </a:r>
                <a:r>
                  <a:rPr lang="it-IT" altLang="en-US" sz="1800" i="1" dirty="0" err="1">
                    <a:ea typeface="ＭＳ Ｐゴシック" panose="020B0600070205080204" pitchFamily="34" charset="-128"/>
                  </a:rPr>
                  <a:t>Y</a:t>
                </a:r>
                <a:r>
                  <a:rPr lang="it-IT" altLang="en-US" sz="1800" i="1" baseline="-25000" dirty="0" err="1">
                    <a:ea typeface="ＭＳ Ｐゴシック" panose="020B0600070205080204" pitchFamily="34" charset="-128"/>
                  </a:rPr>
                  <a:t>n</a:t>
                </a:r>
                <a:r>
                  <a:rPr lang="it-IT" altLang="en-US" sz="1800" dirty="0">
                    <a:ea typeface="ＭＳ Ｐゴシック" panose="020B0600070205080204" pitchFamily="34" charset="-128"/>
                  </a:rPr>
                  <a:t>)</a:t>
                </a:r>
              </a:p>
              <a:p>
                <a:pPr marL="895350" lvl="1" indent="-381000" eaLnBrk="1" hangingPunct="1">
                  <a:lnSpc>
                    <a:spcPct val="90000"/>
                  </a:lnSpc>
                  <a:spcBef>
                    <a:spcPct val="40000"/>
                  </a:spcBef>
                </a:pPr>
                <a:r>
                  <a:rPr lang="it-IT" altLang="en-US" sz="1800" dirty="0">
                    <a:ea typeface="ＭＳ Ｐゴシック" panose="020B0600070205080204" pitchFamily="34" charset="-128"/>
                  </a:rPr>
                  <a:t>etc., etc.</a:t>
                </a:r>
              </a:p>
              <a:p>
                <a:pPr marL="457200" eaLnBrk="1" hangingPunct="1">
                  <a:lnSpc>
                    <a:spcPct val="90000"/>
                  </a:lnSpc>
                  <a:spcBef>
                    <a:spcPct val="40000"/>
                  </a:spcBef>
                </a:pPr>
                <a:r>
                  <a:rPr lang="it-IT" altLang="en-US" sz="2200" dirty="0">
                    <a:ea typeface="ＭＳ Ｐゴシック" panose="020B0600070205080204" pitchFamily="34" charset="-128"/>
                  </a:rPr>
                  <a:t>La media campionaria </a:t>
                </a:r>
                <a14:m>
                  <m:oMath xmlns:m="http://schemas.openxmlformats.org/officeDocument/2006/math">
                    <m:acc>
                      <m:accPr>
                        <m:chr m:val="̅"/>
                        <m:ctrlPr>
                          <a:rPr lang="it-IT" altLang="en-US" sz="2200" i="1">
                            <a:latin typeface="Cambria Math" panose="02040503050406030204" pitchFamily="18" charset="0"/>
                            <a:ea typeface="ＭＳ Ｐゴシック" panose="020B0600070205080204" pitchFamily="34" charset="-128"/>
                          </a:rPr>
                        </m:ctrlPr>
                      </m:accPr>
                      <m:e>
                        <m:r>
                          <a:rPr lang="en-IE" altLang="en-US" sz="2200" i="1">
                            <a:latin typeface="Cambria Math" panose="02040503050406030204" pitchFamily="18" charset="0"/>
                            <a:ea typeface="ＭＳ Ｐゴシック" panose="020B0600070205080204" pitchFamily="34" charset="-128"/>
                          </a:rPr>
                          <m:t>𝑌</m:t>
                        </m:r>
                      </m:e>
                    </m:acc>
                    <m:r>
                      <a:rPr lang="en-IE" altLang="en-US" sz="2200" i="1">
                        <a:latin typeface="Cambria Math" panose="02040503050406030204" pitchFamily="18" charset="0"/>
                        <a:ea typeface="ＭＳ Ｐゴシック" panose="020B0600070205080204" pitchFamily="34" charset="-128"/>
                      </a:rPr>
                      <m:t> </m:t>
                    </m:r>
                  </m:oMath>
                </a14:m>
                <a:r>
                  <a:rPr lang="it-IT" altLang="en-US" sz="2200" dirty="0">
                    <a:ea typeface="ＭＳ Ｐゴシック" panose="020B0600070205080204" pitchFamily="34" charset="-128"/>
                  </a:rPr>
                  <a:t>è lo stimatore della media (valore atteso) più usato in virtù dei due «regali» cui abbiamo accennato:</a:t>
                </a:r>
              </a:p>
              <a:p>
                <a:pPr marL="971550" lvl="1" indent="-514350" eaLnBrk="1" hangingPunct="1">
                  <a:lnSpc>
                    <a:spcPct val="90000"/>
                  </a:lnSpc>
                  <a:spcBef>
                    <a:spcPct val="40000"/>
                  </a:spcBef>
                  <a:buFont typeface="+mj-lt"/>
                  <a:buAutoNum type="romanLcPeriod"/>
                </a:pPr>
                <a:r>
                  <a:rPr lang="it-IT" altLang="en-US" sz="2000" dirty="0">
                    <a:ea typeface="ＭＳ Ｐゴシック" panose="020B0600070205080204" pitchFamily="34" charset="-128"/>
                  </a:rPr>
                  <a:t>quali sono le proprietà di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ovvero qual è la sua </a:t>
                </a:r>
                <a:r>
                  <a:rPr lang="it-IT" altLang="en-US" sz="2000" b="1" dirty="0">
                    <a:ea typeface="ＭＳ Ｐゴシック" panose="020B0600070205080204" pitchFamily="34" charset="-128"/>
                  </a:rPr>
                  <a:t>distribuzione campionaria</a:t>
                </a:r>
                <a:r>
                  <a:rPr lang="it-IT" altLang="en-US" sz="2000" dirty="0">
                    <a:ea typeface="ＭＳ Ｐゴシック" panose="020B0600070205080204" pitchFamily="34" charset="-128"/>
                  </a:rPr>
                  <a:t>?</a:t>
                </a:r>
              </a:p>
              <a:p>
                <a:pPr marL="971550" lvl="1" indent="-514350" eaLnBrk="1" hangingPunct="1">
                  <a:lnSpc>
                    <a:spcPct val="90000"/>
                  </a:lnSpc>
                  <a:spcBef>
                    <a:spcPct val="40000"/>
                  </a:spcBef>
                  <a:buFont typeface="+mj-lt"/>
                  <a:buAutoNum type="romanLcPeriod"/>
                </a:pPr>
                <a:r>
                  <a:rPr lang="it-IT" altLang="en-US" sz="2000" dirty="0">
                    <a:ea typeface="ＭＳ Ｐゴシック" panose="020B0600070205080204" pitchFamily="34" charset="-128"/>
                  </a:rPr>
                  <a:t>Perché dovremmo usare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anziché un altro stimatore? </a:t>
                </a:r>
              </a:p>
              <a:p>
                <a:pPr marL="0" indent="0" eaLnBrk="1" hangingPunct="1">
                  <a:lnSpc>
                    <a:spcPct val="90000"/>
                  </a:lnSpc>
                  <a:buNone/>
                </a:pPr>
                <a:endParaRPr lang="en-US" altLang="en-US" sz="2000" dirty="0">
                  <a:ea typeface="ＭＳ Ｐゴシック" panose="020B0600070205080204" pitchFamily="34" charset="-128"/>
                </a:endParaRPr>
              </a:p>
            </p:txBody>
          </p:sp>
        </mc:Choice>
        <mc:Fallback>
          <p:sp>
            <p:nvSpPr>
              <p:cNvPr id="36867" name="Rectangle 3"/>
              <p:cNvSpPr>
                <a:spLocks noGrp="1" noRot="1" noChangeAspect="1" noMove="1" noResize="1" noEditPoints="1" noAdjustHandles="1" noChangeArrowheads="1" noChangeShapeType="1" noTextEdit="1"/>
              </p:cNvSpPr>
              <p:nvPr>
                <p:ph type="body" idx="1"/>
              </p:nvPr>
            </p:nvSpPr>
            <p:spPr>
              <a:xfrm>
                <a:off x="304800" y="1371599"/>
                <a:ext cx="8294688" cy="5334001"/>
              </a:xfrm>
              <a:blipFill>
                <a:blip r:embed="rId2"/>
                <a:stretch>
                  <a:fillRect l="-955" t="-1600"/>
                </a:stretch>
              </a:blipFill>
            </p:spPr>
            <p:txBody>
              <a:bodyPr/>
              <a:lstStyle/>
              <a:p>
                <a:r>
                  <a:rPr lang="en-IE">
                    <a:noFill/>
                  </a:rPr>
                  <a:t> </a:t>
                </a:r>
              </a:p>
            </p:txBody>
          </p:sp>
        </mc:Fallback>
      </mc:AlternateContent>
      <p:sp>
        <p:nvSpPr>
          <p:cNvPr id="3687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8B4D7633-6EB8-4FF4-BF66-030A7E76D437}" type="slidenum">
              <a:rPr lang="en-US" altLang="en-US" smtClean="0"/>
              <a:pPr/>
              <a:t>11</a:t>
            </a:fld>
            <a:endParaRPr lang="en-US" altLang="en-US"/>
          </a:p>
        </p:txBody>
      </p:sp>
    </p:spTree>
    <p:extLst>
      <p:ext uri="{BB962C8B-B14F-4D97-AF65-F5344CB8AC3E}">
        <p14:creationId xmlns:p14="http://schemas.microsoft.com/office/powerpoint/2010/main" val="3947660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7890"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(b).i La distribuzione campionaria di </a:t>
                </a:r>
                <a14:m>
                  <m:oMath xmlns:m="http://schemas.openxmlformats.org/officeDocument/2006/math">
                    <m:acc>
                      <m:accPr>
                        <m:chr m:val="̅"/>
                        <m:ctrlPr>
                          <a:rPr lang="it-IT" altLang="en-US" i="1">
                            <a:latin typeface="Cambria Math" panose="02040503050406030204" pitchFamily="18" charset="0"/>
                            <a:ea typeface="ＭＳ Ｐゴシック" panose="020B0600070205080204" pitchFamily="34" charset="-128"/>
                          </a:rPr>
                        </m:ctrlPr>
                      </m:accPr>
                      <m:e>
                        <m:r>
                          <a:rPr lang="en-IE" altLang="en-US" b="0" i="1">
                            <a:latin typeface="Cambria Math" panose="02040503050406030204" pitchFamily="18" charset="0"/>
                            <a:ea typeface="ＭＳ Ｐゴシック" panose="020B0600070205080204" pitchFamily="34" charset="-128"/>
                          </a:rPr>
                          <m:t>𝑌</m:t>
                        </m:r>
                      </m:e>
                    </m:acc>
                  </m:oMath>
                </a14:m>
                <a:r>
                  <a:rPr lang="it-IT" altLang="en-US" dirty="0">
                    <a:ea typeface="ＭＳ Ｐゴシック" panose="020B0600070205080204" pitchFamily="34" charset="-128"/>
                  </a:rPr>
                  <a:t> </a:t>
                </a:r>
              </a:p>
            </p:txBody>
          </p:sp>
        </mc:Choice>
        <mc:Fallback xmlns="">
          <p:sp>
            <p:nvSpPr>
              <p:cNvPr id="37890" name="Rectangle 2"/>
              <p:cNvSpPr>
                <a:spLocks noGrp="1" noRot="1" noChangeAspect="1" noMove="1" noResize="1" noEditPoints="1" noAdjustHandles="1" noChangeArrowheads="1" noChangeShapeType="1" noTextEdit="1"/>
              </p:cNvSpPr>
              <p:nvPr>
                <p:ph type="title"/>
              </p:nvPr>
            </p:nvSpPr>
            <p:spPr>
              <a:blipFill>
                <a:blip r:embed="rId2"/>
                <a:stretch>
                  <a:fillRect l="-1415"/>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37891" name="Rectangle 3"/>
              <p:cNvSpPr>
                <a:spLocks noGrp="1" noChangeArrowheads="1"/>
              </p:cNvSpPr>
              <p:nvPr>
                <p:ph type="body" idx="1"/>
              </p:nvPr>
            </p:nvSpPr>
            <p:spPr>
              <a:xfrm>
                <a:off x="304800" y="1371600"/>
                <a:ext cx="8294688" cy="4572000"/>
              </a:xfrm>
            </p:spPr>
            <p:txBody>
              <a:bodyPr/>
              <a:lstStyle/>
              <a:p>
                <a:pPr eaLnBrk="1" hangingPunct="1"/>
                <a:r>
                  <a:rPr lang="it-IT" altLang="en-US" sz="2400" dirty="0">
                    <a:ea typeface="ＭＳ Ｐゴシック" panose="020B0600070205080204" pitchFamily="34" charset="-128"/>
                  </a:rPr>
                  <a:t>La statistica </a:t>
                </a:r>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ha una distribuzione di probabilità poiché è una variabile casuale</a:t>
                </a:r>
              </a:p>
              <a:p>
                <a:pPr lvl="1" eaLnBrk="1" hangingPunct="1">
                  <a:spcBef>
                    <a:spcPct val="40000"/>
                  </a:spcBef>
                </a:pPr>
                <a:r>
                  <a:rPr lang="it-IT" altLang="en-US" sz="1800" dirty="0">
                    <a:ea typeface="ＭＳ Ｐゴシック" panose="020B0600070205080204" pitchFamily="34" charset="-128"/>
                  </a:rPr>
                  <a:t>Gli individui nel campione sono estratti a caso</a:t>
                </a:r>
              </a:p>
              <a:p>
                <a:pPr lvl="1" eaLnBrk="1" hangingPunct="1">
                  <a:spcBef>
                    <a:spcPct val="40000"/>
                  </a:spcBef>
                </a:pPr>
                <a:r>
                  <a:rPr lang="it-IT" altLang="en-US" sz="1800" dirty="0">
                    <a:ea typeface="ＭＳ Ｐゴシック" panose="020B0600070205080204" pitchFamily="34" charset="-128"/>
                  </a:rPr>
                  <a:t>Quindi i valori di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a:t>
                </a:r>
                <a:r>
                  <a:rPr lang="it-IT" altLang="en-US" sz="1800" i="1" dirty="0" err="1">
                    <a:ea typeface="ＭＳ Ｐゴシック" panose="020B0600070205080204" pitchFamily="34" charset="-128"/>
                  </a:rPr>
                  <a:t>Y</a:t>
                </a:r>
                <a:r>
                  <a:rPr lang="it-IT" altLang="en-US" sz="1800" i="1" baseline="-25000" dirty="0" err="1">
                    <a:ea typeface="ＭＳ Ｐゴシック" panose="020B0600070205080204" pitchFamily="34" charset="-128"/>
                  </a:rPr>
                  <a:t>n</a:t>
                </a:r>
                <a:r>
                  <a:rPr lang="it-IT" altLang="en-US" sz="1800" dirty="0">
                    <a:ea typeface="ＭＳ Ｐゴシック" panose="020B0600070205080204" pitchFamily="34" charset="-128"/>
                  </a:rPr>
                  <a:t>) sono casuali</a:t>
                </a:r>
              </a:p>
              <a:p>
                <a:pPr lvl="1" eaLnBrk="1" hangingPunct="1">
                  <a:spcBef>
                    <a:spcPct val="40000"/>
                  </a:spcBef>
                </a:pPr>
                <a:r>
                  <a:rPr lang="it-IT" altLang="en-US" sz="1800" dirty="0">
                    <a:ea typeface="ＭＳ Ｐゴシック" panose="020B0600070205080204" pitchFamily="34" charset="-128"/>
                  </a:rPr>
                  <a:t>Quindi funzioni di (</a:t>
                </a:r>
                <a:r>
                  <a:rPr lang="it-IT" altLang="en-US" sz="1800" i="1" dirty="0">
                    <a:ea typeface="ＭＳ Ｐゴシック" panose="020B0600070205080204" pitchFamily="34" charset="-128"/>
                  </a:rPr>
                  <a:t>Y</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a:t>
                </a:r>
                <a:r>
                  <a:rPr lang="it-IT" altLang="en-US" sz="1800" i="1" dirty="0" err="1">
                    <a:ea typeface="ＭＳ Ｐゴシック" panose="020B0600070205080204" pitchFamily="34" charset="-128"/>
                  </a:rPr>
                  <a:t>Y</a:t>
                </a:r>
                <a:r>
                  <a:rPr lang="it-IT" altLang="en-US" sz="1800" i="1" baseline="-25000" dirty="0" err="1">
                    <a:ea typeface="ＭＳ Ｐゴシック" panose="020B0600070205080204" pitchFamily="34" charset="-128"/>
                  </a:rPr>
                  <a:t>n</a:t>
                </a:r>
                <a:r>
                  <a:rPr lang="it-IT" altLang="en-US" sz="1800" dirty="0">
                    <a:ea typeface="ＭＳ Ｐゴシック" panose="020B0600070205080204" pitchFamily="34" charset="-128"/>
                  </a:rPr>
                  <a:t>), come </a:t>
                </a:r>
                <a14:m>
                  <m:oMath xmlns:m="http://schemas.openxmlformats.org/officeDocument/2006/math">
                    <m:acc>
                      <m:accPr>
                        <m:chr m:val="̅"/>
                        <m:ctrlPr>
                          <a:rPr lang="it-IT" altLang="en-US" sz="1800" i="1">
                            <a:latin typeface="Cambria Math" panose="02040503050406030204" pitchFamily="18" charset="0"/>
                            <a:ea typeface="ＭＳ Ｐゴシック" panose="020B0600070205080204" pitchFamily="34" charset="-128"/>
                          </a:rPr>
                        </m:ctrlPr>
                      </m:accPr>
                      <m:e>
                        <m:r>
                          <a:rPr lang="en-IE" altLang="en-US" sz="1800" i="1">
                            <a:latin typeface="Cambria Math" panose="02040503050406030204" pitchFamily="18" charset="0"/>
                            <a:ea typeface="ＭＳ Ｐゴシック" panose="020B0600070205080204" pitchFamily="34" charset="-128"/>
                          </a:rPr>
                          <m:t>𝑌</m:t>
                        </m:r>
                      </m:e>
                    </m:acc>
                  </m:oMath>
                </a14:m>
                <a:r>
                  <a:rPr lang="it-IT" altLang="en-US" sz="1800" dirty="0">
                    <a:ea typeface="ＭＳ Ｐゴシック" panose="020B0600070205080204" pitchFamily="34" charset="-128"/>
                  </a:rPr>
                  <a:t>, sono casuali: se si fosse estratto un campione diverso, avrebbero assunto valori differenti</a:t>
                </a:r>
              </a:p>
              <a:p>
                <a:pPr lvl="1" eaLnBrk="1" hangingPunct="1">
                  <a:spcBef>
                    <a:spcPct val="40000"/>
                  </a:spcBef>
                </a:pPr>
                <a:r>
                  <a:rPr lang="it-IT" altLang="en-US" sz="1800" dirty="0">
                    <a:ea typeface="ＭＳ Ｐゴシック" panose="020B0600070205080204" pitchFamily="34" charset="-128"/>
                  </a:rPr>
                  <a:t>La distribuzione di </a:t>
                </a:r>
                <a14:m>
                  <m:oMath xmlns:m="http://schemas.openxmlformats.org/officeDocument/2006/math">
                    <m:acc>
                      <m:accPr>
                        <m:chr m:val="̅"/>
                        <m:ctrlPr>
                          <a:rPr lang="it-IT" altLang="en-US" sz="1800" i="1">
                            <a:latin typeface="Cambria Math" panose="02040503050406030204" pitchFamily="18" charset="0"/>
                            <a:ea typeface="ＭＳ Ｐゴシック" panose="020B0600070205080204" pitchFamily="34" charset="-128"/>
                          </a:rPr>
                        </m:ctrlPr>
                      </m:accPr>
                      <m:e>
                        <m:r>
                          <a:rPr lang="en-IE" altLang="en-US" sz="1800" i="1">
                            <a:latin typeface="Cambria Math" panose="02040503050406030204" pitchFamily="18" charset="0"/>
                            <a:ea typeface="ＭＳ Ｐゴシック" panose="020B0600070205080204" pitchFamily="34" charset="-128"/>
                          </a:rPr>
                          <m:t>𝑌</m:t>
                        </m:r>
                      </m:e>
                    </m:acc>
                  </m:oMath>
                </a14:m>
                <a:r>
                  <a:rPr lang="it-IT" altLang="en-US" sz="1800" dirty="0">
                    <a:ea typeface="ＭＳ Ｐゴシック" panose="020B0600070205080204" pitchFamily="34" charset="-128"/>
                  </a:rPr>
                  <a:t> in diversi possibili campioni, ciascuno di dimensione </a:t>
                </a:r>
                <a:r>
                  <a:rPr lang="it-IT" altLang="en-US" sz="1800" i="1" dirty="0">
                    <a:ea typeface="ＭＳ Ｐゴシック" panose="020B0600070205080204" pitchFamily="34" charset="-128"/>
                  </a:rPr>
                  <a:t>n</a:t>
                </a:r>
                <a:r>
                  <a:rPr lang="it-IT" altLang="en-US" sz="1800" dirty="0">
                    <a:ea typeface="ＭＳ Ｐゴシック" panose="020B0600070205080204" pitchFamily="34" charset="-128"/>
                  </a:rPr>
                  <a:t>, si chiama </a:t>
                </a:r>
                <a:r>
                  <a:rPr lang="it-IT" altLang="en-US" sz="1800" b="1" i="1" dirty="0">
                    <a:ea typeface="ＭＳ Ｐゴシック" panose="020B0600070205080204" pitchFamily="34" charset="-128"/>
                  </a:rPr>
                  <a:t>distribuzione campionaria</a:t>
                </a:r>
                <a:r>
                  <a:rPr lang="it-IT" altLang="en-US" sz="1800" dirty="0">
                    <a:ea typeface="ＭＳ Ｐゴシック" panose="020B0600070205080204" pitchFamily="34" charset="-128"/>
                  </a:rPr>
                  <a:t> di </a:t>
                </a:r>
                <a14:m>
                  <m:oMath xmlns:m="http://schemas.openxmlformats.org/officeDocument/2006/math">
                    <m:acc>
                      <m:accPr>
                        <m:chr m:val="̅"/>
                        <m:ctrlPr>
                          <a:rPr lang="it-IT" altLang="en-US" sz="1800" i="1">
                            <a:latin typeface="Cambria Math" panose="02040503050406030204" pitchFamily="18" charset="0"/>
                            <a:ea typeface="ＭＳ Ｐゴシック" panose="020B0600070205080204" pitchFamily="34" charset="-128"/>
                          </a:rPr>
                        </m:ctrlPr>
                      </m:accPr>
                      <m:e>
                        <m:r>
                          <a:rPr lang="en-IE" altLang="en-US" sz="1800" i="1">
                            <a:latin typeface="Cambria Math" panose="02040503050406030204" pitchFamily="18" charset="0"/>
                            <a:ea typeface="ＭＳ Ｐゴシック" panose="020B0600070205080204" pitchFamily="34" charset="-128"/>
                          </a:rPr>
                          <m:t>𝑌</m:t>
                        </m:r>
                      </m:e>
                    </m:acc>
                  </m:oMath>
                </a14:m>
                <a:endParaRPr lang="it-IT" altLang="en-US" sz="1800" dirty="0">
                  <a:ea typeface="ＭＳ Ｐゴシック" panose="020B0600070205080204" pitchFamily="34" charset="-128"/>
                </a:endParaRPr>
              </a:p>
              <a:p>
                <a:pPr eaLnBrk="1" hangingPunct="1">
                  <a:spcBef>
                    <a:spcPct val="40000"/>
                  </a:spcBef>
                </a:pPr>
                <a:r>
                  <a:rPr lang="it-IT" altLang="en-US" sz="2400" dirty="0">
                    <a:ea typeface="ＭＳ Ｐゴシック" panose="020B0600070205080204" pitchFamily="34" charset="-128"/>
                  </a:rPr>
                  <a:t>La media e la varianza di </a:t>
                </a:r>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sono la media e la varianza della sua distribuzione campionaria, </a:t>
                </a:r>
                <a:r>
                  <a:rPr lang="it-IT" altLang="en-US" sz="2400" i="1" dirty="0">
                    <a:ea typeface="ＭＳ Ｐゴシック" panose="020B0600070205080204" pitchFamily="34" charset="-128"/>
                  </a:rPr>
                  <a:t>E</a:t>
                </a:r>
                <a:r>
                  <a:rPr lang="it-IT" altLang="en-US" sz="2400" dirty="0">
                    <a:ea typeface="ＭＳ Ｐゴシック" panose="020B0600070205080204" pitchFamily="34" charset="-128"/>
                  </a:rPr>
                  <a:t>(</a:t>
                </a:r>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e </a:t>
                </a:r>
                <a:r>
                  <a:rPr lang="it-IT" altLang="en-US" sz="2400" dirty="0" err="1">
                    <a:ea typeface="ＭＳ Ｐゴシック" panose="020B0600070205080204" pitchFamily="34" charset="-128"/>
                  </a:rPr>
                  <a:t>var</a:t>
                </a:r>
                <a:r>
                  <a:rPr lang="it-IT" altLang="en-US" sz="2400" dirty="0">
                    <a:ea typeface="ＭＳ Ｐゴシック" panose="020B0600070205080204" pitchFamily="34" charset="-128"/>
                  </a:rPr>
                  <a:t>(</a:t>
                </a:r>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a:t>
                </a:r>
              </a:p>
              <a:p>
                <a:pPr eaLnBrk="1" hangingPunct="1">
                  <a:spcBef>
                    <a:spcPct val="40000"/>
                  </a:spcBef>
                </a:pPr>
                <a:r>
                  <a:rPr lang="it-IT" altLang="en-US" sz="2400" dirty="0">
                    <a:ea typeface="ＭＳ Ｐゴシック" panose="020B0600070205080204" pitchFamily="34" charset="-128"/>
                  </a:rPr>
                  <a:t>Il concetto di distribuzione campionaria è utilissimo in econometria.</a:t>
                </a:r>
              </a:p>
            </p:txBody>
          </p:sp>
        </mc:Choice>
        <mc:Fallback>
          <p:sp>
            <p:nvSpPr>
              <p:cNvPr id="37891" name="Rectangle 3"/>
              <p:cNvSpPr>
                <a:spLocks noGrp="1" noRot="1" noChangeAspect="1" noMove="1" noResize="1" noEditPoints="1" noAdjustHandles="1" noChangeArrowheads="1" noChangeShapeType="1" noTextEdit="1"/>
              </p:cNvSpPr>
              <p:nvPr>
                <p:ph type="body" idx="1"/>
              </p:nvPr>
            </p:nvSpPr>
            <p:spPr>
              <a:xfrm>
                <a:off x="304800" y="1371600"/>
                <a:ext cx="8294688" cy="4572000"/>
              </a:xfrm>
              <a:blipFill>
                <a:blip r:embed="rId3"/>
                <a:stretch>
                  <a:fillRect l="-1102" t="-1200" r="-1396" b="-19067"/>
                </a:stretch>
              </a:blipFill>
            </p:spPr>
            <p:txBody>
              <a:bodyPr/>
              <a:lstStyle/>
              <a:p>
                <a:r>
                  <a:rPr lang="en-IE">
                    <a:noFill/>
                  </a:rPr>
                  <a:t> </a:t>
                </a:r>
              </a:p>
            </p:txBody>
          </p:sp>
        </mc:Fallback>
      </mc:AlternateContent>
      <p:sp>
        <p:nvSpPr>
          <p:cNvPr id="37901"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2C25ACDF-D46E-42A7-AECD-7CF2DA87FB30}" type="slidenum">
              <a:rPr lang="en-US" altLang="en-US" smtClean="0"/>
              <a:pPr/>
              <a:t>12</a:t>
            </a:fld>
            <a:endParaRPr lang="en-US" altLang="en-US"/>
          </a:p>
        </p:txBody>
      </p:sp>
    </p:spTree>
    <p:extLst>
      <p:ext uri="{BB962C8B-B14F-4D97-AF65-F5344CB8AC3E}">
        <p14:creationId xmlns:p14="http://schemas.microsoft.com/office/powerpoint/2010/main" val="2022922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8914"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La distribuzione campionaria di </a:t>
                </a:r>
                <a14:m>
                  <m:oMath xmlns:m="http://schemas.openxmlformats.org/officeDocument/2006/math">
                    <m:acc>
                      <m:accPr>
                        <m:chr m:val="̅"/>
                        <m:ctrlPr>
                          <a:rPr lang="it-IT" altLang="en-US" i="1">
                            <a:latin typeface="Cambria Math" panose="02040503050406030204" pitchFamily="18" charset="0"/>
                            <a:ea typeface="ＭＳ Ｐゴシック" panose="020B0600070205080204" pitchFamily="34" charset="-128"/>
                          </a:rPr>
                        </m:ctrlPr>
                      </m:accPr>
                      <m:e>
                        <m:r>
                          <a:rPr lang="en-IE" altLang="en-US" i="1">
                            <a:latin typeface="Cambria Math" panose="02040503050406030204" pitchFamily="18" charset="0"/>
                            <a:ea typeface="ＭＳ Ｐゴシック" panose="020B0600070205080204" pitchFamily="34" charset="-128"/>
                          </a:rPr>
                          <m:t>𝑌</m:t>
                        </m:r>
                      </m:e>
                    </m:acc>
                  </m:oMath>
                </a14:m>
                <a:r>
                  <a:rPr lang="it-IT" altLang="en-US" i="1" dirty="0">
                    <a:ea typeface="ＭＳ Ｐゴシック" panose="020B0600070205080204" pitchFamily="34" charset="-128"/>
                  </a:rPr>
                  <a:t>: Esempio</a:t>
                </a:r>
                <a:endParaRPr lang="it-IT" altLang="en-US" i="1" baseline="-25000" dirty="0">
                  <a:ea typeface="ＭＳ Ｐゴシック" panose="020B0600070205080204" pitchFamily="34" charset="-128"/>
                </a:endParaRPr>
              </a:p>
            </p:txBody>
          </p:sp>
        </mc:Choice>
        <mc:Fallback xmlns="">
          <p:sp>
            <p:nvSpPr>
              <p:cNvPr id="38914" name="Rectangle 2"/>
              <p:cNvSpPr>
                <a:spLocks noGrp="1" noRot="1" noChangeAspect="1" noMove="1" noResize="1" noEditPoints="1" noAdjustHandles="1" noChangeArrowheads="1" noChangeShapeType="1" noTextEdit="1"/>
              </p:cNvSpPr>
              <p:nvPr>
                <p:ph type="title"/>
              </p:nvPr>
            </p:nvSpPr>
            <p:spPr>
              <a:blipFill>
                <a:blip r:embed="rId3"/>
                <a:stretch>
                  <a:fillRect l="-1415" t="-4908" b="-14724"/>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8915" name="Rectangle 3"/>
              <p:cNvSpPr>
                <a:spLocks noGrp="1" noChangeArrowheads="1"/>
              </p:cNvSpPr>
              <p:nvPr>
                <p:ph type="body" idx="1"/>
              </p:nvPr>
            </p:nvSpPr>
            <p:spPr/>
            <p:txBody>
              <a:bodyPr/>
              <a:lstStyle/>
              <a:p>
                <a:pPr eaLnBrk="1" hangingPunct="1">
                  <a:spcBef>
                    <a:spcPct val="40000"/>
                  </a:spcBef>
                </a:pPr>
                <a:r>
                  <a:rPr lang="it-IT" altLang="en-US" sz="2000" dirty="0">
                    <a:ea typeface="ＭＳ Ｐゴシック" panose="020B0600070205080204" pitchFamily="34" charset="-128"/>
                  </a:rPr>
                  <a:t>Si supponga che </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 assuma il valore 0 oppure 1 (variabile casuale di </a:t>
                </a:r>
                <a:r>
                  <a:rPr lang="it-IT" altLang="en-US" sz="2000" b="1" i="1" dirty="0" err="1">
                    <a:ea typeface="ＭＳ Ｐゴシック" panose="020B0600070205080204" pitchFamily="34" charset="-128"/>
                  </a:rPr>
                  <a:t>Bernoulli</a:t>
                </a:r>
                <a:r>
                  <a:rPr lang="it-IT" altLang="en-US" sz="2000" dirty="0">
                    <a:ea typeface="ＭＳ Ｐゴシック" panose="020B0600070205080204" pitchFamily="34" charset="-128"/>
                  </a:rPr>
                  <a:t>) con la distribuzione di probabilità</a:t>
                </a:r>
              </a:p>
              <a:p>
                <a:pPr lvl="2" eaLnBrk="1" hangingPunct="1">
                  <a:spcBef>
                    <a:spcPct val="40000"/>
                  </a:spcBef>
                  <a:buNone/>
                </a:pPr>
                <a:r>
                  <a:rPr lang="it-IT" altLang="en-US" sz="1600" dirty="0">
                    <a:ea typeface="ＭＳ Ｐゴシック" panose="020B0600070205080204" pitchFamily="34" charset="-128"/>
                  </a:rPr>
                  <a:t>Pr(</a:t>
                </a:r>
                <a:r>
                  <a:rPr lang="it-IT" altLang="en-US" sz="1600" i="1" dirty="0">
                    <a:ea typeface="ＭＳ Ｐゴシック" panose="020B0600070205080204" pitchFamily="34" charset="-128"/>
                  </a:rPr>
                  <a:t>Y</a:t>
                </a:r>
                <a:r>
                  <a:rPr lang="it-IT" altLang="en-US" sz="1600" dirty="0">
                    <a:ea typeface="ＭＳ Ｐゴシック" panose="020B0600070205080204" pitchFamily="34" charset="-128"/>
                  </a:rPr>
                  <a:t> = 0) = 0,22</a:t>
                </a:r>
              </a:p>
              <a:p>
                <a:pPr lvl="2" eaLnBrk="1" hangingPunct="1">
                  <a:spcBef>
                    <a:spcPct val="40000"/>
                  </a:spcBef>
                  <a:buNone/>
                </a:pPr>
                <a:r>
                  <a:rPr lang="it-IT" altLang="en-US" sz="1600" dirty="0">
                    <a:ea typeface="ＭＳ Ｐゴシック" panose="020B0600070205080204" pitchFamily="34" charset="-128"/>
                  </a:rPr>
                  <a:t>Pr(</a:t>
                </a:r>
                <a:r>
                  <a:rPr lang="it-IT" altLang="en-US" sz="1600" i="1" dirty="0">
                    <a:ea typeface="ＭＳ Ｐゴシック" panose="020B0600070205080204" pitchFamily="34" charset="-128"/>
                  </a:rPr>
                  <a:t>Y</a:t>
                </a:r>
                <a:r>
                  <a:rPr lang="it-IT" altLang="en-US" sz="1600" dirty="0">
                    <a:ea typeface="ＭＳ Ｐゴシック" panose="020B0600070205080204" pitchFamily="34" charset="-128"/>
                  </a:rPr>
                  <a:t> =1) = 0,78</a:t>
                </a:r>
              </a:p>
              <a:p>
                <a:pPr lvl="1" eaLnBrk="1" hangingPunct="1">
                  <a:spcBef>
                    <a:spcPct val="40000"/>
                  </a:spcBef>
                  <a:buFontTx/>
                  <a:buNone/>
                </a:pPr>
                <a:r>
                  <a:rPr lang="it-IT" altLang="en-US" sz="2000" dirty="0">
                    <a:ea typeface="ＭＳ Ｐゴシック" panose="020B0600070205080204" pitchFamily="34" charset="-128"/>
                  </a:rPr>
                  <a:t>Allora (ricordate?) </a:t>
                </a:r>
              </a:p>
              <a:p>
                <a:pPr lvl="2" eaLnBrk="1" hangingPunct="1">
                  <a:spcBef>
                    <a:spcPct val="40000"/>
                  </a:spcBef>
                  <a:buNone/>
                </a:pPr>
                <a:r>
                  <a:rPr lang="it-IT" altLang="en-US" sz="1600" i="1" dirty="0">
                    <a:latin typeface="+mj-lt"/>
                    <a:ea typeface="ＭＳ Ｐゴシック" panose="020B0600070205080204" pitchFamily="34" charset="-128"/>
                  </a:rPr>
                  <a:t>E</a:t>
                </a:r>
                <a:r>
                  <a:rPr lang="it-IT" altLang="en-US" sz="1600" dirty="0">
                    <a:latin typeface="+mj-lt"/>
                    <a:ea typeface="ＭＳ Ｐゴシック" panose="020B0600070205080204" pitchFamily="34" charset="-128"/>
                  </a:rPr>
                  <a:t>(</a:t>
                </a:r>
                <a:r>
                  <a:rPr lang="it-IT" altLang="en-US" sz="1600" i="1" dirty="0">
                    <a:latin typeface="+mj-lt"/>
                    <a:ea typeface="ＭＳ Ｐゴシック" panose="020B0600070205080204" pitchFamily="34" charset="-128"/>
                  </a:rPr>
                  <a:t>Y</a:t>
                </a:r>
                <a:r>
                  <a:rPr lang="it-IT" altLang="en-US" sz="1600" dirty="0">
                    <a:latin typeface="+mj-lt"/>
                    <a:ea typeface="ＭＳ Ｐゴシック" panose="020B0600070205080204" pitchFamily="34" charset="-128"/>
                  </a:rPr>
                  <a:t>) = </a:t>
                </a:r>
                <a:r>
                  <a:rPr lang="it-IT" altLang="en-US" sz="1600" i="1" dirty="0">
                    <a:latin typeface="+mj-lt"/>
                    <a:ea typeface="ＭＳ Ｐゴシック" panose="020B0600070205080204" pitchFamily="34" charset="-128"/>
                  </a:rPr>
                  <a:t>p</a:t>
                </a:r>
                <a:r>
                  <a:rPr lang="it-IT" altLang="en-US" sz="1600" dirty="0">
                    <a:latin typeface="+mj-lt"/>
                    <a:ea typeface="ＭＳ Ｐゴシック" panose="020B0600070205080204" pitchFamily="34" charset="-128"/>
                    <a:sym typeface="Symbol" panose="05050102010706020507" pitchFamily="18" charset="2"/>
                  </a:rPr>
                  <a:t>×</a:t>
                </a:r>
                <a:r>
                  <a:rPr lang="it-IT" altLang="en-US" sz="1600" dirty="0">
                    <a:latin typeface="+mj-lt"/>
                    <a:ea typeface="ＭＳ Ｐゴシック" panose="020B0600070205080204" pitchFamily="34" charset="-128"/>
                  </a:rPr>
                  <a:t>1 + (1 – </a:t>
                </a:r>
                <a:r>
                  <a:rPr lang="it-IT" altLang="en-US" sz="1600" i="1" dirty="0">
                    <a:latin typeface="+mj-lt"/>
                    <a:ea typeface="ＭＳ Ｐゴシック" panose="020B0600070205080204" pitchFamily="34" charset="-128"/>
                  </a:rPr>
                  <a:t>p</a:t>
                </a:r>
                <a:r>
                  <a:rPr lang="it-IT" altLang="en-US" sz="1600" dirty="0">
                    <a:latin typeface="+mj-lt"/>
                    <a:ea typeface="ＭＳ Ｐゴシック" panose="020B0600070205080204" pitchFamily="34" charset="-128"/>
                  </a:rPr>
                  <a:t>)</a:t>
                </a:r>
                <a:r>
                  <a:rPr lang="it-IT" altLang="en-US" sz="1600" dirty="0">
                    <a:latin typeface="+mj-lt"/>
                    <a:ea typeface="ＭＳ Ｐゴシック" panose="020B0600070205080204" pitchFamily="34" charset="-128"/>
                    <a:sym typeface="Symbol" panose="05050102010706020507" pitchFamily="18" charset="2"/>
                  </a:rPr>
                  <a:t> ×</a:t>
                </a:r>
                <a:r>
                  <a:rPr lang="it-IT" altLang="en-US" sz="1600" dirty="0">
                    <a:latin typeface="+mj-lt"/>
                    <a:ea typeface="ＭＳ Ｐゴシック" panose="020B0600070205080204" pitchFamily="34" charset="-128"/>
                  </a:rPr>
                  <a:t>0 = </a:t>
                </a:r>
                <a:r>
                  <a:rPr lang="it-IT" altLang="en-US" sz="1600" i="1" dirty="0">
                    <a:latin typeface="+mj-lt"/>
                    <a:ea typeface="ＭＳ Ｐゴシック" panose="020B0600070205080204" pitchFamily="34" charset="-128"/>
                  </a:rPr>
                  <a:t>p</a:t>
                </a:r>
                <a:r>
                  <a:rPr lang="it-IT" altLang="en-US" sz="1600" dirty="0">
                    <a:latin typeface="+mj-lt"/>
                    <a:ea typeface="ＭＳ Ｐゴシック" panose="020B0600070205080204" pitchFamily="34" charset="-128"/>
                  </a:rPr>
                  <a:t> = 0,78</a:t>
                </a:r>
              </a:p>
              <a:p>
                <a:pPr lvl="2" eaLnBrk="1" hangingPunct="1">
                  <a:spcBef>
                    <a:spcPct val="40000"/>
                  </a:spcBef>
                  <a:buNone/>
                </a:pPr>
                <a:r>
                  <a:rPr lang="it-IT" altLang="en-US" sz="1600" dirty="0">
                    <a:latin typeface="+mj-lt"/>
                    <a:ea typeface="ＭＳ Ｐゴシック" panose="020B0600070205080204" pitchFamily="34" charset="-128"/>
                  </a:rPr>
                  <a:t>   </a:t>
                </a:r>
                <a14:m>
                  <m:oMath xmlns:m="http://schemas.openxmlformats.org/officeDocument/2006/math">
                    <m:sSubSup>
                      <m:sSubSupPr>
                        <m:ctrlPr>
                          <a:rPr lang="en-IE" altLang="en-US" sz="1600" b="0" i="1" smtClean="0">
                            <a:latin typeface="Cambria Math" panose="02040503050406030204" pitchFamily="18" charset="0"/>
                            <a:ea typeface="ＭＳ Ｐゴシック" panose="020B0600070205080204" pitchFamily="34" charset="-128"/>
                          </a:rPr>
                        </m:ctrlPr>
                      </m:sSubSupPr>
                      <m:e>
                        <m:r>
                          <a:rPr lang="en-IE" altLang="en-US" sz="1600" b="0" i="1" smtClean="0">
                            <a:latin typeface="Cambria Math" panose="02040503050406030204" pitchFamily="18" charset="0"/>
                            <a:ea typeface="ＭＳ Ｐゴシック" panose="020B0600070205080204" pitchFamily="34" charset="-128"/>
                          </a:rPr>
                          <m:t>𝜎</m:t>
                        </m:r>
                      </m:e>
                      <m:sub>
                        <m:r>
                          <a:rPr lang="en-IE" altLang="en-US" sz="1600" b="0" i="1" smtClean="0">
                            <a:latin typeface="Cambria Math" panose="02040503050406030204" pitchFamily="18" charset="0"/>
                            <a:ea typeface="ＭＳ Ｐゴシック" panose="020B0600070205080204" pitchFamily="34" charset="-128"/>
                          </a:rPr>
                          <m:t>𝑌</m:t>
                        </m:r>
                      </m:sub>
                      <m:sup>
                        <m:r>
                          <a:rPr lang="en-IE" altLang="en-US" sz="1600" b="0" i="1" smtClean="0">
                            <a:latin typeface="Cambria Math" panose="02040503050406030204" pitchFamily="18" charset="0"/>
                            <a:ea typeface="ＭＳ Ｐゴシック" panose="020B0600070205080204" pitchFamily="34" charset="-128"/>
                          </a:rPr>
                          <m:t>2</m:t>
                        </m:r>
                      </m:sup>
                    </m:sSubSup>
                  </m:oMath>
                </a14:m>
                <a:r>
                  <a:rPr lang="it-IT" altLang="en-US" sz="1600" dirty="0">
                    <a:latin typeface="+mj-lt"/>
                    <a:ea typeface="ＭＳ Ｐゴシック" panose="020B0600070205080204" pitchFamily="34" charset="-128"/>
                  </a:rPr>
                  <a:t> = </a:t>
                </a:r>
                <a:r>
                  <a:rPr lang="it-IT" altLang="en-US" sz="1600" i="1" dirty="0">
                    <a:ea typeface="ＭＳ Ｐゴシック" panose="020B0600070205080204" pitchFamily="34" charset="-128"/>
                  </a:rPr>
                  <a:t>p</a:t>
                </a:r>
                <a:r>
                  <a:rPr lang="it-IT" altLang="en-US" sz="1600" dirty="0">
                    <a:ea typeface="ＭＳ Ｐゴシック" panose="020B0600070205080204" pitchFamily="34" charset="-128"/>
                  </a:rPr>
                  <a:t>(1 – </a:t>
                </a:r>
                <a:r>
                  <a:rPr lang="it-IT" altLang="en-US" sz="1600" i="1" dirty="0">
                    <a:ea typeface="ＭＳ Ｐゴシック" panose="020B0600070205080204" pitchFamily="34" charset="-128"/>
                  </a:rPr>
                  <a:t>p</a:t>
                </a:r>
                <a:r>
                  <a:rPr lang="it-IT" altLang="en-US" sz="1600" dirty="0">
                    <a:ea typeface="ＭＳ Ｐゴシック" panose="020B0600070205080204" pitchFamily="34" charset="-128"/>
                  </a:rPr>
                  <a:t>) </a:t>
                </a:r>
              </a:p>
              <a:p>
                <a:pPr lvl="2" eaLnBrk="1" hangingPunct="1">
                  <a:spcBef>
                    <a:spcPct val="40000"/>
                  </a:spcBef>
                  <a:buNone/>
                </a:pPr>
                <a:r>
                  <a:rPr lang="it-IT" altLang="en-US" sz="1600" dirty="0">
                    <a:ea typeface="ＭＳ Ｐゴシック" panose="020B0600070205080204" pitchFamily="34" charset="-128"/>
                  </a:rPr>
                  <a:t>       = 0,78 </a:t>
                </a:r>
                <a:r>
                  <a:rPr lang="it-IT" altLang="en-US" sz="1600" dirty="0">
                    <a:ea typeface="ＭＳ Ｐゴシック" panose="020B0600070205080204" pitchFamily="34" charset="-128"/>
                    <a:sym typeface="Symbol" panose="05050102010706020507" pitchFamily="18" charset="2"/>
                  </a:rPr>
                  <a:t>× </a:t>
                </a:r>
                <a:r>
                  <a:rPr lang="it-IT" altLang="en-US" sz="1600" dirty="0">
                    <a:ea typeface="ＭＳ Ｐゴシック" panose="020B0600070205080204" pitchFamily="34" charset="-128"/>
                  </a:rPr>
                  <a:t>(1 – 0,78) = 0,1716</a:t>
                </a:r>
              </a:p>
              <a:p>
                <a:pPr eaLnBrk="1" hangingPunct="1">
                  <a:spcBef>
                    <a:spcPct val="40000"/>
                  </a:spcBef>
                </a:pPr>
                <a:r>
                  <a:rPr lang="it-IT" altLang="en-US" sz="2000" dirty="0">
                    <a:ea typeface="ＭＳ Ｐゴシック" panose="020B0600070205080204" pitchFamily="34" charset="-128"/>
                  </a:rPr>
                  <a:t>La distribuzione campionaria di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però dipende da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a:t>
                </a:r>
              </a:p>
              <a:p>
                <a:pPr eaLnBrk="1" hangingPunct="1">
                  <a:spcBef>
                    <a:spcPct val="40000"/>
                  </a:spcBef>
                </a:pPr>
                <a:r>
                  <a:rPr lang="it-IT" altLang="en-US" sz="2000" dirty="0">
                    <a:ea typeface="ＭＳ Ｐゴシック" panose="020B0600070205080204" pitchFamily="34" charset="-128"/>
                  </a:rPr>
                  <a:t>Si consideri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 2. La distribuzione campionaria di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è</a:t>
                </a:r>
              </a:p>
              <a:p>
                <a:pPr lvl="1" eaLnBrk="1" hangingPunct="1">
                  <a:spcBef>
                    <a:spcPct val="40000"/>
                  </a:spcBef>
                </a:pPr>
                <a:r>
                  <a:rPr lang="it-IT" altLang="en-US" sz="2000" dirty="0">
                    <a:ea typeface="ＭＳ Ｐゴシック" panose="020B0600070205080204" pitchFamily="34" charset="-128"/>
                  </a:rPr>
                  <a:t>Pr(</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 0) = </a:t>
                </a:r>
                <a14:m>
                  <m:oMath xmlns:m="http://schemas.openxmlformats.org/officeDocument/2006/math">
                    <m:sSup>
                      <m:sSupPr>
                        <m:ctrlPr>
                          <a:rPr lang="en-IE" altLang="en-US" sz="2000" b="0" i="1" smtClean="0">
                            <a:latin typeface="Cambria Math" panose="02040503050406030204" pitchFamily="18" charset="0"/>
                            <a:ea typeface="ＭＳ Ｐゴシック" panose="020B0600070205080204" pitchFamily="34" charset="-128"/>
                          </a:rPr>
                        </m:ctrlPr>
                      </m:sSupPr>
                      <m:e>
                        <m:d>
                          <m:dPr>
                            <m:ctrlPr>
                              <a:rPr lang="en-IE" altLang="en-US" sz="2000" b="0" i="1" smtClean="0">
                                <a:latin typeface="Cambria Math" panose="02040503050406030204" pitchFamily="18" charset="0"/>
                                <a:ea typeface="ＭＳ Ｐゴシック" panose="020B0600070205080204" pitchFamily="34" charset="-128"/>
                              </a:rPr>
                            </m:ctrlPr>
                          </m:dPr>
                          <m:e>
                            <m:r>
                              <a:rPr lang="en-IE" altLang="en-US" sz="2000" b="0" i="1" smtClean="0">
                                <a:latin typeface="Cambria Math" panose="02040503050406030204" pitchFamily="18" charset="0"/>
                                <a:ea typeface="ＭＳ Ｐゴシック" panose="020B0600070205080204" pitchFamily="34" charset="-128"/>
                              </a:rPr>
                              <m:t>1−</m:t>
                            </m:r>
                            <m:r>
                              <a:rPr lang="en-IE" altLang="en-US" sz="2000" b="0" i="1" smtClean="0">
                                <a:latin typeface="Cambria Math" panose="02040503050406030204" pitchFamily="18" charset="0"/>
                                <a:ea typeface="ＭＳ Ｐゴシック" panose="020B0600070205080204" pitchFamily="34" charset="-128"/>
                              </a:rPr>
                              <m:t>𝑝</m:t>
                            </m:r>
                          </m:e>
                        </m:d>
                      </m:e>
                      <m:sup>
                        <m:r>
                          <a:rPr lang="en-IE" altLang="en-US" sz="2000" b="0" i="1" smtClean="0">
                            <a:latin typeface="Cambria Math" panose="02040503050406030204" pitchFamily="18" charset="0"/>
                            <a:ea typeface="ＭＳ Ｐゴシック" panose="020B0600070205080204" pitchFamily="34" charset="-128"/>
                          </a:rPr>
                          <m:t>2</m:t>
                        </m:r>
                      </m:sup>
                    </m:sSup>
                  </m:oMath>
                </a14:m>
                <a:r>
                  <a:rPr lang="it-IT" altLang="en-US" sz="2000" dirty="0">
                    <a:ea typeface="ＭＳ Ｐゴシック" panose="020B0600070205080204" pitchFamily="34" charset="-128"/>
                  </a:rPr>
                  <a:t> = 0,22</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 = 0,0484</a:t>
                </a:r>
              </a:p>
              <a:p>
                <a:pPr lvl="1" eaLnBrk="1" hangingPunct="1">
                  <a:spcBef>
                    <a:spcPct val="40000"/>
                  </a:spcBef>
                </a:pPr>
                <a:r>
                  <a:rPr lang="it-IT" altLang="en-US" sz="2000" dirty="0">
                    <a:ea typeface="ＭＳ Ｐゴシック" panose="020B0600070205080204" pitchFamily="34" charset="-128"/>
                  </a:rPr>
                  <a:t>Pr(</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 </a:t>
                </a:r>
                <a:r>
                  <a:rPr lang="it-IT" altLang="en-US" sz="2000" dirty="0">
                    <a:latin typeface="Lucida Grande" pitchFamily="48" charset="0"/>
                    <a:ea typeface="ＭＳ Ｐゴシック" panose="020B0600070205080204" pitchFamily="34" charset="-128"/>
                    <a:sym typeface="Symbol" panose="05050102010706020507" pitchFamily="18" charset="2"/>
                  </a:rPr>
                  <a:t>½</a:t>
                </a:r>
                <a:r>
                  <a:rPr lang="it-IT" altLang="en-US" sz="2000" dirty="0">
                    <a:ea typeface="ＭＳ Ｐゴシック" panose="020B0600070205080204" pitchFamily="34" charset="-128"/>
                  </a:rPr>
                  <a:t>) = </a:t>
                </a:r>
                <a14:m>
                  <m:oMath xmlns:m="http://schemas.openxmlformats.org/officeDocument/2006/math">
                    <m:r>
                      <a:rPr lang="en-IE" altLang="en-US" sz="2000" b="0" i="1" smtClean="0">
                        <a:latin typeface="Cambria Math" panose="02040503050406030204" pitchFamily="18" charset="0"/>
                        <a:ea typeface="ＭＳ Ｐゴシック" panose="020B0600070205080204" pitchFamily="34" charset="-128"/>
                      </a:rPr>
                      <m:t>𝑝</m:t>
                    </m:r>
                    <m:d>
                      <m:dPr>
                        <m:ctrlPr>
                          <a:rPr lang="en-IE" altLang="en-US" sz="2000" b="0" i="1" smtClean="0">
                            <a:latin typeface="Cambria Math" panose="02040503050406030204" pitchFamily="18" charset="0"/>
                            <a:ea typeface="ＭＳ Ｐゴシック" panose="020B0600070205080204" pitchFamily="34" charset="-128"/>
                          </a:rPr>
                        </m:ctrlPr>
                      </m:dPr>
                      <m:e>
                        <m:r>
                          <a:rPr lang="en-IE" altLang="en-US" sz="2000" b="0" i="1" smtClean="0">
                            <a:latin typeface="Cambria Math" panose="02040503050406030204" pitchFamily="18" charset="0"/>
                            <a:ea typeface="ＭＳ Ｐゴシック" panose="020B0600070205080204" pitchFamily="34" charset="-128"/>
                          </a:rPr>
                          <m:t>1−</m:t>
                        </m:r>
                        <m:r>
                          <a:rPr lang="en-IE" altLang="en-US" sz="2000" b="0" i="1" smtClean="0">
                            <a:latin typeface="Cambria Math" panose="02040503050406030204" pitchFamily="18" charset="0"/>
                            <a:ea typeface="ＭＳ Ｐゴシック" panose="020B0600070205080204" pitchFamily="34" charset="-128"/>
                          </a:rPr>
                          <m:t>𝑝</m:t>
                        </m:r>
                      </m:e>
                    </m:d>
                    <m:r>
                      <a:rPr lang="en-IE" altLang="en-US" sz="2000" b="0" i="1" smtClean="0">
                        <a:latin typeface="Cambria Math" panose="02040503050406030204" pitchFamily="18" charset="0"/>
                        <a:ea typeface="ＭＳ Ｐゴシック" panose="020B0600070205080204" pitchFamily="34" charset="-128"/>
                      </a:rPr>
                      <m:t>+</m:t>
                    </m:r>
                    <m:d>
                      <m:dPr>
                        <m:ctrlPr>
                          <a:rPr lang="en-IE" altLang="en-US" sz="2000" b="0" i="1" smtClean="0">
                            <a:latin typeface="Cambria Math" panose="02040503050406030204" pitchFamily="18" charset="0"/>
                            <a:ea typeface="ＭＳ Ｐゴシック" panose="020B0600070205080204" pitchFamily="34" charset="-128"/>
                          </a:rPr>
                        </m:ctrlPr>
                      </m:dPr>
                      <m:e>
                        <m:r>
                          <a:rPr lang="en-IE" altLang="en-US" sz="2000" b="0" i="1" smtClean="0">
                            <a:latin typeface="Cambria Math" panose="02040503050406030204" pitchFamily="18" charset="0"/>
                            <a:ea typeface="ＭＳ Ｐゴシック" panose="020B0600070205080204" pitchFamily="34" charset="-128"/>
                          </a:rPr>
                          <m:t>1−</m:t>
                        </m:r>
                        <m:r>
                          <a:rPr lang="en-IE" altLang="en-US" sz="2000" b="0" i="1" smtClean="0">
                            <a:latin typeface="Cambria Math" panose="02040503050406030204" pitchFamily="18" charset="0"/>
                            <a:ea typeface="ＭＳ Ｐゴシック" panose="020B0600070205080204" pitchFamily="34" charset="-128"/>
                          </a:rPr>
                          <m:t>𝑝</m:t>
                        </m:r>
                      </m:e>
                    </m:d>
                    <m:r>
                      <a:rPr lang="en-IE" altLang="en-US" sz="2000" b="0" i="1" smtClean="0">
                        <a:latin typeface="Cambria Math" panose="02040503050406030204" pitchFamily="18" charset="0"/>
                        <a:ea typeface="ＭＳ Ｐゴシック" panose="020B0600070205080204" pitchFamily="34" charset="-128"/>
                      </a:rPr>
                      <m:t>𝑝</m:t>
                    </m:r>
                  </m:oMath>
                </a14:m>
                <a:r>
                  <a:rPr lang="it-IT" altLang="en-US" sz="2000" dirty="0">
                    <a:ea typeface="ＭＳ Ｐゴシック" panose="020B0600070205080204" pitchFamily="34" charset="-128"/>
                  </a:rPr>
                  <a:t> = 2</a:t>
                </a:r>
                <a:r>
                  <a:rPr lang="it-IT" altLang="en-US" sz="2000" dirty="0">
                    <a:ea typeface="ＭＳ Ｐゴシック" panose="020B0600070205080204" pitchFamily="34" charset="-128"/>
                    <a:sym typeface="Symbol" panose="05050102010706020507" pitchFamily="18" charset="2"/>
                  </a:rPr>
                  <a:t>×</a:t>
                </a:r>
                <a:r>
                  <a:rPr lang="it-IT" altLang="en-US" sz="2000" dirty="0">
                    <a:ea typeface="ＭＳ Ｐゴシック" panose="020B0600070205080204" pitchFamily="34" charset="-128"/>
                  </a:rPr>
                  <a:t>0,22</a:t>
                </a:r>
                <a:r>
                  <a:rPr lang="it-IT" altLang="en-US" sz="2000" dirty="0">
                    <a:ea typeface="ＭＳ Ｐゴシック" panose="020B0600070205080204" pitchFamily="34" charset="-128"/>
                    <a:sym typeface="Symbol" panose="05050102010706020507" pitchFamily="18" charset="2"/>
                  </a:rPr>
                  <a:t>×0,</a:t>
                </a:r>
                <a:r>
                  <a:rPr lang="it-IT" altLang="en-US" sz="2000" dirty="0">
                    <a:ea typeface="ＭＳ Ｐゴシック" panose="020B0600070205080204" pitchFamily="34" charset="-128"/>
                  </a:rPr>
                  <a:t>78 = 0,3432</a:t>
                </a:r>
              </a:p>
              <a:p>
                <a:pPr lvl="1" eaLnBrk="1" hangingPunct="1">
                  <a:spcBef>
                    <a:spcPct val="40000"/>
                  </a:spcBef>
                </a:pPr>
                <a:r>
                  <a:rPr lang="it-IT" altLang="en-US" sz="2000" dirty="0">
                    <a:ea typeface="ＭＳ Ｐゴシック" panose="020B0600070205080204" pitchFamily="34" charset="-128"/>
                  </a:rPr>
                  <a:t>Pr(</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 1) = </a:t>
                </a:r>
                <a14:m>
                  <m:oMath xmlns:m="http://schemas.openxmlformats.org/officeDocument/2006/math">
                    <m:sSup>
                      <m:sSupPr>
                        <m:ctrlPr>
                          <a:rPr lang="en-IE" altLang="en-US" sz="2000" b="0" i="1" smtClean="0">
                            <a:latin typeface="Cambria Math" panose="02040503050406030204" pitchFamily="18" charset="0"/>
                            <a:ea typeface="ＭＳ Ｐゴシック" panose="020B0600070205080204" pitchFamily="34" charset="-128"/>
                          </a:rPr>
                        </m:ctrlPr>
                      </m:sSupPr>
                      <m:e>
                        <m:r>
                          <a:rPr lang="en-IE" altLang="en-US" sz="2000" b="0" i="1" smtClean="0">
                            <a:latin typeface="Cambria Math" panose="02040503050406030204" pitchFamily="18" charset="0"/>
                            <a:ea typeface="ＭＳ Ｐゴシック" panose="020B0600070205080204" pitchFamily="34" charset="-128"/>
                          </a:rPr>
                          <m:t>𝑝</m:t>
                        </m:r>
                      </m:e>
                      <m:sup>
                        <m:r>
                          <a:rPr lang="en-IE" altLang="en-US" sz="2000" b="0" i="1" smtClean="0">
                            <a:latin typeface="Cambria Math" panose="02040503050406030204" pitchFamily="18" charset="0"/>
                            <a:ea typeface="ＭＳ Ｐゴシック" panose="020B0600070205080204" pitchFamily="34" charset="-128"/>
                          </a:rPr>
                          <m:t>2</m:t>
                        </m:r>
                      </m:sup>
                    </m:sSup>
                  </m:oMath>
                </a14:m>
                <a:r>
                  <a:rPr lang="it-IT" altLang="en-US" sz="2000" dirty="0">
                    <a:ea typeface="ＭＳ Ｐゴシック" panose="020B0600070205080204" pitchFamily="34" charset="-128"/>
                  </a:rPr>
                  <a:t> = 0,78</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 = 0,6084</a:t>
                </a:r>
              </a:p>
            </p:txBody>
          </p:sp>
        </mc:Choice>
        <mc:Fallback xmlns="">
          <p:sp>
            <p:nvSpPr>
              <p:cNvPr id="38915" name="Rectangle 3"/>
              <p:cNvSpPr>
                <a:spLocks noGrp="1" noRot="1" noChangeAspect="1" noMove="1" noResize="1" noEditPoints="1" noAdjustHandles="1" noChangeArrowheads="1" noChangeShapeType="1" noTextEdit="1"/>
              </p:cNvSpPr>
              <p:nvPr>
                <p:ph type="body" idx="1"/>
              </p:nvPr>
            </p:nvSpPr>
            <p:spPr>
              <a:blipFill>
                <a:blip r:embed="rId4"/>
                <a:stretch>
                  <a:fillRect l="-808" t="-933" r="-661" b="-11467"/>
                </a:stretch>
              </a:blipFill>
            </p:spPr>
            <p:txBody>
              <a:bodyPr/>
              <a:lstStyle/>
              <a:p>
                <a:r>
                  <a:rPr lang="en-IE">
                    <a:noFill/>
                  </a:rPr>
                  <a:t> </a:t>
                </a:r>
              </a:p>
            </p:txBody>
          </p:sp>
        </mc:Fallback>
      </mc:AlternateContent>
      <p:sp>
        <p:nvSpPr>
          <p:cNvPr id="38923"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1D068DBB-90AF-405B-9513-C976E084427F}" type="slidenum">
              <a:rPr lang="en-US" altLang="en-US" smtClean="0"/>
              <a:pPr/>
              <a:t>13</a:t>
            </a:fld>
            <a:endParaRPr lang="en-US" altLang="en-US"/>
          </a:p>
        </p:txBody>
      </p:sp>
    </p:spTree>
    <p:extLst>
      <p:ext uri="{BB962C8B-B14F-4D97-AF65-F5344CB8AC3E}">
        <p14:creationId xmlns:p14="http://schemas.microsoft.com/office/powerpoint/2010/main" val="4012427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it-IT" altLang="en-US" sz="2400" b="0" dirty="0">
                <a:ea typeface="ＭＳ Ｐゴシック" panose="020B0600070205080204" pitchFamily="34" charset="-128"/>
              </a:rPr>
              <a:t>Distribuzione campionaria di    quando </a:t>
            </a:r>
            <a:r>
              <a:rPr lang="it-IT" altLang="en-US" sz="2400" b="0" i="1" dirty="0">
                <a:ea typeface="ＭＳ Ｐゴシック" panose="020B0600070205080204" pitchFamily="34" charset="-128"/>
              </a:rPr>
              <a:t>Y</a:t>
            </a:r>
            <a:r>
              <a:rPr lang="it-IT" altLang="en-US" sz="2400" b="0" dirty="0">
                <a:ea typeface="ＭＳ Ｐゴシック" panose="020B0600070205080204" pitchFamily="34" charset="-128"/>
              </a:rPr>
              <a:t> è di </a:t>
            </a:r>
            <a:r>
              <a:rPr lang="it-IT" altLang="en-US" sz="2400" b="0" dirty="0" err="1">
                <a:ea typeface="ＭＳ Ｐゴシック" panose="020B0600070205080204" pitchFamily="34" charset="-128"/>
              </a:rPr>
              <a:t>Bernoulli</a:t>
            </a:r>
            <a:r>
              <a:rPr lang="it-IT" altLang="en-US" sz="2400" b="0" dirty="0">
                <a:ea typeface="ＭＳ Ｐゴシック" panose="020B0600070205080204" pitchFamily="34" charset="-128"/>
              </a:rPr>
              <a:t> (</a:t>
            </a:r>
            <a:r>
              <a:rPr lang="it-IT" altLang="en-US" sz="2400" b="0" i="1" dirty="0">
                <a:ea typeface="ＭＳ Ｐゴシック" panose="020B0600070205080204" pitchFamily="34" charset="-128"/>
              </a:rPr>
              <a:t>p</a:t>
            </a:r>
            <a:r>
              <a:rPr lang="it-IT" altLang="en-US" sz="2400" b="0" dirty="0">
                <a:ea typeface="ＭＳ Ｐゴシック" panose="020B0600070205080204" pitchFamily="34" charset="-128"/>
              </a:rPr>
              <a:t> = 0,78):</a:t>
            </a:r>
          </a:p>
        </p:txBody>
      </p:sp>
      <p:graphicFrame>
        <p:nvGraphicFramePr>
          <p:cNvPr id="39939" name="Object 2"/>
          <p:cNvGraphicFramePr>
            <a:graphicFrameLocks noChangeAspect="1"/>
          </p:cNvGraphicFramePr>
          <p:nvPr/>
        </p:nvGraphicFramePr>
        <p:xfrm>
          <a:off x="4787900" y="419100"/>
          <a:ext cx="268288" cy="344488"/>
        </p:xfrm>
        <a:graphic>
          <a:graphicData uri="http://schemas.openxmlformats.org/presentationml/2006/ole">
            <mc:AlternateContent xmlns:mc="http://schemas.openxmlformats.org/markup-compatibility/2006">
              <mc:Choice xmlns:v="urn:schemas-microsoft-com:vml" Requires="v">
                <p:oleObj spid="_x0000_s230654" name="Document" r:id="rId4" imgW="268224" imgH="344424" progId="Word.Document.8">
                  <p:embed/>
                </p:oleObj>
              </mc:Choice>
              <mc:Fallback>
                <p:oleObj name="Document" r:id="rId4" imgW="268224" imgH="344424"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419100"/>
                        <a:ext cx="268288"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994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838200"/>
            <a:ext cx="533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1"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4A8E2B75-F327-47D5-BC43-8CE0DA9545A4}" type="slidenum">
              <a:rPr lang="en-US" altLang="en-US" smtClean="0"/>
              <a:pPr/>
              <a:t>14</a:t>
            </a:fld>
            <a:endParaRPr lang="en-US" altLang="en-US"/>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A330114-B436-48A2-B824-4589E60C3679}"/>
                  </a:ext>
                </a:extLst>
              </p:cNvPr>
              <p:cNvSpPr txBox="1"/>
              <p:nvPr/>
            </p:nvSpPr>
            <p:spPr>
              <a:xfrm>
                <a:off x="190500" y="1391824"/>
                <a:ext cx="2209800" cy="5559727"/>
              </a:xfrm>
              <a:prstGeom prst="rect">
                <a:avLst/>
              </a:prstGeom>
              <a:noFill/>
            </p:spPr>
            <p:txBody>
              <a:bodyPr wrap="square" rtlCol="0">
                <a:spAutoFit/>
              </a:bodyPr>
              <a:lstStyle/>
              <a:p>
                <a:pPr>
                  <a:lnSpc>
                    <a:spcPct val="110000"/>
                  </a:lnSpc>
                  <a:spcAft>
                    <a:spcPts val="600"/>
                  </a:spcAft>
                </a:pPr>
                <a:r>
                  <a:rPr lang="en-IE" sz="1200" dirty="0"/>
                  <a:t>Per </a:t>
                </a:r>
                <a14:m>
                  <m:oMath xmlns:m="http://schemas.openxmlformats.org/officeDocument/2006/math">
                    <m:r>
                      <a:rPr lang="en-IE" sz="1200" i="1" dirty="0">
                        <a:latin typeface="Cambria Math" panose="02040503050406030204" pitchFamily="18" charset="0"/>
                      </a:rPr>
                      <m:t>𝑛</m:t>
                    </m:r>
                  </m:oMath>
                </a14:m>
                <a:r>
                  <a:rPr lang="en-IE" sz="1200" dirty="0"/>
                  <a:t> = 5, </a:t>
                </a:r>
                <a:r>
                  <a:rPr lang="en-IE" sz="1200" dirty="0" err="1"/>
                  <a:t>i</a:t>
                </a:r>
                <a:r>
                  <a:rPr lang="en-IE" sz="1200" dirty="0"/>
                  <a:t> </a:t>
                </a:r>
                <a:r>
                  <a:rPr lang="en-IE" sz="1200" dirty="0" err="1"/>
                  <a:t>possibili</a:t>
                </a:r>
                <a:r>
                  <a:rPr lang="en-IE" sz="1200" dirty="0"/>
                  <a:t> </a:t>
                </a:r>
                <a:r>
                  <a:rPr lang="en-IE" sz="1200" dirty="0" err="1"/>
                  <a:t>valori</a:t>
                </a:r>
                <a:r>
                  <a:rPr lang="en-IE" sz="1200" dirty="0"/>
                  <a:t> e le </a:t>
                </a:r>
                <a:r>
                  <a:rPr lang="en-IE" sz="1200" dirty="0" err="1"/>
                  <a:t>loro</a:t>
                </a:r>
                <a:r>
                  <a:rPr lang="en-IE" sz="1200" dirty="0"/>
                  <a:t> </a:t>
                </a:r>
                <a:r>
                  <a:rPr lang="en-IE" sz="1200" dirty="0" err="1"/>
                  <a:t>probabilità</a:t>
                </a:r>
                <a:r>
                  <a:rPr lang="en-IE" sz="1200" dirty="0"/>
                  <a:t> </a:t>
                </a:r>
                <a:r>
                  <a:rPr lang="en-IE" sz="1200" dirty="0" err="1"/>
                  <a:t>sono</a:t>
                </a:r>
                <a:endParaRPr lang="en-IE" sz="1200" dirty="0"/>
              </a:p>
              <a:p>
                <a:pPr marL="171450" indent="-171450">
                  <a:lnSpc>
                    <a:spcPct val="110000"/>
                  </a:lnSpc>
                  <a:spcAft>
                    <a:spcPts val="600"/>
                  </a:spcAft>
                  <a:buFont typeface="Arial" panose="020B0604020202020204" pitchFamily="34" charset="0"/>
                  <a:buChar char="•"/>
                </a:pPr>
                <a:r>
                  <a:rPr lang="it-IT" altLang="en-US" sz="1200" dirty="0"/>
                  <a:t>Pr(</a:t>
                </a:r>
                <a14:m>
                  <m:oMath xmlns:m="http://schemas.openxmlformats.org/officeDocument/2006/math">
                    <m:acc>
                      <m:accPr>
                        <m:chr m:val="̅"/>
                        <m:ctrlPr>
                          <a:rPr lang="it-IT" altLang="en-US" sz="1200" i="1">
                            <a:latin typeface="Cambria Math" panose="02040503050406030204" pitchFamily="18" charset="0"/>
                          </a:rPr>
                        </m:ctrlPr>
                      </m:accPr>
                      <m:e>
                        <m:r>
                          <a:rPr lang="en-IE" altLang="en-US" sz="1200" i="1">
                            <a:latin typeface="Cambria Math" panose="02040503050406030204" pitchFamily="18" charset="0"/>
                          </a:rPr>
                          <m:t>𝑌</m:t>
                        </m:r>
                      </m:e>
                    </m:acc>
                  </m:oMath>
                </a14:m>
                <a:r>
                  <a:rPr lang="it-IT" altLang="en-US" sz="1200" dirty="0"/>
                  <a:t> = 0) = </a:t>
                </a:r>
                <a14:m>
                  <m:oMath xmlns:m="http://schemas.openxmlformats.org/officeDocument/2006/math">
                    <m:sSup>
                      <m:sSupPr>
                        <m:ctrlPr>
                          <a:rPr lang="en-IE" altLang="en-US" sz="1200" i="1">
                            <a:latin typeface="Cambria Math" panose="02040503050406030204" pitchFamily="18" charset="0"/>
                          </a:rPr>
                        </m:ctrlPr>
                      </m:sSupPr>
                      <m:e>
                        <m:r>
                          <a:rPr lang="en-IE" altLang="en-US" sz="1200" b="0" i="1" smtClean="0">
                            <a:latin typeface="Cambria Math" panose="02040503050406030204" pitchFamily="18" charset="0"/>
                          </a:rPr>
                          <m:t>(1−</m:t>
                        </m:r>
                        <m:r>
                          <a:rPr lang="en-IE" altLang="en-US" sz="1200" i="1">
                            <a:latin typeface="Cambria Math" panose="02040503050406030204" pitchFamily="18" charset="0"/>
                          </a:rPr>
                          <m:t>𝑝</m:t>
                        </m:r>
                        <m:r>
                          <a:rPr lang="en-IE" altLang="en-US" sz="1200" b="0" i="1" smtClean="0">
                            <a:latin typeface="Cambria Math" panose="02040503050406030204" pitchFamily="18" charset="0"/>
                          </a:rPr>
                          <m:t>)</m:t>
                        </m:r>
                      </m:e>
                      <m:sup>
                        <m:r>
                          <a:rPr lang="en-IE" altLang="en-US" sz="1200" i="1">
                            <a:latin typeface="Cambria Math" panose="02040503050406030204" pitchFamily="18" charset="0"/>
                          </a:rPr>
                          <m:t>5</m:t>
                        </m:r>
                      </m:sup>
                    </m:sSup>
                    <m:r>
                      <a:rPr lang="en-IE" altLang="en-US" sz="1200" i="1">
                        <a:latin typeface="Cambria Math" panose="02040503050406030204" pitchFamily="18" charset="0"/>
                      </a:rPr>
                      <m:t>=0.0005</m:t>
                    </m:r>
                  </m:oMath>
                </a14:m>
                <a:endParaRPr lang="it-IT" altLang="en-US" sz="1200" dirty="0"/>
              </a:p>
              <a:p>
                <a:pPr marL="171450" indent="-171450">
                  <a:lnSpc>
                    <a:spcPct val="110000"/>
                  </a:lnSpc>
                  <a:spcAft>
                    <a:spcPts val="600"/>
                  </a:spcAft>
                  <a:buFont typeface="Arial" panose="020B0604020202020204" pitchFamily="34" charset="0"/>
                  <a:buChar char="•"/>
                </a:pPr>
                <a:r>
                  <a:rPr lang="it-IT" altLang="en-US" sz="1200" dirty="0"/>
                  <a:t>Pr(</a:t>
                </a:r>
                <a14:m>
                  <m:oMath xmlns:m="http://schemas.openxmlformats.org/officeDocument/2006/math">
                    <m:acc>
                      <m:accPr>
                        <m:chr m:val="̅"/>
                        <m:ctrlPr>
                          <a:rPr lang="it-IT" altLang="en-US" sz="1200" i="1">
                            <a:latin typeface="Cambria Math" panose="02040503050406030204" pitchFamily="18" charset="0"/>
                          </a:rPr>
                        </m:ctrlPr>
                      </m:accPr>
                      <m:e>
                        <m:r>
                          <a:rPr lang="en-IE" altLang="en-US" sz="1200" i="1">
                            <a:latin typeface="Cambria Math" panose="02040503050406030204" pitchFamily="18" charset="0"/>
                          </a:rPr>
                          <m:t>𝑌</m:t>
                        </m:r>
                      </m:e>
                    </m:acc>
                  </m:oMath>
                </a14:m>
                <a:r>
                  <a:rPr lang="it-IT" altLang="en-US" sz="1200" dirty="0"/>
                  <a:t> = 0,2) = Pr(</a:t>
                </a:r>
                <a14:m>
                  <m:oMath xmlns:m="http://schemas.openxmlformats.org/officeDocument/2006/math">
                    <m:acc>
                      <m:accPr>
                        <m:chr m:val="̅"/>
                        <m:ctrlPr>
                          <a:rPr lang="it-IT" altLang="en-US" sz="1200" i="1">
                            <a:latin typeface="Cambria Math" panose="02040503050406030204" pitchFamily="18" charset="0"/>
                          </a:rPr>
                        </m:ctrlPr>
                      </m:accPr>
                      <m:e>
                        <m:r>
                          <a:rPr lang="en-IE" altLang="en-US" sz="1200" i="1">
                            <a:latin typeface="Cambria Math" panose="02040503050406030204" pitchFamily="18" charset="0"/>
                          </a:rPr>
                          <m:t>𝑌</m:t>
                        </m:r>
                      </m:e>
                    </m:acc>
                  </m:oMath>
                </a14:m>
                <a:r>
                  <a:rPr lang="it-IT" altLang="en-US" sz="1200" dirty="0"/>
                  <a:t> = {(1+0+0+0+0)/5), (0+1+0+0+0)/5), (0+0+1+0+0)/5), (0+0+0+1+0)/5), (0+0+0+0+1)/5)  }) = </a:t>
                </a:r>
                <a14:m>
                  <m:oMath xmlns:m="http://schemas.openxmlformats.org/officeDocument/2006/math">
                    <m:limLow>
                      <m:limLowPr>
                        <m:ctrlPr>
                          <a:rPr lang="en-IE" altLang="en-US" sz="1200" i="1">
                            <a:latin typeface="Cambria Math" panose="02040503050406030204" pitchFamily="18" charset="0"/>
                          </a:rPr>
                        </m:ctrlPr>
                      </m:limLowPr>
                      <m:e>
                        <m:groupChr>
                          <m:groupChrPr>
                            <m:chr m:val="⏟"/>
                            <m:ctrlPr>
                              <a:rPr lang="en-IE" altLang="en-US" sz="1200" i="1">
                                <a:latin typeface="Cambria Math" panose="02040503050406030204" pitchFamily="18" charset="0"/>
                              </a:rPr>
                            </m:ctrlPr>
                          </m:groupChrPr>
                          <m:e>
                            <m:r>
                              <a:rPr lang="en-IE" altLang="en-US" sz="1200" i="1">
                                <a:latin typeface="Cambria Math" panose="02040503050406030204" pitchFamily="18" charset="0"/>
                              </a:rPr>
                              <m:t>5</m:t>
                            </m:r>
                          </m:e>
                        </m:groupChr>
                      </m:e>
                      <m:lim>
                        <m:d>
                          <m:dPr>
                            <m:ctrlPr>
                              <a:rPr lang="en-IE" altLang="en-US" sz="1200" i="1">
                                <a:latin typeface="Cambria Math" panose="02040503050406030204" pitchFamily="18" charset="0"/>
                              </a:rPr>
                            </m:ctrlPr>
                          </m:dPr>
                          <m:e>
                            <m:m>
                              <m:mPr>
                                <m:mcs>
                                  <m:mc>
                                    <m:mcPr>
                                      <m:count m:val="1"/>
                                      <m:mcJc m:val="center"/>
                                    </m:mcPr>
                                  </m:mc>
                                </m:mcs>
                                <m:ctrlPr>
                                  <a:rPr lang="en-IE" altLang="en-US" sz="1200" i="1">
                                    <a:latin typeface="Cambria Math" panose="02040503050406030204" pitchFamily="18" charset="0"/>
                                  </a:rPr>
                                </m:ctrlPr>
                              </m:mPr>
                              <m:mr>
                                <m:e>
                                  <m:r>
                                    <m:rPr>
                                      <m:brk m:alnAt="7"/>
                                    </m:rPr>
                                    <a:rPr lang="en-IE" altLang="en-US" sz="1200" i="1">
                                      <a:latin typeface="Cambria Math" panose="02040503050406030204" pitchFamily="18" charset="0"/>
                                    </a:rPr>
                                    <m:t>5</m:t>
                                  </m:r>
                                </m:e>
                              </m:mr>
                              <m:mr>
                                <m:e>
                                  <m:r>
                                    <a:rPr lang="en-IE" altLang="en-US" sz="1200" i="1">
                                      <a:latin typeface="Cambria Math" panose="02040503050406030204" pitchFamily="18" charset="0"/>
                                    </a:rPr>
                                    <m:t>1</m:t>
                                  </m:r>
                                </m:e>
                              </m:mr>
                            </m:m>
                          </m:e>
                        </m:d>
                      </m:lim>
                    </m:limLow>
                    <m:r>
                      <a:rPr lang="en-IE" altLang="en-US" sz="1200" i="1">
                        <a:latin typeface="Cambria Math" panose="02040503050406030204" pitchFamily="18" charset="0"/>
                      </a:rPr>
                      <m:t>×</m:t>
                    </m:r>
                    <m:r>
                      <a:rPr lang="en-IE" altLang="en-US" sz="1200" i="1">
                        <a:latin typeface="Cambria Math" panose="02040503050406030204" pitchFamily="18" charset="0"/>
                      </a:rPr>
                      <m:t>𝑝</m:t>
                    </m:r>
                    <m:sSup>
                      <m:sSupPr>
                        <m:ctrlPr>
                          <a:rPr lang="en-IE" altLang="en-US" sz="1200" i="1">
                            <a:latin typeface="Cambria Math" panose="02040503050406030204" pitchFamily="18" charset="0"/>
                          </a:rPr>
                        </m:ctrlPr>
                      </m:sSupPr>
                      <m:e>
                        <m:d>
                          <m:dPr>
                            <m:ctrlPr>
                              <a:rPr lang="en-IE" altLang="en-US" sz="1200" i="1">
                                <a:latin typeface="Cambria Math" panose="02040503050406030204" pitchFamily="18" charset="0"/>
                              </a:rPr>
                            </m:ctrlPr>
                          </m:dPr>
                          <m:e>
                            <m:r>
                              <a:rPr lang="en-IE" altLang="en-US" sz="1200" i="1">
                                <a:latin typeface="Cambria Math" panose="02040503050406030204" pitchFamily="18" charset="0"/>
                              </a:rPr>
                              <m:t>1−</m:t>
                            </m:r>
                            <m:r>
                              <a:rPr lang="en-IE" altLang="en-US" sz="1200" i="1">
                                <a:latin typeface="Cambria Math" panose="02040503050406030204" pitchFamily="18" charset="0"/>
                              </a:rPr>
                              <m:t>𝑝</m:t>
                            </m:r>
                          </m:e>
                        </m:d>
                      </m:e>
                      <m:sup>
                        <m:r>
                          <a:rPr lang="en-IE" altLang="en-US" sz="1200" i="1">
                            <a:latin typeface="Cambria Math" panose="02040503050406030204" pitchFamily="18" charset="0"/>
                          </a:rPr>
                          <m:t>4</m:t>
                        </m:r>
                      </m:sup>
                    </m:sSup>
                    <m:r>
                      <a:rPr lang="en-IE" altLang="en-US" sz="1200" i="1">
                        <a:latin typeface="Cambria Math" panose="02040503050406030204" pitchFamily="18" charset="0"/>
                      </a:rPr>
                      <m:t>=0,0091</m:t>
                    </m:r>
                  </m:oMath>
                </a14:m>
                <a:r>
                  <a:rPr lang="it-IT" altLang="en-US" sz="1200" dirty="0"/>
                  <a:t>  </a:t>
                </a:r>
              </a:p>
              <a:p>
                <a:pPr marL="171450" indent="-171450">
                  <a:lnSpc>
                    <a:spcPct val="110000"/>
                  </a:lnSpc>
                  <a:buFont typeface="Arial" panose="020B0604020202020204" pitchFamily="34" charset="0"/>
                  <a:buChar char="•"/>
                </a:pPr>
                <a:r>
                  <a:rPr lang="it-IT" altLang="en-US" sz="1200" dirty="0"/>
                  <a:t>Pr(</a:t>
                </a:r>
                <a14:m>
                  <m:oMath xmlns:m="http://schemas.openxmlformats.org/officeDocument/2006/math">
                    <m:acc>
                      <m:accPr>
                        <m:chr m:val="̅"/>
                        <m:ctrlPr>
                          <a:rPr lang="it-IT" altLang="en-US" sz="1200" i="1">
                            <a:latin typeface="Cambria Math" panose="02040503050406030204" pitchFamily="18" charset="0"/>
                          </a:rPr>
                        </m:ctrlPr>
                      </m:accPr>
                      <m:e>
                        <m:r>
                          <a:rPr lang="en-IE" altLang="en-US" sz="1200" i="1">
                            <a:latin typeface="Cambria Math" panose="02040503050406030204" pitchFamily="18" charset="0"/>
                          </a:rPr>
                          <m:t>𝑌</m:t>
                        </m:r>
                      </m:e>
                    </m:acc>
                  </m:oMath>
                </a14:m>
                <a:r>
                  <a:rPr lang="it-IT" altLang="en-US" sz="1200" dirty="0"/>
                  <a:t> =2/5=0,4) = Pr(</a:t>
                </a:r>
                <a14:m>
                  <m:oMath xmlns:m="http://schemas.openxmlformats.org/officeDocument/2006/math">
                    <m:acc>
                      <m:accPr>
                        <m:chr m:val="̅"/>
                        <m:ctrlPr>
                          <a:rPr lang="it-IT" altLang="en-US" sz="1200" i="1">
                            <a:latin typeface="Cambria Math" panose="02040503050406030204" pitchFamily="18" charset="0"/>
                          </a:rPr>
                        </m:ctrlPr>
                      </m:accPr>
                      <m:e>
                        <m:r>
                          <a:rPr lang="en-IE" altLang="en-US" sz="1200" i="1">
                            <a:latin typeface="Cambria Math" panose="02040503050406030204" pitchFamily="18" charset="0"/>
                          </a:rPr>
                          <m:t>𝑌</m:t>
                        </m:r>
                      </m:e>
                    </m:acc>
                  </m:oMath>
                </a14:m>
                <a:r>
                  <a:rPr lang="it-IT" altLang="en-US" sz="1200" dirty="0"/>
                  <a:t> = {(1+1+0+0+0)/5),      </a:t>
                </a:r>
              </a:p>
              <a:p>
                <a:pPr>
                  <a:lnSpc>
                    <a:spcPct val="110000"/>
                  </a:lnSpc>
                  <a:spcAft>
                    <a:spcPts val="600"/>
                  </a:spcAft>
                </a:pPr>
                <a:r>
                  <a:rPr lang="it-IT" altLang="en-US" sz="1200" dirty="0"/>
                  <a:t>         ……………………. }) = </a:t>
                </a:r>
                <a14:m>
                  <m:oMath xmlns:m="http://schemas.openxmlformats.org/officeDocument/2006/math">
                    <m:d>
                      <m:dPr>
                        <m:ctrlPr>
                          <a:rPr lang="en-IE" altLang="en-US" sz="1200" i="1">
                            <a:latin typeface="Cambria Math" panose="02040503050406030204" pitchFamily="18" charset="0"/>
                          </a:rPr>
                        </m:ctrlPr>
                      </m:dPr>
                      <m:e>
                        <m:m>
                          <m:mPr>
                            <m:mcs>
                              <m:mc>
                                <m:mcPr>
                                  <m:count m:val="1"/>
                                  <m:mcJc m:val="center"/>
                                </m:mcPr>
                              </m:mc>
                            </m:mcs>
                            <m:ctrlPr>
                              <a:rPr lang="en-IE" altLang="en-US" sz="1200" i="1">
                                <a:latin typeface="Cambria Math" panose="02040503050406030204" pitchFamily="18" charset="0"/>
                              </a:rPr>
                            </m:ctrlPr>
                          </m:mPr>
                          <m:mr>
                            <m:e>
                              <m:r>
                                <m:rPr>
                                  <m:brk m:alnAt="7"/>
                                </m:rPr>
                                <a:rPr lang="en-IE" altLang="en-US" sz="1200" i="1">
                                  <a:latin typeface="Cambria Math" panose="02040503050406030204" pitchFamily="18" charset="0"/>
                                </a:rPr>
                                <m:t>5</m:t>
                              </m:r>
                            </m:e>
                          </m:mr>
                          <m:mr>
                            <m:e>
                              <m:r>
                                <a:rPr lang="en-IE" altLang="en-US" sz="1200" i="1">
                                  <a:latin typeface="Cambria Math" panose="02040503050406030204" pitchFamily="18" charset="0"/>
                                </a:rPr>
                                <m:t>2</m:t>
                              </m:r>
                            </m:e>
                          </m:mr>
                        </m:m>
                      </m:e>
                    </m:d>
                    <m:r>
                      <a:rPr lang="en-IE" altLang="en-US" sz="1200" i="1">
                        <a:latin typeface="Cambria Math" panose="02040503050406030204" pitchFamily="18" charset="0"/>
                      </a:rPr>
                      <m:t>×</m:t>
                    </m:r>
                    <m:sSup>
                      <m:sSupPr>
                        <m:ctrlPr>
                          <a:rPr lang="en-IE" altLang="en-US" sz="1200" i="1">
                            <a:latin typeface="Cambria Math" panose="02040503050406030204" pitchFamily="18" charset="0"/>
                          </a:rPr>
                        </m:ctrlPr>
                      </m:sSupPr>
                      <m:e>
                        <m:r>
                          <a:rPr lang="en-IE" altLang="en-US" sz="1200" i="1">
                            <a:latin typeface="Cambria Math" panose="02040503050406030204" pitchFamily="18" charset="0"/>
                          </a:rPr>
                          <m:t>𝑝</m:t>
                        </m:r>
                      </m:e>
                      <m:sup>
                        <m:r>
                          <a:rPr lang="en-IE" altLang="en-US" sz="1200" i="1">
                            <a:latin typeface="Cambria Math" panose="02040503050406030204" pitchFamily="18" charset="0"/>
                          </a:rPr>
                          <m:t>2</m:t>
                        </m:r>
                      </m:sup>
                    </m:sSup>
                    <m:sSup>
                      <m:sSupPr>
                        <m:ctrlPr>
                          <a:rPr lang="en-IE" altLang="en-US" sz="1200" i="1">
                            <a:latin typeface="Cambria Math" panose="02040503050406030204" pitchFamily="18" charset="0"/>
                          </a:rPr>
                        </m:ctrlPr>
                      </m:sSupPr>
                      <m:e>
                        <m:d>
                          <m:dPr>
                            <m:ctrlPr>
                              <a:rPr lang="en-IE" altLang="en-US" sz="1200" i="1">
                                <a:latin typeface="Cambria Math" panose="02040503050406030204" pitchFamily="18" charset="0"/>
                              </a:rPr>
                            </m:ctrlPr>
                          </m:dPr>
                          <m:e>
                            <m:r>
                              <a:rPr lang="en-IE" altLang="en-US" sz="1200" i="1">
                                <a:latin typeface="Cambria Math" panose="02040503050406030204" pitchFamily="18" charset="0"/>
                              </a:rPr>
                              <m:t>1−</m:t>
                            </m:r>
                            <m:r>
                              <a:rPr lang="en-IE" altLang="en-US" sz="1200" i="1">
                                <a:latin typeface="Cambria Math" panose="02040503050406030204" pitchFamily="18" charset="0"/>
                              </a:rPr>
                              <m:t>𝑝</m:t>
                            </m:r>
                          </m:e>
                        </m:d>
                      </m:e>
                      <m:sup>
                        <m:r>
                          <a:rPr lang="en-IE" altLang="en-US" sz="1200" i="1">
                            <a:latin typeface="Cambria Math" panose="02040503050406030204" pitchFamily="18" charset="0"/>
                          </a:rPr>
                          <m:t>3</m:t>
                        </m:r>
                      </m:sup>
                    </m:sSup>
                    <m:r>
                      <a:rPr lang="en-IE" altLang="en-US" sz="1200" i="1">
                        <a:latin typeface="Cambria Math" panose="02040503050406030204" pitchFamily="18" charset="0"/>
                      </a:rPr>
                      <m:t>=10×</m:t>
                    </m:r>
                    <m:sSup>
                      <m:sSupPr>
                        <m:ctrlPr>
                          <a:rPr lang="en-IE" altLang="en-US" sz="1200" i="1">
                            <a:latin typeface="Cambria Math" panose="02040503050406030204" pitchFamily="18" charset="0"/>
                          </a:rPr>
                        </m:ctrlPr>
                      </m:sSupPr>
                      <m:e>
                        <m:r>
                          <a:rPr lang="en-IE" altLang="en-US" sz="1200" i="1">
                            <a:latin typeface="Cambria Math" panose="02040503050406030204" pitchFamily="18" charset="0"/>
                          </a:rPr>
                          <m:t>𝑝</m:t>
                        </m:r>
                      </m:e>
                      <m:sup>
                        <m:r>
                          <a:rPr lang="en-IE" altLang="en-US" sz="1200" i="1">
                            <a:latin typeface="Cambria Math" panose="02040503050406030204" pitchFamily="18" charset="0"/>
                          </a:rPr>
                          <m:t>2</m:t>
                        </m:r>
                      </m:sup>
                    </m:sSup>
                    <m:sSup>
                      <m:sSupPr>
                        <m:ctrlPr>
                          <a:rPr lang="en-IE" altLang="en-US" sz="1200" i="1">
                            <a:latin typeface="Cambria Math" panose="02040503050406030204" pitchFamily="18" charset="0"/>
                          </a:rPr>
                        </m:ctrlPr>
                      </m:sSupPr>
                      <m:e>
                        <m:d>
                          <m:dPr>
                            <m:ctrlPr>
                              <a:rPr lang="en-IE" altLang="en-US" sz="1200" i="1">
                                <a:latin typeface="Cambria Math" panose="02040503050406030204" pitchFamily="18" charset="0"/>
                              </a:rPr>
                            </m:ctrlPr>
                          </m:dPr>
                          <m:e>
                            <m:r>
                              <a:rPr lang="en-IE" altLang="en-US" sz="1200" i="1">
                                <a:latin typeface="Cambria Math" panose="02040503050406030204" pitchFamily="18" charset="0"/>
                              </a:rPr>
                              <m:t>1−</m:t>
                            </m:r>
                            <m:r>
                              <a:rPr lang="en-IE" altLang="en-US" sz="1200" i="1">
                                <a:latin typeface="Cambria Math" panose="02040503050406030204" pitchFamily="18" charset="0"/>
                              </a:rPr>
                              <m:t>𝑝</m:t>
                            </m:r>
                          </m:e>
                        </m:d>
                      </m:e>
                      <m:sup>
                        <m:r>
                          <a:rPr lang="en-IE" altLang="en-US" sz="1200" i="1">
                            <a:latin typeface="Cambria Math" panose="02040503050406030204" pitchFamily="18" charset="0"/>
                          </a:rPr>
                          <m:t>3</m:t>
                        </m:r>
                      </m:sup>
                    </m:sSup>
                    <m:r>
                      <a:rPr lang="en-IE" altLang="en-US" sz="1200" i="1">
                        <a:latin typeface="Cambria Math" panose="02040503050406030204" pitchFamily="18" charset="0"/>
                      </a:rPr>
                      <m:t>=0,0647</m:t>
                    </m:r>
                  </m:oMath>
                </a14:m>
                <a:endParaRPr lang="it-IT" altLang="en-US" sz="1200" dirty="0"/>
              </a:p>
              <a:p>
                <a:pPr marL="171450" lvl="0" indent="-171450">
                  <a:lnSpc>
                    <a:spcPct val="110000"/>
                  </a:lnSpc>
                  <a:spcBef>
                    <a:spcPct val="30000"/>
                  </a:spcBef>
                  <a:buFont typeface="Arial" panose="020B0604020202020204" pitchFamily="34" charset="0"/>
                  <a:buChar char="•"/>
                  <a:defRPr/>
                </a:pPr>
                <a:r>
                  <a:rPr lang="it-IT" altLang="en-US" sz="1200" dirty="0"/>
                  <a:t>Pr(</a:t>
                </a:r>
                <a14:m>
                  <m:oMath xmlns:m="http://schemas.openxmlformats.org/officeDocument/2006/math">
                    <m:acc>
                      <m:accPr>
                        <m:chr m:val="̅"/>
                        <m:ctrlPr>
                          <a:rPr lang="it-IT" altLang="en-US" sz="1200" i="1">
                            <a:latin typeface="Cambria Math" panose="02040503050406030204" pitchFamily="18" charset="0"/>
                          </a:rPr>
                        </m:ctrlPr>
                      </m:accPr>
                      <m:e>
                        <m:r>
                          <a:rPr lang="en-IE" altLang="en-US" sz="1200" i="1">
                            <a:latin typeface="Cambria Math" panose="02040503050406030204" pitchFamily="18" charset="0"/>
                          </a:rPr>
                          <m:t>𝑌</m:t>
                        </m:r>
                      </m:e>
                    </m:acc>
                  </m:oMath>
                </a14:m>
                <a:r>
                  <a:rPr lang="it-IT" altLang="en-US" sz="1200" dirty="0"/>
                  <a:t> =3/5=0,6) = Pr(</a:t>
                </a:r>
                <a14:m>
                  <m:oMath xmlns:m="http://schemas.openxmlformats.org/officeDocument/2006/math">
                    <m:acc>
                      <m:accPr>
                        <m:chr m:val="̅"/>
                        <m:ctrlPr>
                          <a:rPr lang="it-IT" altLang="en-US" sz="1200" i="1">
                            <a:latin typeface="Cambria Math" panose="02040503050406030204" pitchFamily="18" charset="0"/>
                          </a:rPr>
                        </m:ctrlPr>
                      </m:accPr>
                      <m:e>
                        <m:r>
                          <a:rPr lang="en-IE" altLang="en-US" sz="1200" i="1">
                            <a:latin typeface="Cambria Math" panose="02040503050406030204" pitchFamily="18" charset="0"/>
                          </a:rPr>
                          <m:t>𝑌</m:t>
                        </m:r>
                      </m:e>
                    </m:acc>
                  </m:oMath>
                </a14:m>
                <a:r>
                  <a:rPr lang="it-IT" altLang="en-US" sz="1200" dirty="0"/>
                  <a:t> = {(1+1+1+0+0)/5),</a:t>
                </a:r>
              </a:p>
              <a:p>
                <a:pPr lvl="0">
                  <a:lnSpc>
                    <a:spcPct val="110000"/>
                  </a:lnSpc>
                  <a:spcBef>
                    <a:spcPts val="0"/>
                  </a:spcBef>
                  <a:defRPr/>
                </a:pPr>
                <a:r>
                  <a:rPr lang="it-IT" altLang="en-US" sz="1200" dirty="0"/>
                  <a:t>         ………………….… }) = </a:t>
                </a:r>
                <a14:m>
                  <m:oMath xmlns:m="http://schemas.openxmlformats.org/officeDocument/2006/math">
                    <m:d>
                      <m:dPr>
                        <m:ctrlPr>
                          <a:rPr lang="en-IE" altLang="en-US" sz="1200" i="1">
                            <a:latin typeface="Cambria Math" panose="02040503050406030204" pitchFamily="18" charset="0"/>
                          </a:rPr>
                        </m:ctrlPr>
                      </m:dPr>
                      <m:e>
                        <m:m>
                          <m:mPr>
                            <m:mcs>
                              <m:mc>
                                <m:mcPr>
                                  <m:count m:val="1"/>
                                  <m:mcJc m:val="center"/>
                                </m:mcPr>
                              </m:mc>
                            </m:mcs>
                            <m:ctrlPr>
                              <a:rPr lang="en-IE" altLang="en-US" sz="1200" i="1">
                                <a:latin typeface="Cambria Math" panose="02040503050406030204" pitchFamily="18" charset="0"/>
                              </a:rPr>
                            </m:ctrlPr>
                          </m:mPr>
                          <m:mr>
                            <m:e>
                              <m:r>
                                <m:rPr>
                                  <m:brk m:alnAt="7"/>
                                </m:rPr>
                                <a:rPr lang="en-IE" altLang="en-US" sz="1200" i="1">
                                  <a:latin typeface="Cambria Math" panose="02040503050406030204" pitchFamily="18" charset="0"/>
                                </a:rPr>
                                <m:t>5</m:t>
                              </m:r>
                            </m:e>
                          </m:mr>
                          <m:mr>
                            <m:e>
                              <m:r>
                                <a:rPr lang="en-IE" altLang="en-US" sz="1200" i="1">
                                  <a:latin typeface="Cambria Math" panose="02040503050406030204" pitchFamily="18" charset="0"/>
                                </a:rPr>
                                <m:t>3</m:t>
                              </m:r>
                            </m:e>
                          </m:mr>
                        </m:m>
                      </m:e>
                    </m:d>
                    <m:r>
                      <a:rPr lang="en-IE" altLang="en-US" sz="1200" i="1">
                        <a:latin typeface="Cambria Math" panose="02040503050406030204" pitchFamily="18" charset="0"/>
                      </a:rPr>
                      <m:t>×</m:t>
                    </m:r>
                    <m:sSup>
                      <m:sSupPr>
                        <m:ctrlPr>
                          <a:rPr lang="en-IE" altLang="en-US" sz="1200" i="1">
                            <a:latin typeface="Cambria Math" panose="02040503050406030204" pitchFamily="18" charset="0"/>
                          </a:rPr>
                        </m:ctrlPr>
                      </m:sSupPr>
                      <m:e>
                        <m:r>
                          <a:rPr lang="en-IE" altLang="en-US" sz="1200" i="1">
                            <a:latin typeface="Cambria Math" panose="02040503050406030204" pitchFamily="18" charset="0"/>
                          </a:rPr>
                          <m:t>𝑝</m:t>
                        </m:r>
                      </m:e>
                      <m:sup>
                        <m:r>
                          <a:rPr lang="en-IE" altLang="en-US" sz="1200" i="1">
                            <a:latin typeface="Cambria Math" panose="02040503050406030204" pitchFamily="18" charset="0"/>
                          </a:rPr>
                          <m:t>3</m:t>
                        </m:r>
                      </m:sup>
                    </m:sSup>
                    <m:sSup>
                      <m:sSupPr>
                        <m:ctrlPr>
                          <a:rPr lang="en-IE" altLang="en-US" sz="1200" i="1">
                            <a:latin typeface="Cambria Math" panose="02040503050406030204" pitchFamily="18" charset="0"/>
                          </a:rPr>
                        </m:ctrlPr>
                      </m:sSupPr>
                      <m:e>
                        <m:d>
                          <m:dPr>
                            <m:ctrlPr>
                              <a:rPr lang="en-IE" altLang="en-US" sz="1200" i="1">
                                <a:latin typeface="Cambria Math" panose="02040503050406030204" pitchFamily="18" charset="0"/>
                              </a:rPr>
                            </m:ctrlPr>
                          </m:dPr>
                          <m:e>
                            <m:r>
                              <a:rPr lang="en-IE" altLang="en-US" sz="1200" i="1">
                                <a:latin typeface="Cambria Math" panose="02040503050406030204" pitchFamily="18" charset="0"/>
                              </a:rPr>
                              <m:t>1−</m:t>
                            </m:r>
                            <m:r>
                              <a:rPr lang="en-IE" altLang="en-US" sz="1200" i="1">
                                <a:latin typeface="Cambria Math" panose="02040503050406030204" pitchFamily="18" charset="0"/>
                              </a:rPr>
                              <m:t>𝑝</m:t>
                            </m:r>
                          </m:e>
                        </m:d>
                      </m:e>
                      <m:sup>
                        <m:r>
                          <a:rPr lang="en-IE" altLang="en-US" sz="1200" i="1">
                            <a:latin typeface="Cambria Math" panose="02040503050406030204" pitchFamily="18" charset="0"/>
                          </a:rPr>
                          <m:t>2</m:t>
                        </m:r>
                      </m:sup>
                    </m:sSup>
                    <m:r>
                      <a:rPr lang="en-IE" altLang="en-US" sz="1200" i="1">
                        <a:latin typeface="Cambria Math" panose="02040503050406030204" pitchFamily="18" charset="0"/>
                      </a:rPr>
                      <m:t>=10×</m:t>
                    </m:r>
                    <m:sSup>
                      <m:sSupPr>
                        <m:ctrlPr>
                          <a:rPr lang="en-IE" altLang="en-US" sz="1200" i="1">
                            <a:latin typeface="Cambria Math" panose="02040503050406030204" pitchFamily="18" charset="0"/>
                          </a:rPr>
                        </m:ctrlPr>
                      </m:sSupPr>
                      <m:e>
                        <m:r>
                          <a:rPr lang="en-IE" altLang="en-US" sz="1200" i="1">
                            <a:latin typeface="Cambria Math" panose="02040503050406030204" pitchFamily="18" charset="0"/>
                          </a:rPr>
                          <m:t>𝑝</m:t>
                        </m:r>
                      </m:e>
                      <m:sup>
                        <m:r>
                          <a:rPr lang="en-IE" altLang="en-US" sz="1200" i="1">
                            <a:latin typeface="Cambria Math" panose="02040503050406030204" pitchFamily="18" charset="0"/>
                          </a:rPr>
                          <m:t>3</m:t>
                        </m:r>
                      </m:sup>
                    </m:sSup>
                    <m:sSup>
                      <m:sSupPr>
                        <m:ctrlPr>
                          <a:rPr lang="en-IE" altLang="en-US" sz="1200" i="1">
                            <a:latin typeface="Cambria Math" panose="02040503050406030204" pitchFamily="18" charset="0"/>
                          </a:rPr>
                        </m:ctrlPr>
                      </m:sSupPr>
                      <m:e>
                        <m:d>
                          <m:dPr>
                            <m:ctrlPr>
                              <a:rPr lang="en-IE" altLang="en-US" sz="1200" i="1">
                                <a:latin typeface="Cambria Math" panose="02040503050406030204" pitchFamily="18" charset="0"/>
                              </a:rPr>
                            </m:ctrlPr>
                          </m:dPr>
                          <m:e>
                            <m:r>
                              <a:rPr lang="en-IE" altLang="en-US" sz="1200" i="1">
                                <a:latin typeface="Cambria Math" panose="02040503050406030204" pitchFamily="18" charset="0"/>
                              </a:rPr>
                              <m:t>1−</m:t>
                            </m:r>
                            <m:r>
                              <a:rPr lang="en-IE" altLang="en-US" sz="1200" i="1">
                                <a:latin typeface="Cambria Math" panose="02040503050406030204" pitchFamily="18" charset="0"/>
                              </a:rPr>
                              <m:t>𝑝</m:t>
                            </m:r>
                          </m:e>
                        </m:d>
                      </m:e>
                      <m:sup>
                        <m:r>
                          <a:rPr lang="en-IE" altLang="en-US" sz="1200" i="1">
                            <a:latin typeface="Cambria Math" panose="02040503050406030204" pitchFamily="18" charset="0"/>
                          </a:rPr>
                          <m:t>2</m:t>
                        </m:r>
                      </m:sup>
                    </m:sSup>
                    <m:r>
                      <a:rPr lang="en-IE" altLang="en-US" sz="1200" i="1">
                        <a:latin typeface="Cambria Math" panose="02040503050406030204" pitchFamily="18" charset="0"/>
                      </a:rPr>
                      <m:t>=0,2296</m:t>
                    </m:r>
                  </m:oMath>
                </a14:m>
                <a:endParaRPr lang="it-IT" altLang="en-US" sz="1200" dirty="0"/>
              </a:p>
              <a:p>
                <a:pPr marL="171450" indent="-171450">
                  <a:lnSpc>
                    <a:spcPct val="110000"/>
                  </a:lnSpc>
                  <a:buFont typeface="Arial" panose="020B0604020202020204" pitchFamily="34" charset="0"/>
                  <a:buChar char="•"/>
                </a:pPr>
                <a:r>
                  <a:rPr lang="it-IT" altLang="en-US" sz="1200" dirty="0"/>
                  <a:t>…</a:t>
                </a:r>
              </a:p>
            </p:txBody>
          </p:sp>
        </mc:Choice>
        <mc:Fallback xmlns="">
          <p:sp>
            <p:nvSpPr>
              <p:cNvPr id="2" name="TextBox 1">
                <a:extLst>
                  <a:ext uri="{FF2B5EF4-FFF2-40B4-BE49-F238E27FC236}">
                    <a16:creationId xmlns:a16="http://schemas.microsoft.com/office/drawing/2014/main" id="{EA330114-B436-48A2-B824-4589E60C3679}"/>
                  </a:ext>
                </a:extLst>
              </p:cNvPr>
              <p:cNvSpPr txBox="1">
                <a:spLocks noRot="1" noChangeAspect="1" noMove="1" noResize="1" noEditPoints="1" noAdjustHandles="1" noChangeArrowheads="1" noChangeShapeType="1" noTextEdit="1"/>
              </p:cNvSpPr>
              <p:nvPr/>
            </p:nvSpPr>
            <p:spPr>
              <a:xfrm>
                <a:off x="190500" y="1391824"/>
                <a:ext cx="2209800" cy="5559727"/>
              </a:xfrm>
              <a:prstGeom prst="rect">
                <a:avLst/>
              </a:prstGeom>
              <a:blipFill>
                <a:blip r:embed="rId7"/>
                <a:stretch>
                  <a:fillRect r="-1377"/>
                </a:stretch>
              </a:blipFill>
            </p:spPr>
            <p:txBody>
              <a:bodyPr/>
              <a:lstStyle/>
              <a:p>
                <a:r>
                  <a:rPr lang="en-IE">
                    <a:noFill/>
                  </a:rPr>
                  <a:t> </a:t>
                </a:r>
              </a:p>
            </p:txBody>
          </p:sp>
        </mc:Fallback>
      </mc:AlternateContent>
    </p:spTree>
    <p:extLst>
      <p:ext uri="{BB962C8B-B14F-4D97-AF65-F5344CB8AC3E}">
        <p14:creationId xmlns:p14="http://schemas.microsoft.com/office/powerpoint/2010/main" val="53539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Cose che vogliamo sapere sulla distribuzione campionaria:</a:t>
            </a:r>
          </a:p>
        </p:txBody>
      </p:sp>
      <mc:AlternateContent xmlns:mc="http://schemas.openxmlformats.org/markup-compatibility/2006">
        <mc:Choice xmlns:a14="http://schemas.microsoft.com/office/drawing/2010/main" Requires="a14">
          <p:sp>
            <p:nvSpPr>
              <p:cNvPr id="40963" name="Rectangle 3"/>
              <p:cNvSpPr>
                <a:spLocks noGrp="1" noChangeArrowheads="1"/>
              </p:cNvSpPr>
              <p:nvPr>
                <p:ph type="body" idx="1"/>
              </p:nvPr>
            </p:nvSpPr>
            <p:spPr>
              <a:xfrm>
                <a:off x="304800" y="1600200"/>
                <a:ext cx="8534400" cy="4572000"/>
              </a:xfrm>
            </p:spPr>
            <p:txBody>
              <a:bodyPr/>
              <a:lstStyle/>
              <a:p>
                <a:pPr eaLnBrk="1" hangingPunct="1"/>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è vicina a </a:t>
                </a:r>
                <a:r>
                  <a:rPr lang="it-IT" altLang="en-US" sz="2400" i="1" dirty="0">
                    <a:latin typeface="Lucida Grande" pitchFamily="48" charset="0"/>
                    <a:ea typeface="ＭＳ Ｐゴシック" panose="020B0600070205080204" pitchFamily="34" charset="-128"/>
                    <a:sym typeface="Symbol" panose="05050102010706020507" pitchFamily="18" charset="2"/>
                  </a:rPr>
                  <a:t>μ? </a:t>
                </a:r>
              </a:p>
              <a:p>
                <a:pPr lvl="1" eaLnBrk="1" hangingPunct="1"/>
                <a:r>
                  <a:rPr lang="it-IT" altLang="en-US" sz="2000" dirty="0">
                    <a:ea typeface="ＭＳ Ｐゴシック" panose="020B0600070205080204" pitchFamily="34" charset="-128"/>
                    <a:sym typeface="Symbol" panose="05050102010706020507" pitchFamily="18" charset="2"/>
                  </a:rPr>
                  <a:t>Ovvero, è la media nel campione vicina a quella in popolazione? </a:t>
                </a:r>
                <a:endParaRPr lang="it-IT" altLang="en-US" sz="2000" dirty="0">
                  <a:ea typeface="ＭＳ Ｐゴシック" panose="020B0600070205080204" pitchFamily="34" charset="-128"/>
                </a:endParaRPr>
              </a:p>
              <a:p>
                <a:pPr lvl="1" eaLnBrk="1" hangingPunct="1"/>
                <a:r>
                  <a:rPr lang="it-IT" altLang="en-US" sz="2000" dirty="0">
                    <a:ea typeface="ＭＳ Ｐゴシック" panose="020B0600070205080204" pitchFamily="34" charset="-128"/>
                  </a:rPr>
                  <a:t>Vedremo che la risposta è affermativa nel senso che in media sono uguali e si avvicinano tanto più è grande il campione</a:t>
                </a:r>
                <a:r>
                  <a:rPr lang="it-IT" altLang="en-US" sz="2000" dirty="0">
                    <a:ea typeface="ＭＳ Ｐゴシック" panose="020B0600070205080204" pitchFamily="34" charset="-128"/>
                    <a:sym typeface="Symbol" panose="05050102010706020507" pitchFamily="18" charset="2"/>
                  </a:rPr>
                  <a:t> (</a:t>
                </a:r>
                <a:r>
                  <a:rPr lang="it-IT" altLang="en-US" sz="2000" dirty="0">
                    <a:ea typeface="ＭＳ Ｐゴシック" panose="020B0600070205080204" pitchFamily="34" charset="-128"/>
                  </a:rPr>
                  <a:t>Legge dei Grandi Numeri</a:t>
                </a:r>
                <a:r>
                  <a:rPr lang="it-IT" altLang="en-US" sz="2000" dirty="0">
                    <a:ea typeface="ＭＳ Ｐゴシック" panose="020B0600070205080204" pitchFamily="34" charset="-128"/>
                    <a:sym typeface="Symbol" panose="05050102010706020507" pitchFamily="18" charset="2"/>
                  </a:rPr>
                  <a:t>)</a:t>
                </a:r>
                <a:endParaRPr lang="it-IT" altLang="en-US" sz="2000" dirty="0">
                  <a:ea typeface="ＭＳ Ｐゴシック" panose="020B0600070205080204" pitchFamily="34" charset="-128"/>
                </a:endParaRPr>
              </a:p>
              <a:p>
                <a:pPr eaLnBrk="1" hangingPunct="1"/>
                <a:endParaRPr lang="it-IT" altLang="en-US" sz="2400" i="1" dirty="0">
                  <a:latin typeface="Cambria Math" panose="02040503050406030204" pitchFamily="18" charset="0"/>
                  <a:ea typeface="ＭＳ Ｐゴシック" panose="020B0600070205080204" pitchFamily="34" charset="-128"/>
                </a:endParaRPr>
              </a:p>
              <a:p>
                <a:pPr eaLnBrk="1" hangingPunct="1"/>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 </a:t>
                </a:r>
                <a:r>
                  <a:rPr lang="it-IT" altLang="en-US" sz="2400" i="1" dirty="0">
                    <a:latin typeface="Lucida Grande" pitchFamily="48" charset="0"/>
                    <a:ea typeface="ＭＳ Ｐゴシック" panose="020B0600070205080204" pitchFamily="34" charset="-128"/>
                    <a:sym typeface="Symbol" panose="05050102010706020507" pitchFamily="18" charset="2"/>
                  </a:rPr>
                  <a:t>μ</a:t>
                </a:r>
                <a:r>
                  <a:rPr lang="it-IT" altLang="en-US" sz="2400" dirty="0">
                    <a:ea typeface="ＭＳ Ｐゴシック" panose="020B0600070205080204" pitchFamily="34" charset="-128"/>
                  </a:rPr>
                  <a:t> ha una distribuzione nota?</a:t>
                </a:r>
              </a:p>
              <a:p>
                <a:pPr lvl="1" eaLnBrk="1" hangingPunct="1"/>
                <a:r>
                  <a:rPr lang="it-IT" altLang="en-US" sz="2000" dirty="0">
                    <a:ea typeface="ＭＳ Ｐゴシック" panose="020B0600070205080204" pitchFamily="34" charset="-128"/>
                  </a:rPr>
                  <a:t>Vedremo che, in grandi campioni (ovvero, per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grande), la risposta è affermativa (Teorema Limite Centrale)</a:t>
                </a:r>
                <a:endParaRPr lang="it-IT" altLang="en-US" sz="18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p:txBody>
          </p:sp>
        </mc:Choice>
        <mc:Fallback>
          <p:sp>
            <p:nvSpPr>
              <p:cNvPr id="40963" name="Rectangle 3"/>
              <p:cNvSpPr>
                <a:spLocks noGrp="1" noRot="1" noChangeAspect="1" noMove="1" noResize="1" noEditPoints="1" noAdjustHandles="1" noChangeArrowheads="1" noChangeShapeType="1" noTextEdit="1"/>
              </p:cNvSpPr>
              <p:nvPr>
                <p:ph type="body" idx="1"/>
              </p:nvPr>
            </p:nvSpPr>
            <p:spPr>
              <a:xfrm>
                <a:off x="304800" y="1600200"/>
                <a:ext cx="8534400" cy="4572000"/>
              </a:xfrm>
              <a:blipFill>
                <a:blip r:embed="rId2"/>
                <a:stretch>
                  <a:fillRect l="-1071" t="-1200" r="-2071"/>
                </a:stretch>
              </a:blipFill>
            </p:spPr>
            <p:txBody>
              <a:bodyPr/>
              <a:lstStyle/>
              <a:p>
                <a:r>
                  <a:rPr lang="en-IE">
                    <a:noFill/>
                  </a:rPr>
                  <a:t> </a:t>
                </a:r>
              </a:p>
            </p:txBody>
          </p:sp>
        </mc:Fallback>
      </mc:AlternateContent>
      <p:sp>
        <p:nvSpPr>
          <p:cNvPr id="4097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1AB59813-328B-4BED-9197-DB187CD9EA1B}" type="slidenum">
              <a:rPr lang="en-US" altLang="en-US" smtClean="0"/>
              <a:pPr/>
              <a:t>15</a:t>
            </a:fld>
            <a:endParaRPr lang="en-US" altLang="en-US"/>
          </a:p>
        </p:txBody>
      </p:sp>
    </p:spTree>
    <p:extLst>
      <p:ext uri="{BB962C8B-B14F-4D97-AF65-F5344CB8AC3E}">
        <p14:creationId xmlns:p14="http://schemas.microsoft.com/office/powerpoint/2010/main" val="169180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1986"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Media e varianza della distribuzione campionaria di </a:t>
                </a:r>
                <a14:m>
                  <m:oMath xmlns:m="http://schemas.openxmlformats.org/officeDocument/2006/math">
                    <m:acc>
                      <m:accPr>
                        <m:chr m:val="̅"/>
                        <m:ctrlPr>
                          <a:rPr lang="it-IT" altLang="en-US" i="1">
                            <a:latin typeface="Cambria Math" panose="02040503050406030204" pitchFamily="18" charset="0"/>
                            <a:ea typeface="ＭＳ Ｐゴシック" panose="020B0600070205080204" pitchFamily="34" charset="-128"/>
                          </a:rPr>
                        </m:ctrlPr>
                      </m:accPr>
                      <m:e>
                        <m:r>
                          <a:rPr lang="en-IE" altLang="en-US" i="1">
                            <a:latin typeface="Cambria Math" panose="02040503050406030204" pitchFamily="18" charset="0"/>
                            <a:ea typeface="ＭＳ Ｐゴシック" panose="020B0600070205080204" pitchFamily="34" charset="-128"/>
                          </a:rPr>
                          <m:t>𝑌</m:t>
                        </m:r>
                      </m:e>
                    </m:acc>
                  </m:oMath>
                </a14:m>
                <a:endParaRPr lang="it-IT" altLang="en-US" dirty="0">
                  <a:ea typeface="ＭＳ Ｐゴシック" panose="020B0600070205080204" pitchFamily="34" charset="-128"/>
                </a:endParaRPr>
              </a:p>
            </p:txBody>
          </p:sp>
        </mc:Choice>
        <mc:Fallback xmlns="">
          <p:sp>
            <p:nvSpPr>
              <p:cNvPr id="41986" name="Rectangle 2"/>
              <p:cNvSpPr>
                <a:spLocks noGrp="1" noRot="1" noChangeAspect="1" noMove="1" noResize="1" noEditPoints="1" noAdjustHandles="1" noChangeArrowheads="1" noChangeShapeType="1" noTextEdit="1"/>
              </p:cNvSpPr>
              <p:nvPr>
                <p:ph type="title"/>
              </p:nvPr>
            </p:nvSpPr>
            <p:spPr>
              <a:blipFill>
                <a:blip r:embed="rId3"/>
                <a:stretch>
                  <a:fillRect l="-1415" t="-4294" b="-14110"/>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1987" name="Rectangle 3"/>
              <p:cNvSpPr>
                <a:spLocks noGrp="1" noChangeArrowheads="1"/>
              </p:cNvSpPr>
              <p:nvPr>
                <p:ph type="body" idx="1"/>
              </p:nvPr>
            </p:nvSpPr>
            <p:spPr/>
            <p:txBody>
              <a:bodyPr/>
              <a:lstStyle/>
              <a:p>
                <a:pPr marL="0" indent="0" eaLnBrk="1" hangingPunct="1">
                  <a:buNone/>
                </a:pPr>
                <a:r>
                  <a:rPr lang="it-IT" altLang="en-US" sz="2000" dirty="0">
                    <a:ea typeface="ＭＳ Ｐゴシック" panose="020B0600070205080204" pitchFamily="34" charset="-128"/>
                  </a:rPr>
                  <a:t>Caso generale, cioè per </a:t>
                </a:r>
                <a:r>
                  <a:rPr lang="it-IT" altLang="en-US" sz="2000" i="1" dirty="0" err="1">
                    <a:ea typeface="ＭＳ Ｐゴシック" panose="020B0600070205080204" pitchFamily="34" charset="-128"/>
                  </a:rPr>
                  <a:t>Y</a:t>
                </a:r>
                <a:r>
                  <a:rPr lang="it-IT" altLang="en-US" sz="2000" i="1" baseline="-25000" dirty="0" err="1">
                    <a:ea typeface="ＭＳ Ｐゴシック" panose="020B0600070205080204" pitchFamily="34" charset="-128"/>
                  </a:rPr>
                  <a:t>i</a:t>
                </a:r>
                <a:r>
                  <a:rPr lang="it-IT" altLang="en-US" sz="2000" dirty="0">
                    <a:ea typeface="ＭＳ Ｐゴシック" panose="020B0600070205080204" pitchFamily="34" charset="-128"/>
                  </a:rPr>
                  <a:t> </a:t>
                </a:r>
                <a:r>
                  <a:rPr lang="it-IT" altLang="en-US" sz="2000" dirty="0" err="1">
                    <a:ea typeface="ＭＳ Ｐゴシック" panose="020B0600070205080204" pitchFamily="34" charset="-128"/>
                  </a:rPr>
                  <a:t>i.i.d</a:t>
                </a:r>
                <a:r>
                  <a:rPr lang="it-IT" altLang="en-US" sz="2000" dirty="0">
                    <a:ea typeface="ＭＳ Ｐゴシック" panose="020B0600070205080204" pitchFamily="34" charset="-128"/>
                  </a:rPr>
                  <a:t>. da qualsiasi distribuzione, non solo di </a:t>
                </a:r>
                <a:r>
                  <a:rPr lang="it-IT" altLang="en-US" sz="2000" dirty="0" err="1">
                    <a:ea typeface="ＭＳ Ｐゴシック" panose="020B0600070205080204" pitchFamily="34" charset="-128"/>
                  </a:rPr>
                  <a:t>Bernoulli</a:t>
                </a:r>
                <a:r>
                  <a:rPr lang="it-IT" altLang="en-US" sz="2000" dirty="0">
                    <a:ea typeface="ＭＳ Ｐゴシック" panose="020B0600070205080204" pitchFamily="34" charset="-128"/>
                  </a:rPr>
                  <a:t>:</a:t>
                </a:r>
              </a:p>
              <a:p>
                <a:pPr eaLnBrk="1" hangingPunct="1"/>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Media di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14:m>
                  <m:oMath xmlns:m="http://schemas.openxmlformats.org/officeDocument/2006/math">
                    <m:f>
                      <m:fPr>
                        <m:ctrlPr>
                          <a:rPr lang="en-IE" sz="2000" i="1">
                            <a:latin typeface="Cambria Math" panose="02040503050406030204" pitchFamily="18" charset="0"/>
                          </a:rPr>
                        </m:ctrlPr>
                      </m:fPr>
                      <m:num>
                        <m:r>
                          <a:rPr lang="en-IE" sz="2000">
                            <a:latin typeface="Cambria Math" panose="02040503050406030204" pitchFamily="18" charset="0"/>
                          </a:rPr>
                          <m:t>1</m:t>
                        </m:r>
                      </m:num>
                      <m:den>
                        <m:r>
                          <a:rPr lang="en-IE" sz="2000" i="1">
                            <a:latin typeface="Cambria Math" panose="02040503050406030204" pitchFamily="18" charset="0"/>
                          </a:rPr>
                          <m:t>𝑛</m:t>
                        </m:r>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e>
                    </m:nary>
                  </m:oMath>
                </a14:m>
                <a:r>
                  <a:rPr lang="it-IT" altLang="en-US" sz="2000" dirty="0">
                    <a:ea typeface="ＭＳ Ｐゴシック" panose="020B0600070205080204" pitchFamily="34" charset="-128"/>
                  </a:rPr>
                  <a:t>) = </a:t>
                </a:r>
                <a14:m>
                  <m:oMath xmlns:m="http://schemas.openxmlformats.org/officeDocument/2006/math">
                    <m:f>
                      <m:fPr>
                        <m:ctrlPr>
                          <a:rPr lang="en-IE" sz="2000" i="1">
                            <a:latin typeface="Cambria Math" panose="02040503050406030204" pitchFamily="18" charset="0"/>
                          </a:rPr>
                        </m:ctrlPr>
                      </m:fPr>
                      <m:num>
                        <m:r>
                          <a:rPr lang="en-IE" sz="2000">
                            <a:latin typeface="Cambria Math" panose="02040503050406030204" pitchFamily="18" charset="0"/>
                          </a:rPr>
                          <m:t>1</m:t>
                        </m:r>
                      </m:num>
                      <m:den>
                        <m:r>
                          <a:rPr lang="en-IE" sz="2000" i="1">
                            <a:latin typeface="Cambria Math" panose="02040503050406030204" pitchFamily="18" charset="0"/>
                          </a:rPr>
                          <m:t>𝑛</m:t>
                        </m:r>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r>
                          <a:rPr lang="en-IE" sz="2000" b="0" i="1" smtClean="0">
                            <a:latin typeface="Cambria Math" panose="02040503050406030204" pitchFamily="18" charset="0"/>
                          </a:rPr>
                          <m:t>𝐸</m:t>
                        </m:r>
                        <m:r>
                          <a:rPr lang="en-IE" sz="2000" b="0" i="1" smtClean="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r>
                          <a:rPr lang="en-IE" sz="2000" b="0" i="1" smtClean="0">
                            <a:latin typeface="Cambria Math" panose="02040503050406030204" pitchFamily="18" charset="0"/>
                          </a:rPr>
                          <m:t>)</m:t>
                        </m:r>
                      </m:e>
                    </m:nary>
                  </m:oMath>
                </a14:m>
                <a:r>
                  <a:rPr lang="it-IT" altLang="en-US" sz="2000" dirty="0">
                    <a:ea typeface="ＭＳ Ｐゴシック" panose="020B0600070205080204" pitchFamily="34" charset="-128"/>
                  </a:rPr>
                  <a:t> = </a:t>
                </a:r>
                <a14:m>
                  <m:oMath xmlns:m="http://schemas.openxmlformats.org/officeDocument/2006/math">
                    <m:f>
                      <m:fPr>
                        <m:ctrlPr>
                          <a:rPr lang="en-IE" sz="2000" i="1">
                            <a:latin typeface="Cambria Math" panose="02040503050406030204" pitchFamily="18" charset="0"/>
                          </a:rPr>
                        </m:ctrlPr>
                      </m:fPr>
                      <m:num>
                        <m:r>
                          <a:rPr lang="en-IE" sz="2000">
                            <a:latin typeface="Cambria Math" panose="02040503050406030204" pitchFamily="18" charset="0"/>
                          </a:rPr>
                          <m:t>1</m:t>
                        </m:r>
                      </m:num>
                      <m:den>
                        <m:r>
                          <a:rPr lang="en-IE" sz="2000" i="1">
                            <a:latin typeface="Cambria Math" panose="02040503050406030204" pitchFamily="18" charset="0"/>
                          </a:rPr>
                          <m:t>𝑛</m:t>
                        </m:r>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e>
                    </m:nary>
                  </m:oMath>
                </a14:m>
                <a:r>
                  <a:rPr lang="it-IT" altLang="en-US" sz="2000" dirty="0">
                    <a:ea typeface="ＭＳ Ｐゴシック" panose="020B0600070205080204" pitchFamily="34" charset="-128"/>
                  </a:rPr>
                  <a:t>= </a:t>
                </a:r>
                <a14:m>
                  <m:oMath xmlns:m="http://schemas.openxmlformats.org/officeDocument/2006/math">
                    <m:f>
                      <m:fPr>
                        <m:ctrlPr>
                          <a:rPr lang="en-IE" sz="2000" i="1">
                            <a:latin typeface="Cambria Math" panose="02040503050406030204" pitchFamily="18" charset="0"/>
                          </a:rPr>
                        </m:ctrlPr>
                      </m:fPr>
                      <m:num>
                        <m:r>
                          <a:rPr lang="en-IE" sz="2000">
                            <a:latin typeface="Cambria Math" panose="02040503050406030204" pitchFamily="18" charset="0"/>
                          </a:rPr>
                          <m:t>1</m:t>
                        </m:r>
                      </m:num>
                      <m:den>
                        <m:r>
                          <a:rPr lang="en-IE" sz="2000" i="1">
                            <a:latin typeface="Cambria Math" panose="02040503050406030204" pitchFamily="18" charset="0"/>
                          </a:rPr>
                          <m:t>𝑛</m:t>
                        </m:r>
                      </m:den>
                    </m:f>
                    <m:sSub>
                      <m:sSubPr>
                        <m:ctrlPr>
                          <a:rPr lang="en-IE" sz="2000" i="1">
                            <a:latin typeface="Cambria Math" panose="02040503050406030204" pitchFamily="18" charset="0"/>
                          </a:rPr>
                        </m:ctrlPr>
                      </m:sSubPr>
                      <m:e>
                        <m:r>
                          <a:rPr lang="en-IE" sz="2000" b="0" i="1" smtClean="0">
                            <a:latin typeface="Cambria Math" panose="02040503050406030204" pitchFamily="18" charset="0"/>
                          </a:rPr>
                          <m:t>𝑛</m:t>
                        </m:r>
                        <m:r>
                          <a:rPr lang="en-IE" sz="2000" i="1">
                            <a:latin typeface="Cambria Math" panose="02040503050406030204" pitchFamily="18" charset="0"/>
                          </a:rPr>
                          <m:t>𝜇</m:t>
                        </m:r>
                      </m:e>
                      <m:sub>
                        <m:r>
                          <a:rPr lang="en-IE" sz="2000" i="1">
                            <a:latin typeface="Cambria Math" panose="02040503050406030204" pitchFamily="18" charset="0"/>
                          </a:rPr>
                          <m:t>𝑌</m:t>
                        </m:r>
                      </m:sub>
                    </m:sSub>
                  </m:oMath>
                </a14:m>
                <a:r>
                  <a:rPr lang="it-IT" altLang="en-US" sz="2000" dirty="0">
                    <a:ea typeface="ＭＳ Ｐゴシック" panose="020B0600070205080204" pitchFamily="34" charset="-128"/>
                  </a:rPr>
                  <a:t> 		        = </a:t>
                </a:r>
                <a14:m>
                  <m:oMath xmlns:m="http://schemas.openxmlformats.org/officeDocument/2006/math">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oMath>
                </a14:m>
                <a:endParaRPr lang="it-IT" altLang="en-US" sz="2000" i="1" baseline="-25000" dirty="0">
                  <a:ea typeface="ＭＳ Ｐゴシック" panose="020B0600070205080204" pitchFamily="34" charset="-128"/>
                </a:endParaRPr>
              </a:p>
              <a:p>
                <a:pPr eaLnBrk="1" hangingPunct="1"/>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Varianza di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a:t>
                </a:r>
                <a:r>
                  <a:rPr lang="it-IT" altLang="en-US" sz="2000" dirty="0" err="1">
                    <a:ea typeface="ＭＳ Ｐゴシック" panose="020B0600070205080204" pitchFamily="34" charset="-128"/>
                  </a:rPr>
                  <a:t>var</a:t>
                </a:r>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 </a:t>
                </a:r>
              </a:p>
              <a:p>
                <a:pPr marL="3370263" lvl="1" indent="0" eaLnBrk="1" hangingPunct="1">
                  <a:lnSpc>
                    <a:spcPct val="200000"/>
                  </a:lnSpc>
                  <a:spcBef>
                    <a:spcPct val="2000"/>
                  </a:spcBef>
                  <a:buFontTx/>
                  <a:buNone/>
                </a:pPr>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 </a:t>
                </a:r>
              </a:p>
              <a:p>
                <a:pPr marL="3370263" lvl="1" indent="0" eaLnBrk="1" hangingPunct="1">
                  <a:lnSpc>
                    <a:spcPct val="200000"/>
                  </a:lnSpc>
                  <a:spcBef>
                    <a:spcPct val="2000"/>
                  </a:spcBef>
                  <a:buFontTx/>
                  <a:buNone/>
                </a:pPr>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14:m>
                  <m:oMath xmlns:m="http://schemas.openxmlformats.org/officeDocument/2006/math">
                    <m:r>
                      <a:rPr lang="en-IE" sz="2000" b="0" i="0" smtClean="0">
                        <a:latin typeface="Cambria Math" panose="02040503050406030204" pitchFamily="18" charset="0"/>
                      </a:rPr>
                      <m:t>(</m:t>
                    </m:r>
                    <m:f>
                      <m:fPr>
                        <m:ctrlPr>
                          <a:rPr lang="en-IE" sz="2000" i="1">
                            <a:latin typeface="Cambria Math" panose="02040503050406030204" pitchFamily="18" charset="0"/>
                          </a:rPr>
                        </m:ctrlPr>
                      </m:fPr>
                      <m:num>
                        <m:r>
                          <a:rPr lang="en-IE" sz="2000">
                            <a:latin typeface="Cambria Math" panose="02040503050406030204" pitchFamily="18" charset="0"/>
                          </a:rPr>
                          <m:t>1</m:t>
                        </m:r>
                      </m:num>
                      <m:den>
                        <m:r>
                          <a:rPr lang="en-IE" sz="2000" i="1">
                            <a:latin typeface="Cambria Math" panose="02040503050406030204" pitchFamily="18" charset="0"/>
                          </a:rPr>
                          <m:t>𝑛</m:t>
                        </m:r>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e>
                    </m:nary>
                    <m:r>
                      <a:rPr lang="en-IE" sz="2000" b="0" i="0" smtClean="0">
                        <a:latin typeface="Cambria Math" panose="02040503050406030204" pitchFamily="18" charset="0"/>
                      </a:rPr>
                      <m:t>) </m:t>
                    </m:r>
                  </m:oMath>
                </a14:m>
                <a:r>
                  <a:rPr lang="it-IT" altLang="en-US" sz="2000" dirty="0">
                    <a:ea typeface="ＭＳ Ｐゴシック" panose="020B0600070205080204" pitchFamily="34" charset="-128"/>
                  </a:rPr>
                  <a:t>–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 </a:t>
                </a:r>
              </a:p>
              <a:p>
                <a:pPr marL="3370263" lvl="1" indent="0" eaLnBrk="1" hangingPunct="1">
                  <a:lnSpc>
                    <a:spcPct val="200000"/>
                  </a:lnSpc>
                  <a:spcBef>
                    <a:spcPct val="2000"/>
                  </a:spcBef>
                  <a:buFontTx/>
                  <a:buNone/>
                </a:pPr>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14:m>
                  <m:oMath xmlns:m="http://schemas.openxmlformats.org/officeDocument/2006/math">
                    <m:f>
                      <m:fPr>
                        <m:ctrlPr>
                          <a:rPr lang="en-IE" sz="2000" i="1">
                            <a:latin typeface="Cambria Math" panose="02040503050406030204" pitchFamily="18" charset="0"/>
                          </a:rPr>
                        </m:ctrlPr>
                      </m:fPr>
                      <m:num>
                        <m:r>
                          <a:rPr lang="en-IE" sz="2000">
                            <a:latin typeface="Cambria Math" panose="02040503050406030204" pitchFamily="18" charset="0"/>
                          </a:rPr>
                          <m:t>1</m:t>
                        </m:r>
                      </m:num>
                      <m:den>
                        <m:r>
                          <a:rPr lang="en-IE" sz="2000" i="1">
                            <a:latin typeface="Cambria Math" panose="02040503050406030204" pitchFamily="18" charset="0"/>
                          </a:rPr>
                          <m:t>𝑛</m:t>
                        </m:r>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r>
                          <a:rPr lang="en-IE" sz="2000" b="0" i="1" smtClean="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e>
                    </m:nary>
                    <m:r>
                      <m:rPr>
                        <m:nor/>
                      </m:rPr>
                      <a:rPr lang="it-IT" altLang="en-US" sz="2000" dirty="0">
                        <a:ea typeface="ＭＳ Ｐゴシック" panose="020B0600070205080204" pitchFamily="34" charset="-128"/>
                      </a:rPr>
                      <m:t>– </m:t>
                    </m:r>
                    <m:r>
                      <m:rPr>
                        <m:nor/>
                      </m:rPr>
                      <a:rPr lang="it-IT" altLang="en-US" sz="2000" i="1" dirty="0">
                        <a:latin typeface="Lucida Grande" pitchFamily="48" charset="0"/>
                        <a:ea typeface="ＭＳ Ｐゴシック" panose="020B0600070205080204" pitchFamily="34" charset="-128"/>
                        <a:sym typeface="Symbol" panose="05050102010706020507" pitchFamily="18" charset="2"/>
                      </a:rPr>
                      <m:t>μ</m:t>
                    </m:r>
                    <m:r>
                      <m:rPr>
                        <m:nor/>
                      </m:rPr>
                      <a:rPr lang="it-IT" altLang="en-US" sz="2000" i="1" baseline="-25000" dirty="0">
                        <a:ea typeface="ＭＳ Ｐゴシック" panose="020B0600070205080204" pitchFamily="34" charset="-128"/>
                      </a:rPr>
                      <m:t>Y</m:t>
                    </m:r>
                    <m:r>
                      <a:rPr lang="en-IE" sz="2000">
                        <a:latin typeface="Cambria Math" panose="02040503050406030204" pitchFamily="18" charset="0"/>
                      </a:rPr>
                      <m:t>)</m:t>
                    </m:r>
                  </m:oMath>
                </a14:m>
                <a:r>
                  <a:rPr lang="it-IT" altLang="en-US" sz="2000" dirty="0">
                    <a:ea typeface="ＭＳ Ｐゴシック" panose="020B0600070205080204" pitchFamily="34" charset="-128"/>
                  </a:rPr>
                  <a:t>]</a:t>
                </a:r>
                <a:r>
                  <a:rPr lang="it-IT" altLang="en-US" sz="2000" baseline="30000" dirty="0">
                    <a:ea typeface="ＭＳ Ｐゴシック" panose="020B0600070205080204" pitchFamily="34" charset="-128"/>
                  </a:rPr>
                  <a:t>2</a:t>
                </a:r>
                <a:r>
                  <a:rPr lang="it-IT" altLang="en-US" sz="2000" dirty="0">
                    <a:ea typeface="ＭＳ Ｐゴシック" panose="020B0600070205080204" pitchFamily="34" charset="-128"/>
                  </a:rPr>
                  <a:t>} ……</a:t>
                </a:r>
                <a:endParaRPr lang="en-US" altLang="en-US" sz="2000" dirty="0">
                  <a:ea typeface="ＭＳ Ｐゴシック" panose="020B0600070205080204" pitchFamily="34" charset="-128"/>
                </a:endParaRPr>
              </a:p>
            </p:txBody>
          </p:sp>
        </mc:Choice>
        <mc:Fallback xmlns="">
          <p:sp>
            <p:nvSpPr>
              <p:cNvPr id="41987" name="Rectangle 3"/>
              <p:cNvSpPr>
                <a:spLocks noGrp="1" noRot="1" noChangeAspect="1" noMove="1" noResize="1" noEditPoints="1" noAdjustHandles="1" noChangeArrowheads="1" noChangeShapeType="1" noTextEdit="1"/>
              </p:cNvSpPr>
              <p:nvPr>
                <p:ph type="body" idx="1"/>
              </p:nvPr>
            </p:nvSpPr>
            <p:spPr>
              <a:blipFill>
                <a:blip r:embed="rId4"/>
                <a:stretch>
                  <a:fillRect l="-808" t="-800" r="-220" b="-26533"/>
                </a:stretch>
              </a:blipFill>
            </p:spPr>
            <p:txBody>
              <a:bodyPr/>
              <a:lstStyle/>
              <a:p>
                <a:r>
                  <a:rPr lang="en-IE">
                    <a:noFill/>
                  </a:rPr>
                  <a:t> </a:t>
                </a:r>
              </a:p>
            </p:txBody>
          </p:sp>
        </mc:Fallback>
      </mc:AlternateContent>
      <p:sp>
        <p:nvSpPr>
          <p:cNvPr id="41999"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0DB0D6C3-A331-449A-82B5-15C6E0CCB38F}" type="slidenum">
              <a:rPr lang="en-US" altLang="en-US" smtClean="0"/>
              <a:pPr/>
              <a:t>16</a:t>
            </a:fld>
            <a:endParaRPr lang="en-US" altLang="en-US"/>
          </a:p>
        </p:txBody>
      </p:sp>
    </p:spTree>
    <p:extLst>
      <p:ext uri="{BB962C8B-B14F-4D97-AF65-F5344CB8AC3E}">
        <p14:creationId xmlns:p14="http://schemas.microsoft.com/office/powerpoint/2010/main" val="768857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3010" name="Rectangle 3"/>
              <p:cNvSpPr>
                <a:spLocks noGrp="1" noChangeArrowheads="1"/>
              </p:cNvSpPr>
              <p:nvPr>
                <p:ph type="body" idx="1"/>
              </p:nvPr>
            </p:nvSpPr>
            <p:spPr>
              <a:xfrm>
                <a:off x="304800" y="838200"/>
                <a:ext cx="8763000" cy="5334000"/>
              </a:xfrm>
            </p:spPr>
            <p:txBody>
              <a:bodyPr/>
              <a:lstStyle/>
              <a:p>
                <a:pPr marL="1495425" indent="-1495425" eaLnBrk="1" hangingPunct="1">
                  <a:spcBef>
                    <a:spcPct val="150000"/>
                  </a:spcBef>
                  <a:buNone/>
                </a:pPr>
                <a:r>
                  <a:rPr lang="it-IT" altLang="en-US" sz="2400" dirty="0">
                    <a:ea typeface="ＭＳ Ｐゴシック" panose="020B0600070205080204" pitchFamily="34" charset="-128"/>
                  </a:rPr>
                  <a:t>Quindi:	 </a:t>
                </a:r>
                <a:r>
                  <a:rPr lang="it-IT" altLang="en-US" sz="2000" dirty="0">
                    <a:ea typeface="ＭＳ Ｐゴシック" panose="020B0600070205080204" pitchFamily="34" charset="-128"/>
                  </a:rPr>
                  <a:t>var(</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 </a:t>
                </a:r>
                <a14:m>
                  <m:oMath xmlns:m="http://schemas.openxmlformats.org/officeDocument/2006/math">
                    <m:r>
                      <a:rPr lang="en-IE" sz="2000" b="0" i="1" smtClean="0">
                        <a:latin typeface="Cambria Math" panose="02040503050406030204" pitchFamily="18" charset="0"/>
                      </a:rPr>
                      <m:t>𝐸</m:t>
                    </m:r>
                  </m:oMath>
                </a14:m>
                <a:r>
                  <a:rPr lang="en-IE" sz="2000" dirty="0"/>
                  <a:t> </a:t>
                </a:r>
                <a14:m>
                  <m:oMath xmlns:m="http://schemas.openxmlformats.org/officeDocument/2006/math">
                    <m:d>
                      <m:dPr>
                        <m:begChr m:val="{"/>
                        <m:endChr m:val="}"/>
                        <m:ctrlPr>
                          <a:rPr lang="en-IE" sz="2000" i="1" smtClean="0">
                            <a:latin typeface="Cambria Math" panose="02040503050406030204" pitchFamily="18" charset="0"/>
                          </a:rPr>
                        </m:ctrlPr>
                      </m:dPr>
                      <m:e>
                        <m:sSup>
                          <m:sSupPr>
                            <m:ctrlPr>
                              <a:rPr lang="en-IE" sz="2000" i="1">
                                <a:latin typeface="Cambria Math" panose="02040503050406030204" pitchFamily="18" charset="0"/>
                              </a:rPr>
                            </m:ctrlPr>
                          </m:sSupPr>
                          <m:e>
                            <m:d>
                              <m:dPr>
                                <m:begChr m:val="["/>
                                <m:endChr m:val="]"/>
                                <m:ctrlPr>
                                  <a:rPr lang="en-IE" sz="2000" i="1">
                                    <a:latin typeface="Cambria Math" panose="02040503050406030204" pitchFamily="18" charset="0"/>
                                  </a:rPr>
                                </m:ctrlPr>
                              </m:dPr>
                              <m:e>
                                <m:f>
                                  <m:fPr>
                                    <m:ctrlPr>
                                      <a:rPr lang="en-IE" sz="2000" i="1" smtClean="0">
                                        <a:latin typeface="Cambria Math" panose="02040503050406030204" pitchFamily="18" charset="0"/>
                                      </a:rPr>
                                    </m:ctrlPr>
                                  </m:fPr>
                                  <m:num>
                                    <m:r>
                                      <a:rPr lang="en-IE" sz="2000">
                                        <a:latin typeface="Cambria Math" panose="02040503050406030204" pitchFamily="18" charset="0"/>
                                      </a:rPr>
                                      <m:t>1</m:t>
                                    </m:r>
                                  </m:num>
                                  <m:den>
                                    <m:r>
                                      <a:rPr lang="en-IE" sz="2000" i="1">
                                        <a:latin typeface="Cambria Math" panose="02040503050406030204" pitchFamily="18" charset="0"/>
                                      </a:rPr>
                                      <m:t>𝑛</m:t>
                                    </m:r>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d>
                                      <m:dPr>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e>
                                    </m:d>
                                  </m:e>
                                </m:nary>
                              </m:e>
                            </m:d>
                          </m:e>
                          <m:sup>
                            <m:r>
                              <a:rPr lang="en-IE" sz="2000">
                                <a:latin typeface="Cambria Math" panose="02040503050406030204" pitchFamily="18" charset="0"/>
                              </a:rPr>
                              <m:t>2</m:t>
                            </m:r>
                          </m:sup>
                        </m:sSup>
                      </m:e>
                    </m:d>
                  </m:oMath>
                </a14:m>
                <a:endParaRPr lang="it-IT" altLang="en-US" sz="2000" dirty="0">
                  <a:ea typeface="ＭＳ Ｐゴシック" panose="020B0600070205080204" pitchFamily="34" charset="-128"/>
                </a:endParaRPr>
              </a:p>
              <a:p>
                <a:pPr marL="1495425" indent="-1495425" eaLnBrk="1" hangingPunct="1">
                  <a:spcBef>
                    <a:spcPct val="150000"/>
                  </a:spcBef>
                  <a:buNone/>
                </a:pPr>
                <a14:m>
                  <m:oMathPara xmlns:m="http://schemas.openxmlformats.org/officeDocument/2006/math">
                    <m:oMathParaPr>
                      <m:jc m:val="centerGroup"/>
                    </m:oMathParaPr>
                    <m:oMath xmlns:m="http://schemas.openxmlformats.org/officeDocument/2006/math">
                      <m:r>
                        <a:rPr lang="en-IE" sz="2000" b="0" i="1" smtClean="0">
                          <a:latin typeface="Cambria Math" panose="02040503050406030204" pitchFamily="18" charset="0"/>
                        </a:rPr>
                        <m:t>                   =</m:t>
                      </m:r>
                      <m:f>
                        <m:fPr>
                          <m:ctrlPr>
                            <a:rPr lang="en-IE" sz="2000" i="1">
                              <a:latin typeface="Cambria Math" panose="02040503050406030204" pitchFamily="18" charset="0"/>
                            </a:rPr>
                          </m:ctrlPr>
                        </m:fPr>
                        <m:num>
                          <m:r>
                            <a:rPr lang="en-IE" sz="2000">
                              <a:latin typeface="Cambria Math" panose="02040503050406030204" pitchFamily="18" charset="0"/>
                            </a:rPr>
                            <m:t>1</m:t>
                          </m:r>
                        </m:num>
                        <m:den>
                          <m:sSup>
                            <m:sSupPr>
                              <m:ctrlPr>
                                <a:rPr lang="en-IE" sz="2000" i="1">
                                  <a:latin typeface="Cambria Math" panose="02040503050406030204" pitchFamily="18" charset="0"/>
                                </a:rPr>
                              </m:ctrlPr>
                            </m:sSupPr>
                            <m:e>
                              <m:r>
                                <a:rPr lang="en-IE" sz="2000" i="1">
                                  <a:latin typeface="Cambria Math" panose="02040503050406030204" pitchFamily="18" charset="0"/>
                                </a:rPr>
                                <m:t>𝑛</m:t>
                              </m:r>
                            </m:e>
                            <m:sup>
                              <m:r>
                                <a:rPr lang="en-IE" sz="2000" i="1">
                                  <a:latin typeface="Cambria Math" panose="02040503050406030204" pitchFamily="18" charset="0"/>
                                </a:rPr>
                                <m:t>2</m:t>
                              </m:r>
                            </m:sup>
                          </m:sSup>
                        </m:den>
                      </m:f>
                      <m:r>
                        <a:rPr lang="en-IE" sz="2000" b="0" i="1" smtClean="0">
                          <a:latin typeface="Cambria Math" panose="02040503050406030204" pitchFamily="18" charset="0"/>
                        </a:rPr>
                        <m:t>𝐸</m:t>
                      </m:r>
                      <m:d>
                        <m:dPr>
                          <m:begChr m:val="{"/>
                          <m:endChr m:val="}"/>
                          <m:ctrlPr>
                            <a:rPr lang="en-IE" sz="2000" b="0" i="1" smtClean="0">
                              <a:latin typeface="Cambria Math" panose="02040503050406030204" pitchFamily="18" charset="0"/>
                            </a:rPr>
                          </m:ctrlPr>
                        </m:dPr>
                        <m:e>
                          <m:d>
                            <m:dPr>
                              <m:begChr m:val="["/>
                              <m:endChr m:val="]"/>
                              <m:ctrlPr>
                                <a:rPr lang="en-IE" sz="2000" i="1">
                                  <a:latin typeface="Cambria Math" panose="02040503050406030204" pitchFamily="18" charset="0"/>
                                </a:rPr>
                              </m:ctrlPr>
                            </m:dPr>
                            <m:e>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d>
                                    <m:dPr>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e>
                                  </m:d>
                                </m:e>
                              </m:nary>
                            </m:e>
                          </m:d>
                          <m:r>
                            <a:rPr lang="en-IE" sz="2000" b="0" i="1" smtClean="0">
                              <a:latin typeface="Cambria Math" panose="02040503050406030204" pitchFamily="18" charset="0"/>
                            </a:rPr>
                            <m:t>×</m:t>
                          </m:r>
                          <m:d>
                            <m:dPr>
                              <m:begChr m:val="["/>
                              <m:endChr m:val="]"/>
                              <m:ctrlPr>
                                <a:rPr lang="en-IE" sz="2000" i="1">
                                  <a:latin typeface="Cambria Math" panose="02040503050406030204" pitchFamily="18" charset="0"/>
                                </a:rPr>
                              </m:ctrlPr>
                            </m:dPr>
                            <m:e>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d>
                                    <m:dPr>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e>
                                  </m:d>
                                </m:e>
                              </m:nary>
                            </m:e>
                          </m:d>
                        </m:e>
                      </m:d>
                    </m:oMath>
                  </m:oMathPara>
                </a14:m>
                <a:endParaRPr lang="en-IE" sz="2000" b="0" dirty="0"/>
              </a:p>
              <a:p>
                <a:pPr marL="1495425" indent="-1495425" eaLnBrk="1" hangingPunct="1">
                  <a:spcBef>
                    <a:spcPct val="150000"/>
                  </a:spcBef>
                  <a:buNone/>
                </a:pPr>
                <a14:m>
                  <m:oMathPara xmlns:m="http://schemas.openxmlformats.org/officeDocument/2006/math">
                    <m:oMathParaPr>
                      <m:jc m:val="centerGroup"/>
                    </m:oMathParaPr>
                    <m:oMath xmlns:m="http://schemas.openxmlformats.org/officeDocument/2006/math">
                      <m:r>
                        <a:rPr lang="en-IE" sz="2000" b="0" i="1" smtClean="0">
                          <a:latin typeface="Cambria Math" panose="02040503050406030204" pitchFamily="18" charset="0"/>
                        </a:rPr>
                        <m:t>                     </m:t>
                      </m:r>
                      <m:r>
                        <a:rPr lang="en-IE" sz="2000" i="1">
                          <a:latin typeface="Cambria Math" panose="02040503050406030204" pitchFamily="18" charset="0"/>
                        </a:rPr>
                        <m:t>=</m:t>
                      </m:r>
                      <m:f>
                        <m:fPr>
                          <m:ctrlPr>
                            <a:rPr lang="en-IE" sz="2000" i="1">
                              <a:latin typeface="Cambria Math" panose="02040503050406030204" pitchFamily="18" charset="0"/>
                            </a:rPr>
                          </m:ctrlPr>
                        </m:fPr>
                        <m:num>
                          <m:r>
                            <a:rPr lang="en-IE" sz="2000">
                              <a:latin typeface="Cambria Math" panose="02040503050406030204" pitchFamily="18" charset="0"/>
                            </a:rPr>
                            <m:t>1</m:t>
                          </m:r>
                        </m:num>
                        <m:den>
                          <m:sSup>
                            <m:sSupPr>
                              <m:ctrlPr>
                                <a:rPr lang="en-IE" sz="2000" i="1">
                                  <a:latin typeface="Cambria Math" panose="02040503050406030204" pitchFamily="18" charset="0"/>
                                </a:rPr>
                              </m:ctrlPr>
                            </m:sSupPr>
                            <m:e>
                              <m:r>
                                <a:rPr lang="en-IE" sz="2000" i="1">
                                  <a:latin typeface="Cambria Math" panose="02040503050406030204" pitchFamily="18" charset="0"/>
                                </a:rPr>
                                <m:t>𝑛</m:t>
                              </m:r>
                            </m:e>
                            <m:sup>
                              <m:r>
                                <a:rPr lang="en-IE" sz="2000" i="1">
                                  <a:latin typeface="Cambria Math" panose="02040503050406030204" pitchFamily="18" charset="0"/>
                                </a:rPr>
                                <m:t>2</m:t>
                              </m:r>
                            </m:sup>
                          </m:sSup>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r>
                            <a:rPr lang="en-IE" sz="2000" i="1">
                              <a:latin typeface="Cambria Math" panose="02040503050406030204" pitchFamily="18" charset="0"/>
                            </a:rPr>
                            <m:t> </m:t>
                          </m:r>
                        </m:e>
                      </m:nary>
                      <m:nary>
                        <m:naryPr>
                          <m:chr m:val="∑"/>
                          <m:limLoc m:val="undOvr"/>
                          <m:grow m:val="on"/>
                          <m:ctrlPr>
                            <a:rPr lang="en-IE" sz="2000" i="1">
                              <a:latin typeface="Cambria Math" panose="02040503050406030204" pitchFamily="18" charset="0"/>
                            </a:rPr>
                          </m:ctrlPr>
                        </m:naryPr>
                        <m:sub>
                          <m:r>
                            <m:rPr>
                              <m:brk/>
                              <m:aln/>
                            </m:rPr>
                            <a:rPr lang="en-IE" sz="2000" i="1">
                              <a:latin typeface="Cambria Math" panose="02040503050406030204" pitchFamily="18" charset="0"/>
                            </a:rPr>
                            <m:t>𝑗</m:t>
                          </m:r>
                          <m:r>
                            <a:rPr lang="en-IE" sz="2000">
                              <a:latin typeface="Cambria Math" panose="02040503050406030204" pitchFamily="18" charset="0"/>
                            </a:rPr>
                            <m:t>=1</m:t>
                          </m:r>
                        </m:sub>
                        <m:sup>
                          <m:r>
                            <a:rPr lang="en-IE" sz="2000" i="1">
                              <a:latin typeface="Cambria Math" panose="02040503050406030204" pitchFamily="18" charset="0"/>
                            </a:rPr>
                            <m:t>𝑛</m:t>
                          </m:r>
                        </m:sup>
                        <m:e>
                          <m:r>
                            <a:rPr lang="en-IE" sz="2000" i="1">
                              <a:latin typeface="Cambria Math" panose="02040503050406030204" pitchFamily="18" charset="0"/>
                            </a:rPr>
                            <m:t>𝐸</m:t>
                          </m:r>
                          <m:d>
                            <m:dPr>
                              <m:begChr m:val="["/>
                              <m:endChr m:val="]"/>
                              <m:ctrlPr>
                                <a:rPr lang="en-IE" sz="2000" i="1">
                                  <a:latin typeface="Cambria Math" panose="02040503050406030204" pitchFamily="18" charset="0"/>
                                </a:rPr>
                              </m:ctrlPr>
                            </m:dPr>
                            <m:e>
                              <m:r>
                                <a:rPr lang="en-IE" sz="2000" i="1">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r>
                                <a:rPr lang="en-IE" sz="2000" i="1">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𝑗</m:t>
                                  </m:r>
                                </m:sub>
                              </m:sSub>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r>
                                <a:rPr lang="en-IE" sz="2000" i="1">
                                  <a:latin typeface="Cambria Math" panose="02040503050406030204" pitchFamily="18" charset="0"/>
                                </a:rPr>
                                <m:t>)</m:t>
                              </m:r>
                            </m:e>
                          </m:d>
                        </m:e>
                      </m:nary>
                      <m:r>
                        <a:rPr lang="en-IE" sz="2000" b="0" i="1" smtClean="0">
                          <a:latin typeface="Cambria Math" panose="02040503050406030204" pitchFamily="18" charset="0"/>
                        </a:rPr>
                        <m:t>                  </m:t>
                      </m:r>
                    </m:oMath>
                  </m:oMathPara>
                </a14:m>
                <a:endParaRPr lang="en-IE" sz="2000" b="0" i="1" dirty="0">
                  <a:latin typeface="Cambria Math" panose="02040503050406030204" pitchFamily="18" charset="0"/>
                </a:endParaRPr>
              </a:p>
              <a:p>
                <a:pPr marL="1495425" indent="-1495425" eaLnBrk="1" hangingPunct="1">
                  <a:spcBef>
                    <a:spcPct val="150000"/>
                  </a:spcBef>
                  <a:buNone/>
                </a:pPr>
                <a14:m>
                  <m:oMathPara xmlns:m="http://schemas.openxmlformats.org/officeDocument/2006/math">
                    <m:oMathParaPr>
                      <m:jc m:val="centerGroup"/>
                    </m:oMathParaPr>
                    <m:oMath xmlns:m="http://schemas.openxmlformats.org/officeDocument/2006/math">
                      <m:r>
                        <a:rPr lang="en-IE" sz="2000" b="0" i="1" smtClean="0">
                          <a:latin typeface="Cambria Math" panose="02040503050406030204" pitchFamily="18" charset="0"/>
                        </a:rPr>
                        <m:t>            </m:t>
                      </m:r>
                      <m:r>
                        <a:rPr lang="en-IE" sz="2000" i="1">
                          <a:latin typeface="Cambria Math" panose="02040503050406030204" pitchFamily="18" charset="0"/>
                        </a:rPr>
                        <m:t>=</m:t>
                      </m:r>
                      <m:f>
                        <m:fPr>
                          <m:ctrlPr>
                            <a:rPr lang="en-IE" sz="2000" i="1">
                              <a:latin typeface="Cambria Math" panose="02040503050406030204" pitchFamily="18" charset="0"/>
                            </a:rPr>
                          </m:ctrlPr>
                        </m:fPr>
                        <m:num>
                          <m:r>
                            <a:rPr lang="en-IE" sz="2000">
                              <a:latin typeface="Cambria Math" panose="02040503050406030204" pitchFamily="18" charset="0"/>
                            </a:rPr>
                            <m:t>1</m:t>
                          </m:r>
                        </m:num>
                        <m:den>
                          <m:sSup>
                            <m:sSupPr>
                              <m:ctrlPr>
                                <a:rPr lang="en-IE" sz="2000" i="1">
                                  <a:latin typeface="Cambria Math" panose="02040503050406030204" pitchFamily="18" charset="0"/>
                                </a:rPr>
                              </m:ctrlPr>
                            </m:sSupPr>
                            <m:e>
                              <m:r>
                                <a:rPr lang="en-IE" sz="2000" i="1">
                                  <a:latin typeface="Cambria Math" panose="02040503050406030204" pitchFamily="18" charset="0"/>
                                </a:rPr>
                                <m:t>𝑛</m:t>
                              </m:r>
                            </m:e>
                            <m:sup>
                              <m:r>
                                <a:rPr lang="en-IE" sz="2000" i="1">
                                  <a:latin typeface="Cambria Math" panose="02040503050406030204" pitchFamily="18" charset="0"/>
                                </a:rPr>
                                <m:t>2</m:t>
                              </m:r>
                            </m:sup>
                          </m:sSup>
                        </m:den>
                      </m:f>
                      <m:nary>
                        <m:naryPr>
                          <m:chr m:val="∑"/>
                          <m:limLoc m:val="undOvr"/>
                          <m:grow m:val="on"/>
                          <m:ctrlPr>
                            <a:rPr lang="en-IE" sz="2000" i="1">
                              <a:latin typeface="Cambria Math" panose="02040503050406030204" pitchFamily="18" charset="0"/>
                            </a:rPr>
                          </m:ctrlPr>
                        </m:naryPr>
                        <m:sub>
                          <m:r>
                            <a:rPr lang="en-IE" sz="2000" i="1">
                              <a:latin typeface="Cambria Math" panose="02040503050406030204" pitchFamily="18" charset="0"/>
                            </a:rPr>
                            <m:t>𝑖</m:t>
                          </m:r>
                          <m:r>
                            <a:rPr lang="en-IE" sz="2000">
                              <a:latin typeface="Cambria Math" panose="02040503050406030204" pitchFamily="18" charset="0"/>
                            </a:rPr>
                            <m:t>=1</m:t>
                          </m:r>
                        </m:sub>
                        <m:sup>
                          <m:r>
                            <a:rPr lang="en-IE" sz="2000" i="1">
                              <a:latin typeface="Cambria Math" panose="02040503050406030204" pitchFamily="18" charset="0"/>
                            </a:rPr>
                            <m:t>𝑛</m:t>
                          </m:r>
                        </m:sup>
                        <m:e>
                          <m:r>
                            <a:rPr lang="en-IE" sz="2000" b="0" i="1" smtClean="0">
                              <a:latin typeface="Cambria Math" panose="02040503050406030204" pitchFamily="18" charset="0"/>
                            </a:rPr>
                            <m:t> </m:t>
                          </m:r>
                        </m:e>
                      </m:nary>
                      <m:nary>
                        <m:naryPr>
                          <m:chr m:val="∑"/>
                          <m:limLoc m:val="undOvr"/>
                          <m:grow m:val="on"/>
                          <m:ctrlPr>
                            <a:rPr lang="en-IE" sz="2000" i="1">
                              <a:latin typeface="Cambria Math" panose="02040503050406030204" pitchFamily="18" charset="0"/>
                            </a:rPr>
                          </m:ctrlPr>
                        </m:naryPr>
                        <m:sub>
                          <m:r>
                            <m:rPr>
                              <m:brk/>
                              <m:aln/>
                            </m:rPr>
                            <a:rPr lang="en-IE" sz="2000" i="1">
                              <a:latin typeface="Cambria Math" panose="02040503050406030204" pitchFamily="18" charset="0"/>
                            </a:rPr>
                            <m:t>𝑗</m:t>
                          </m:r>
                          <m:r>
                            <a:rPr lang="en-IE" sz="2000">
                              <a:latin typeface="Cambria Math" panose="02040503050406030204" pitchFamily="18" charset="0"/>
                            </a:rPr>
                            <m:t>=1</m:t>
                          </m:r>
                        </m:sub>
                        <m:sup>
                          <m:r>
                            <a:rPr lang="en-IE" sz="2000" i="1">
                              <a:latin typeface="Cambria Math" panose="02040503050406030204" pitchFamily="18" charset="0"/>
                            </a:rPr>
                            <m:t>𝑛</m:t>
                          </m:r>
                        </m:sup>
                        <m:e>
                          <m:r>
                            <a:rPr lang="en-IE" sz="2000" b="0" i="1" smtClean="0">
                              <a:latin typeface="Cambria Math" panose="02040503050406030204" pitchFamily="18" charset="0"/>
                            </a:rPr>
                            <m:t>𝐶𝑜𝑣</m:t>
                          </m:r>
                          <m:r>
                            <a:rPr lang="en-IE" sz="2000" b="0" i="1" smtClean="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i="1">
                                  <a:latin typeface="Cambria Math" panose="02040503050406030204" pitchFamily="18" charset="0"/>
                                </a:rPr>
                                <m:t>𝑖</m:t>
                              </m:r>
                            </m:sub>
                          </m:sSub>
                          <m:r>
                            <a:rPr lang="en-IE" sz="2000" b="0" i="1" smtClean="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𝑌</m:t>
                              </m:r>
                            </m:e>
                            <m:sub>
                              <m:r>
                                <a:rPr lang="en-IE" sz="2000" b="0" i="1" smtClean="0">
                                  <a:latin typeface="Cambria Math" panose="02040503050406030204" pitchFamily="18" charset="0"/>
                                </a:rPr>
                                <m:t>𝑗</m:t>
                              </m:r>
                            </m:sub>
                          </m:sSub>
                          <m:r>
                            <a:rPr lang="en-IE" sz="2000" b="0" i="1" smtClean="0">
                              <a:latin typeface="Cambria Math" panose="02040503050406030204" pitchFamily="18" charset="0"/>
                            </a:rPr>
                            <m:t>)</m:t>
                          </m:r>
                        </m:e>
                      </m:nary>
                    </m:oMath>
                  </m:oMathPara>
                </a14:m>
                <a:endParaRPr lang="en-IE" sz="2000" b="0" i="1" dirty="0">
                  <a:latin typeface="Cambria Math" panose="02040503050406030204" pitchFamily="18" charset="0"/>
                </a:endParaRPr>
              </a:p>
              <a:p>
                <a:pPr marL="1495425" indent="-1495425" eaLnBrk="1" hangingPunct="1">
                  <a:spcBef>
                    <a:spcPct val="150000"/>
                  </a:spcBef>
                  <a:buNone/>
                </a:pPr>
                <a14:m>
                  <m:oMathPara xmlns:m="http://schemas.openxmlformats.org/officeDocument/2006/math">
                    <m:oMathParaPr>
                      <m:jc m:val="centerGroup"/>
                    </m:oMathParaPr>
                    <m:oMath xmlns:m="http://schemas.openxmlformats.org/officeDocument/2006/math">
                      <m:r>
                        <a:rPr lang="en-IE" sz="2000" i="1">
                          <a:latin typeface="Cambria Math" panose="02040503050406030204" pitchFamily="18" charset="0"/>
                        </a:rPr>
                        <m:t>=</m:t>
                      </m:r>
                      <m:f>
                        <m:fPr>
                          <m:ctrlPr>
                            <a:rPr lang="en-IE" sz="2000" i="1">
                              <a:latin typeface="Cambria Math" panose="02040503050406030204" pitchFamily="18" charset="0"/>
                            </a:rPr>
                          </m:ctrlPr>
                        </m:fPr>
                        <m:num>
                          <m:r>
                            <a:rPr lang="en-IE" sz="2000">
                              <a:latin typeface="Cambria Math" panose="02040503050406030204" pitchFamily="18" charset="0"/>
                            </a:rPr>
                            <m:t>1</m:t>
                          </m:r>
                        </m:num>
                        <m:den>
                          <m:sSup>
                            <m:sSupPr>
                              <m:ctrlPr>
                                <a:rPr lang="en-IE" sz="2000" i="1">
                                  <a:latin typeface="Cambria Math" panose="02040503050406030204" pitchFamily="18" charset="0"/>
                                </a:rPr>
                              </m:ctrlPr>
                            </m:sSupPr>
                            <m:e>
                              <m:r>
                                <a:rPr lang="en-IE" sz="2000" i="1">
                                  <a:latin typeface="Cambria Math" panose="02040503050406030204" pitchFamily="18" charset="0"/>
                                </a:rPr>
                                <m:t>𝑛</m:t>
                              </m:r>
                            </m:e>
                            <m:sup>
                              <m:r>
                                <a:rPr lang="en-IE" sz="2000" i="1">
                                  <a:latin typeface="Cambria Math" panose="02040503050406030204" pitchFamily="18" charset="0"/>
                                </a:rPr>
                                <m:t>2</m:t>
                              </m:r>
                            </m:sup>
                          </m:sSup>
                        </m:den>
                      </m:f>
                      <m:nary>
                        <m:naryPr>
                          <m:chr m:val="∑"/>
                          <m:limLoc m:val="undOvr"/>
                          <m:grow m:val="on"/>
                          <m:ctrlPr>
                            <a:rPr lang="en-IE" sz="2000" i="1">
                              <a:latin typeface="Cambria Math" panose="02040503050406030204" pitchFamily="18" charset="0"/>
                            </a:rPr>
                          </m:ctrlPr>
                        </m:naryPr>
                        <m:sub>
                          <m:r>
                            <m:rPr>
                              <m:brk/>
                              <m:aln/>
                            </m:rPr>
                            <a:rPr lang="en-IE" sz="2000" i="1">
                              <a:latin typeface="Cambria Math" panose="02040503050406030204" pitchFamily="18" charset="0"/>
                            </a:rPr>
                            <m:t>𝑗</m:t>
                          </m:r>
                          <m:r>
                            <a:rPr lang="en-IE" sz="2000">
                              <a:latin typeface="Cambria Math" panose="02040503050406030204" pitchFamily="18" charset="0"/>
                            </a:rPr>
                            <m:t>=1</m:t>
                          </m:r>
                        </m:sub>
                        <m:sup>
                          <m:r>
                            <a:rPr lang="en-IE" sz="2000" i="1">
                              <a:latin typeface="Cambria Math" panose="02040503050406030204" pitchFamily="18" charset="0"/>
                            </a:rPr>
                            <m:t>𝑛</m:t>
                          </m:r>
                        </m:sup>
                        <m:e>
                          <m:sSubSup>
                            <m:sSubSupPr>
                              <m:ctrlPr>
                                <a:rPr lang="en-IE" sz="2000" i="1">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e>
                      </m:nary>
                    </m:oMath>
                  </m:oMathPara>
                </a14:m>
                <a:endParaRPr lang="en-IE" sz="2000" i="1" dirty="0">
                  <a:latin typeface="Cambria Math" panose="02040503050406030204" pitchFamily="18" charset="0"/>
                </a:endParaRPr>
              </a:p>
              <a:p>
                <a:pPr marL="1495425" indent="-1495425" eaLnBrk="1" hangingPunct="1">
                  <a:spcBef>
                    <a:spcPct val="150000"/>
                  </a:spcBef>
                  <a:buNone/>
                </a:pPr>
                <a14:m>
                  <m:oMathPara xmlns:m="http://schemas.openxmlformats.org/officeDocument/2006/math">
                    <m:oMathParaPr>
                      <m:jc m:val="centerGroup"/>
                    </m:oMathParaPr>
                    <m:oMath xmlns:m="http://schemas.openxmlformats.org/officeDocument/2006/math">
                      <m:r>
                        <a:rPr lang="en-IE" sz="2000" i="1">
                          <a:latin typeface="Cambria Math" panose="02040503050406030204" pitchFamily="18" charset="0"/>
                        </a:rPr>
                        <m:t>=</m:t>
                      </m:r>
                      <m:f>
                        <m:fPr>
                          <m:ctrlPr>
                            <a:rPr lang="en-IE" sz="2000" i="1">
                              <a:latin typeface="Cambria Math" panose="02040503050406030204" pitchFamily="18" charset="0"/>
                            </a:rPr>
                          </m:ctrlPr>
                        </m:fPr>
                        <m:num>
                          <m:r>
                            <a:rPr lang="en-IE" sz="2000" i="1">
                              <a:latin typeface="Cambria Math" panose="02040503050406030204" pitchFamily="18" charset="0"/>
                            </a:rPr>
                            <m:t>1</m:t>
                          </m:r>
                        </m:num>
                        <m:den>
                          <m:r>
                            <a:rPr lang="en-IE" sz="2000" i="1">
                              <a:latin typeface="Cambria Math" panose="02040503050406030204" pitchFamily="18" charset="0"/>
                            </a:rPr>
                            <m:t>𝑛</m:t>
                          </m:r>
                        </m:den>
                      </m:f>
                      <m:sSubSup>
                        <m:sSubSupPr>
                          <m:ctrlPr>
                            <a:rPr lang="en-IE" sz="2000" i="1">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oMath>
                  </m:oMathPara>
                </a14:m>
                <a:endParaRPr lang="it-IT" altLang="en-US" sz="2000" dirty="0">
                  <a:ea typeface="ＭＳ Ｐゴシック" panose="020B0600070205080204" pitchFamily="34" charset="-128"/>
                </a:endParaRPr>
              </a:p>
              <a:p>
                <a:pPr marL="1495425" indent="-1495425" eaLnBrk="1" hangingPunct="1">
                  <a:spcBef>
                    <a:spcPct val="150000"/>
                  </a:spcBef>
                  <a:buNone/>
                </a:pPr>
                <a:endParaRPr lang="it-IT" altLang="en-US" sz="2400" dirty="0">
                  <a:ea typeface="ＭＳ Ｐゴシック" panose="020B0600070205080204" pitchFamily="34" charset="-128"/>
                </a:endParaRPr>
              </a:p>
            </p:txBody>
          </p:sp>
        </mc:Choice>
        <mc:Fallback xmlns="">
          <p:sp>
            <p:nvSpPr>
              <p:cNvPr id="43010" name="Rectangle 3"/>
              <p:cNvSpPr>
                <a:spLocks noGrp="1" noRot="1" noChangeAspect="1" noMove="1" noResize="1" noEditPoints="1" noAdjustHandles="1" noChangeArrowheads="1" noChangeShapeType="1" noTextEdit="1"/>
              </p:cNvSpPr>
              <p:nvPr>
                <p:ph type="body" idx="1"/>
              </p:nvPr>
            </p:nvSpPr>
            <p:spPr>
              <a:xfrm>
                <a:off x="304800" y="838200"/>
                <a:ext cx="8763000" cy="5334000"/>
              </a:xfrm>
              <a:blipFill>
                <a:blip r:embed="rId3"/>
                <a:stretch>
                  <a:fillRect l="-1043"/>
                </a:stretch>
              </a:blipFill>
            </p:spPr>
            <p:txBody>
              <a:bodyPr/>
              <a:lstStyle/>
              <a:p>
                <a:r>
                  <a:rPr lang="en-IE">
                    <a:noFill/>
                  </a:rPr>
                  <a:t> </a:t>
                </a:r>
              </a:p>
            </p:txBody>
          </p:sp>
        </mc:Fallback>
      </mc:AlternateContent>
      <p:sp>
        <p:nvSpPr>
          <p:cNvPr id="4301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146412A4-98FE-49FB-8139-D3F8090C2CCC}" type="slidenum">
              <a:rPr lang="en-US" altLang="en-US" smtClean="0"/>
              <a:pPr/>
              <a:t>17</a:t>
            </a:fld>
            <a:endParaRPr lang="en-US" altLang="en-US"/>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B3AE921-0D5F-455C-8EAF-BEC4008D0B30}"/>
                  </a:ext>
                </a:extLst>
              </p:cNvPr>
              <p:cNvSpPr txBox="1"/>
              <p:nvPr/>
            </p:nvSpPr>
            <p:spPr>
              <a:xfrm>
                <a:off x="4838700" y="4545644"/>
                <a:ext cx="4038600" cy="1722972"/>
              </a:xfrm>
              <a:prstGeom prst="rect">
                <a:avLst/>
              </a:prstGeom>
              <a:noFill/>
              <a:ln>
                <a:solidFill>
                  <a:srgbClr val="0070C0"/>
                </a:solidFill>
              </a:ln>
            </p:spPr>
            <p:txBody>
              <a:bodyPr wrap="square" rtlCol="0">
                <a:spAutoFit/>
              </a:bodyPr>
              <a:lstStyle/>
              <a:p>
                <a:pPr>
                  <a:spcBef>
                    <a:spcPts val="600"/>
                  </a:spcBef>
                  <a:spcAft>
                    <a:spcPts val="600"/>
                  </a:spcAft>
                </a:pPr>
                <a:r>
                  <a:rPr lang="en-IE" b="1" dirty="0">
                    <a:solidFill>
                      <a:srgbClr val="FF0000"/>
                    </a:solidFill>
                  </a:rPr>
                  <a:t>Oppure, </a:t>
                </a:r>
                <a:r>
                  <a:rPr lang="en-IE" b="1" dirty="0" err="1">
                    <a:solidFill>
                      <a:srgbClr val="FF0000"/>
                    </a:solidFill>
                  </a:rPr>
                  <a:t>più</a:t>
                </a:r>
                <a:r>
                  <a:rPr lang="en-IE" b="1" dirty="0">
                    <a:solidFill>
                      <a:srgbClr val="FF0000"/>
                    </a:solidFill>
                  </a:rPr>
                  <a:t> </a:t>
                </a:r>
                <a:r>
                  <a:rPr lang="en-IE" b="1" dirty="0" err="1">
                    <a:solidFill>
                      <a:srgbClr val="FF0000"/>
                    </a:solidFill>
                  </a:rPr>
                  <a:t>semplicemente</a:t>
                </a:r>
                <a:r>
                  <a:rPr lang="en-IE" b="1" dirty="0">
                    <a:solidFill>
                      <a:srgbClr val="FF0000"/>
                    </a:solidFill>
                  </a:rPr>
                  <a:t>:</a:t>
                </a:r>
              </a:p>
              <a:p>
                <a:pPr>
                  <a:spcBef>
                    <a:spcPts val="600"/>
                  </a:spcBef>
                  <a:spcAft>
                    <a:spcPts val="600"/>
                  </a:spcAft>
                </a:pPr>
                <a:r>
                  <a:rPr lang="it-IT" altLang="en-US" dirty="0"/>
                  <a:t>var(</a:t>
                </a:r>
                <a14:m>
                  <m:oMath xmlns:m="http://schemas.openxmlformats.org/officeDocument/2006/math">
                    <m:acc>
                      <m:accPr>
                        <m:chr m:val="̅"/>
                        <m:ctrlPr>
                          <a:rPr lang="it-IT" altLang="en-US" i="1">
                            <a:latin typeface="Cambria Math" panose="02040503050406030204" pitchFamily="18" charset="0"/>
                          </a:rPr>
                        </m:ctrlPr>
                      </m:accPr>
                      <m:e>
                        <m:r>
                          <a:rPr lang="en-IE" altLang="en-US" i="1">
                            <a:latin typeface="Cambria Math" panose="02040503050406030204" pitchFamily="18" charset="0"/>
                          </a:rPr>
                          <m:t>𝑌</m:t>
                        </m:r>
                      </m:e>
                    </m:acc>
                  </m:oMath>
                </a14:m>
                <a:r>
                  <a:rPr lang="it-IT" altLang="en-US" dirty="0"/>
                  <a:t>) = </a:t>
                </a:r>
                <a14:m>
                  <m:oMath xmlns:m="http://schemas.openxmlformats.org/officeDocument/2006/math">
                    <m:r>
                      <m:rPr>
                        <m:sty m:val="p"/>
                      </m:rPr>
                      <a:rPr lang="en-IE">
                        <a:latin typeface="Cambria Math" panose="02040503050406030204" pitchFamily="18" charset="0"/>
                      </a:rPr>
                      <m:t>var</m:t>
                    </m:r>
                    <m:d>
                      <m:dPr>
                        <m:ctrlPr>
                          <a:rPr lang="en-IE" i="1">
                            <a:latin typeface="Cambria Math" panose="02040503050406030204" pitchFamily="18" charset="0"/>
                          </a:rPr>
                        </m:ctrlPr>
                      </m:dPr>
                      <m:e>
                        <m:f>
                          <m:fPr>
                            <m:ctrlPr>
                              <a:rPr lang="en-IE" i="1">
                                <a:latin typeface="Cambria Math" panose="02040503050406030204" pitchFamily="18" charset="0"/>
                              </a:rPr>
                            </m:ctrlPr>
                          </m:fPr>
                          <m:num>
                            <m:r>
                              <a:rPr lang="en-IE">
                                <a:latin typeface="Cambria Math" panose="02040503050406030204" pitchFamily="18" charset="0"/>
                              </a:rPr>
                              <m:t>1</m:t>
                            </m:r>
                          </m:num>
                          <m:den>
                            <m:r>
                              <a:rPr lang="en-IE" i="1">
                                <a:latin typeface="Cambria Math" panose="02040503050406030204" pitchFamily="18" charset="0"/>
                              </a:rPr>
                              <m:t>𝑛</m:t>
                            </m:r>
                          </m:den>
                        </m:f>
                        <m:nary>
                          <m:naryPr>
                            <m:chr m:val="∑"/>
                            <m:limLoc m:val="undOvr"/>
                            <m:grow m:val="on"/>
                            <m:ctrlPr>
                              <a:rPr lang="en-IE" i="1">
                                <a:latin typeface="Cambria Math" panose="02040503050406030204" pitchFamily="18" charset="0"/>
                              </a:rPr>
                            </m:ctrlPr>
                          </m:naryPr>
                          <m:sub>
                            <m:r>
                              <a:rPr lang="en-IE" i="1">
                                <a:latin typeface="Cambria Math" panose="02040503050406030204" pitchFamily="18" charset="0"/>
                              </a:rPr>
                              <m:t>𝑖</m:t>
                            </m:r>
                            <m:r>
                              <a:rPr lang="en-IE">
                                <a:latin typeface="Cambria Math" panose="02040503050406030204" pitchFamily="18" charset="0"/>
                              </a:rPr>
                              <m:t>=1</m:t>
                            </m:r>
                          </m:sub>
                          <m:sup>
                            <m:r>
                              <a:rPr lang="en-IE" i="1">
                                <a:latin typeface="Cambria Math" panose="02040503050406030204" pitchFamily="18" charset="0"/>
                              </a:rPr>
                              <m:t>𝑛</m:t>
                            </m:r>
                          </m:sup>
                          <m:e>
                            <m:sSub>
                              <m:sSubPr>
                                <m:ctrlPr>
                                  <a:rPr lang="en-IE" i="1">
                                    <a:latin typeface="Cambria Math" panose="02040503050406030204" pitchFamily="18" charset="0"/>
                                  </a:rPr>
                                </m:ctrlPr>
                              </m:sSubPr>
                              <m:e>
                                <m:r>
                                  <a:rPr lang="en-IE" i="1">
                                    <a:latin typeface="Cambria Math" panose="02040503050406030204" pitchFamily="18" charset="0"/>
                                  </a:rPr>
                                  <m:t>𝑌</m:t>
                                </m:r>
                              </m:e>
                              <m:sub>
                                <m:r>
                                  <a:rPr lang="en-IE" i="1">
                                    <a:latin typeface="Cambria Math" panose="02040503050406030204" pitchFamily="18" charset="0"/>
                                  </a:rPr>
                                  <m:t>𝑖</m:t>
                                </m:r>
                              </m:sub>
                            </m:sSub>
                          </m:e>
                        </m:nary>
                      </m:e>
                    </m:d>
                    <m:r>
                      <a:rPr lang="en-IE" i="1">
                        <a:latin typeface="Cambria Math" panose="02040503050406030204" pitchFamily="18" charset="0"/>
                      </a:rPr>
                      <m:t>=</m:t>
                    </m:r>
                    <m:f>
                      <m:fPr>
                        <m:ctrlPr>
                          <a:rPr lang="en-IE" i="1">
                            <a:latin typeface="Cambria Math" panose="02040503050406030204" pitchFamily="18" charset="0"/>
                          </a:rPr>
                        </m:ctrlPr>
                      </m:fPr>
                      <m:num>
                        <m:r>
                          <a:rPr lang="en-IE">
                            <a:latin typeface="Cambria Math" panose="02040503050406030204" pitchFamily="18" charset="0"/>
                          </a:rPr>
                          <m:t>1</m:t>
                        </m:r>
                      </m:num>
                      <m:den>
                        <m:sSup>
                          <m:sSupPr>
                            <m:ctrlPr>
                              <a:rPr lang="en-IE" i="1">
                                <a:latin typeface="Cambria Math" panose="02040503050406030204" pitchFamily="18" charset="0"/>
                              </a:rPr>
                            </m:ctrlPr>
                          </m:sSupPr>
                          <m:e>
                            <m:r>
                              <a:rPr lang="en-IE" i="1">
                                <a:latin typeface="Cambria Math" panose="02040503050406030204" pitchFamily="18" charset="0"/>
                              </a:rPr>
                              <m:t>𝑛</m:t>
                            </m:r>
                          </m:e>
                          <m:sup>
                            <m:r>
                              <a:rPr lang="en-IE" i="1">
                                <a:latin typeface="Cambria Math" panose="02040503050406030204" pitchFamily="18" charset="0"/>
                              </a:rPr>
                              <m:t>2</m:t>
                            </m:r>
                          </m:sup>
                        </m:sSup>
                      </m:den>
                    </m:f>
                    <m:r>
                      <m:rPr>
                        <m:sty m:val="p"/>
                      </m:rPr>
                      <a:rPr lang="en-IE">
                        <a:latin typeface="Cambria Math" panose="02040503050406030204" pitchFamily="18" charset="0"/>
                      </a:rPr>
                      <m:t>var</m:t>
                    </m:r>
                    <m:d>
                      <m:dPr>
                        <m:ctrlPr>
                          <a:rPr lang="en-IE" i="1">
                            <a:latin typeface="Cambria Math" panose="02040503050406030204" pitchFamily="18" charset="0"/>
                          </a:rPr>
                        </m:ctrlPr>
                      </m:dPr>
                      <m:e>
                        <m:nary>
                          <m:naryPr>
                            <m:chr m:val="∑"/>
                            <m:limLoc m:val="undOvr"/>
                            <m:grow m:val="on"/>
                            <m:ctrlPr>
                              <a:rPr lang="en-IE" i="1">
                                <a:latin typeface="Cambria Math" panose="02040503050406030204" pitchFamily="18" charset="0"/>
                              </a:rPr>
                            </m:ctrlPr>
                          </m:naryPr>
                          <m:sub>
                            <m:r>
                              <a:rPr lang="en-IE" i="1">
                                <a:latin typeface="Cambria Math" panose="02040503050406030204" pitchFamily="18" charset="0"/>
                              </a:rPr>
                              <m:t>𝑖</m:t>
                            </m:r>
                            <m:r>
                              <a:rPr lang="en-IE">
                                <a:latin typeface="Cambria Math" panose="02040503050406030204" pitchFamily="18" charset="0"/>
                              </a:rPr>
                              <m:t>=1</m:t>
                            </m:r>
                          </m:sub>
                          <m:sup>
                            <m:r>
                              <a:rPr lang="en-IE" i="1">
                                <a:latin typeface="Cambria Math" panose="02040503050406030204" pitchFamily="18" charset="0"/>
                              </a:rPr>
                              <m:t>𝑛</m:t>
                            </m:r>
                          </m:sup>
                          <m:e>
                            <m:sSub>
                              <m:sSubPr>
                                <m:ctrlPr>
                                  <a:rPr lang="en-IE" i="1">
                                    <a:latin typeface="Cambria Math" panose="02040503050406030204" pitchFamily="18" charset="0"/>
                                  </a:rPr>
                                </m:ctrlPr>
                              </m:sSubPr>
                              <m:e>
                                <m:r>
                                  <a:rPr lang="en-IE" i="1">
                                    <a:latin typeface="Cambria Math" panose="02040503050406030204" pitchFamily="18" charset="0"/>
                                  </a:rPr>
                                  <m:t>𝑌</m:t>
                                </m:r>
                              </m:e>
                              <m:sub>
                                <m:r>
                                  <a:rPr lang="en-IE" i="1">
                                    <a:latin typeface="Cambria Math" panose="02040503050406030204" pitchFamily="18" charset="0"/>
                                  </a:rPr>
                                  <m:t>𝑖</m:t>
                                </m:r>
                              </m:sub>
                            </m:sSub>
                          </m:e>
                        </m:nary>
                      </m:e>
                    </m:d>
                    <m:r>
                      <a:rPr lang="en-IE" i="1">
                        <a:latin typeface="Cambria Math" panose="02040503050406030204" pitchFamily="18" charset="0"/>
                      </a:rPr>
                      <m:t>=</m:t>
                    </m:r>
                    <m:f>
                      <m:fPr>
                        <m:ctrlPr>
                          <a:rPr lang="en-IE" i="1">
                            <a:latin typeface="Cambria Math" panose="02040503050406030204" pitchFamily="18" charset="0"/>
                          </a:rPr>
                        </m:ctrlPr>
                      </m:fPr>
                      <m:num>
                        <m:r>
                          <a:rPr lang="en-IE">
                            <a:latin typeface="Cambria Math" panose="02040503050406030204" pitchFamily="18" charset="0"/>
                          </a:rPr>
                          <m:t>1</m:t>
                        </m:r>
                      </m:num>
                      <m:den>
                        <m:sSup>
                          <m:sSupPr>
                            <m:ctrlPr>
                              <a:rPr lang="en-IE" i="1">
                                <a:latin typeface="Cambria Math" panose="02040503050406030204" pitchFamily="18" charset="0"/>
                              </a:rPr>
                            </m:ctrlPr>
                          </m:sSupPr>
                          <m:e>
                            <m:r>
                              <a:rPr lang="en-IE" i="1">
                                <a:latin typeface="Cambria Math" panose="02040503050406030204" pitchFamily="18" charset="0"/>
                              </a:rPr>
                              <m:t>𝑛</m:t>
                            </m:r>
                          </m:e>
                          <m:sup>
                            <m:r>
                              <a:rPr lang="en-IE" i="1">
                                <a:latin typeface="Cambria Math" panose="02040503050406030204" pitchFamily="18" charset="0"/>
                              </a:rPr>
                              <m:t>2</m:t>
                            </m:r>
                          </m:sup>
                        </m:sSup>
                      </m:den>
                    </m:f>
                    <m:d>
                      <m:dPr>
                        <m:begChr m:val="["/>
                        <m:endChr m:val="]"/>
                        <m:ctrlPr>
                          <a:rPr lang="en-IE" i="1">
                            <a:latin typeface="Cambria Math" panose="02040503050406030204" pitchFamily="18" charset="0"/>
                          </a:rPr>
                        </m:ctrlPr>
                      </m:dPr>
                      <m:e>
                        <m:nary>
                          <m:naryPr>
                            <m:chr m:val="∑"/>
                            <m:limLoc m:val="undOvr"/>
                            <m:grow m:val="on"/>
                            <m:ctrlPr>
                              <a:rPr lang="en-IE" i="1">
                                <a:latin typeface="Cambria Math" panose="02040503050406030204" pitchFamily="18" charset="0"/>
                              </a:rPr>
                            </m:ctrlPr>
                          </m:naryPr>
                          <m:sub>
                            <m:r>
                              <a:rPr lang="en-IE" i="1">
                                <a:latin typeface="Cambria Math" panose="02040503050406030204" pitchFamily="18" charset="0"/>
                              </a:rPr>
                              <m:t>𝑖</m:t>
                            </m:r>
                            <m:r>
                              <a:rPr lang="en-IE">
                                <a:latin typeface="Cambria Math" panose="02040503050406030204" pitchFamily="18" charset="0"/>
                              </a:rPr>
                              <m:t>=1</m:t>
                            </m:r>
                          </m:sub>
                          <m:sup>
                            <m:r>
                              <a:rPr lang="en-IE" i="1">
                                <a:latin typeface="Cambria Math" panose="02040503050406030204" pitchFamily="18" charset="0"/>
                              </a:rPr>
                              <m:t>𝑛</m:t>
                            </m:r>
                          </m:sup>
                          <m:e>
                            <m:sSub>
                              <m:sSubPr>
                                <m:ctrlPr>
                                  <a:rPr lang="en-IE" i="1">
                                    <a:latin typeface="Cambria Math" panose="02040503050406030204" pitchFamily="18" charset="0"/>
                                  </a:rPr>
                                </m:ctrlPr>
                              </m:sSubPr>
                              <m:e>
                                <m:r>
                                  <m:rPr>
                                    <m:sty m:val="p"/>
                                  </m:rPr>
                                  <a:rPr lang="en-IE">
                                    <a:latin typeface="Cambria Math" panose="02040503050406030204" pitchFamily="18" charset="0"/>
                                  </a:rPr>
                                  <m:t>var</m:t>
                                </m:r>
                                <m:r>
                                  <a:rPr lang="en-IE" i="1">
                                    <a:latin typeface="Cambria Math" panose="02040503050406030204" pitchFamily="18" charset="0"/>
                                  </a:rPr>
                                  <m:t>(</m:t>
                                </m:r>
                                <m:r>
                                  <a:rPr lang="en-IE" i="1">
                                    <a:latin typeface="Cambria Math" panose="02040503050406030204" pitchFamily="18" charset="0"/>
                                  </a:rPr>
                                  <m:t>𝑌</m:t>
                                </m:r>
                              </m:e>
                              <m:sub>
                                <m:r>
                                  <a:rPr lang="en-IE" i="1">
                                    <a:latin typeface="Cambria Math" panose="02040503050406030204" pitchFamily="18" charset="0"/>
                                  </a:rPr>
                                  <m:t>𝑖</m:t>
                                </m:r>
                              </m:sub>
                            </m:sSub>
                          </m:e>
                        </m:nary>
                        <m:r>
                          <a:rPr lang="en-IE" i="1">
                            <a:latin typeface="Cambria Math" panose="02040503050406030204" pitchFamily="18" charset="0"/>
                          </a:rPr>
                          <m:t>)</m:t>
                        </m:r>
                      </m:e>
                    </m:d>
                    <m:r>
                      <a:rPr lang="en-IE" i="1">
                        <a:latin typeface="Cambria Math" panose="02040503050406030204" pitchFamily="18" charset="0"/>
                      </a:rPr>
                      <m:t>=</m:t>
                    </m:r>
                    <m:f>
                      <m:fPr>
                        <m:ctrlPr>
                          <a:rPr lang="en-IE" i="1">
                            <a:latin typeface="Cambria Math" panose="02040503050406030204" pitchFamily="18" charset="0"/>
                          </a:rPr>
                        </m:ctrlPr>
                      </m:fPr>
                      <m:num>
                        <m:r>
                          <a:rPr lang="en-IE">
                            <a:latin typeface="Cambria Math" panose="02040503050406030204" pitchFamily="18" charset="0"/>
                          </a:rPr>
                          <m:t>1</m:t>
                        </m:r>
                      </m:num>
                      <m:den>
                        <m:sSup>
                          <m:sSupPr>
                            <m:ctrlPr>
                              <a:rPr lang="en-IE" i="1">
                                <a:latin typeface="Cambria Math" panose="02040503050406030204" pitchFamily="18" charset="0"/>
                              </a:rPr>
                            </m:ctrlPr>
                          </m:sSupPr>
                          <m:e>
                            <m:r>
                              <a:rPr lang="en-IE" i="1">
                                <a:latin typeface="Cambria Math" panose="02040503050406030204" pitchFamily="18" charset="0"/>
                              </a:rPr>
                              <m:t>𝑛</m:t>
                            </m:r>
                          </m:e>
                          <m:sup>
                            <m:r>
                              <a:rPr lang="en-IE" i="1">
                                <a:latin typeface="Cambria Math" panose="02040503050406030204" pitchFamily="18" charset="0"/>
                              </a:rPr>
                              <m:t>2</m:t>
                            </m:r>
                          </m:sup>
                        </m:sSup>
                      </m:den>
                    </m:f>
                    <m:d>
                      <m:dPr>
                        <m:begChr m:val="["/>
                        <m:endChr m:val="]"/>
                        <m:ctrlPr>
                          <a:rPr lang="en-IE" i="1">
                            <a:latin typeface="Cambria Math" panose="02040503050406030204" pitchFamily="18" charset="0"/>
                          </a:rPr>
                        </m:ctrlPr>
                      </m:dPr>
                      <m:e>
                        <m:nary>
                          <m:naryPr>
                            <m:chr m:val="∑"/>
                            <m:limLoc m:val="undOvr"/>
                            <m:grow m:val="on"/>
                            <m:ctrlPr>
                              <a:rPr lang="en-IE" i="1">
                                <a:latin typeface="Cambria Math" panose="02040503050406030204" pitchFamily="18" charset="0"/>
                              </a:rPr>
                            </m:ctrlPr>
                          </m:naryPr>
                          <m:sub>
                            <m:r>
                              <a:rPr lang="en-IE" i="1">
                                <a:latin typeface="Cambria Math" panose="02040503050406030204" pitchFamily="18" charset="0"/>
                              </a:rPr>
                              <m:t>𝑖</m:t>
                            </m:r>
                            <m:r>
                              <a:rPr lang="en-IE">
                                <a:latin typeface="Cambria Math" panose="02040503050406030204" pitchFamily="18" charset="0"/>
                              </a:rPr>
                              <m:t>=1</m:t>
                            </m:r>
                          </m:sub>
                          <m:sup>
                            <m:r>
                              <a:rPr lang="en-IE" i="1">
                                <a:latin typeface="Cambria Math" panose="02040503050406030204" pitchFamily="18" charset="0"/>
                              </a:rPr>
                              <m:t>𝑛</m:t>
                            </m:r>
                          </m:sup>
                          <m:e>
                            <m:sSubSup>
                              <m:sSubSupPr>
                                <m:ctrlPr>
                                  <a:rPr lang="en-IE" i="1">
                                    <a:latin typeface="Cambria Math" panose="02040503050406030204" pitchFamily="18" charset="0"/>
                                  </a:rPr>
                                </m:ctrlPr>
                              </m:sSubSupPr>
                              <m:e>
                                <m:r>
                                  <a:rPr lang="en-IE" i="1">
                                    <a:latin typeface="Cambria Math" panose="02040503050406030204" pitchFamily="18" charset="0"/>
                                  </a:rPr>
                                  <m:t>𝜎</m:t>
                                </m:r>
                              </m:e>
                              <m:sub>
                                <m:r>
                                  <a:rPr lang="en-IE" i="1">
                                    <a:latin typeface="Cambria Math" panose="02040503050406030204" pitchFamily="18" charset="0"/>
                                  </a:rPr>
                                  <m:t>𝑌</m:t>
                                </m:r>
                              </m:sub>
                              <m:sup>
                                <m:r>
                                  <a:rPr lang="en-IE" i="1">
                                    <a:latin typeface="Cambria Math" panose="02040503050406030204" pitchFamily="18" charset="0"/>
                                  </a:rPr>
                                  <m:t>2</m:t>
                                </m:r>
                              </m:sup>
                            </m:sSubSup>
                          </m:e>
                        </m:nary>
                      </m:e>
                    </m:d>
                    <m:r>
                      <a:rPr lang="en-IE" i="1">
                        <a:latin typeface="Cambria Math" panose="02040503050406030204" pitchFamily="18" charset="0"/>
                      </a:rPr>
                      <m:t>=</m:t>
                    </m:r>
                    <m:f>
                      <m:fPr>
                        <m:ctrlPr>
                          <a:rPr lang="en-IE" i="1">
                            <a:latin typeface="Cambria Math" panose="02040503050406030204" pitchFamily="18" charset="0"/>
                          </a:rPr>
                        </m:ctrlPr>
                      </m:fPr>
                      <m:num>
                        <m:r>
                          <a:rPr lang="en-IE">
                            <a:latin typeface="Cambria Math" panose="02040503050406030204" pitchFamily="18" charset="0"/>
                          </a:rPr>
                          <m:t>1</m:t>
                        </m:r>
                      </m:num>
                      <m:den>
                        <m:sSup>
                          <m:sSupPr>
                            <m:ctrlPr>
                              <a:rPr lang="en-IE" i="1">
                                <a:latin typeface="Cambria Math" panose="02040503050406030204" pitchFamily="18" charset="0"/>
                              </a:rPr>
                            </m:ctrlPr>
                          </m:sSupPr>
                          <m:e>
                            <m:r>
                              <a:rPr lang="en-IE" i="1">
                                <a:latin typeface="Cambria Math" panose="02040503050406030204" pitchFamily="18" charset="0"/>
                              </a:rPr>
                              <m:t>𝑛</m:t>
                            </m:r>
                          </m:e>
                          <m:sup>
                            <m:r>
                              <a:rPr lang="en-IE" i="1">
                                <a:latin typeface="Cambria Math" panose="02040503050406030204" pitchFamily="18" charset="0"/>
                              </a:rPr>
                              <m:t>2</m:t>
                            </m:r>
                          </m:sup>
                        </m:sSup>
                      </m:den>
                    </m:f>
                    <m:d>
                      <m:dPr>
                        <m:begChr m:val="["/>
                        <m:endChr m:val="]"/>
                        <m:ctrlPr>
                          <a:rPr lang="en-IE" i="1">
                            <a:latin typeface="Cambria Math" panose="02040503050406030204" pitchFamily="18" charset="0"/>
                          </a:rPr>
                        </m:ctrlPr>
                      </m:dPr>
                      <m:e>
                        <m:r>
                          <a:rPr lang="en-IE" i="1">
                            <a:latin typeface="Cambria Math" panose="02040503050406030204" pitchFamily="18" charset="0"/>
                          </a:rPr>
                          <m:t>𝑛</m:t>
                        </m:r>
                        <m:sSubSup>
                          <m:sSubSupPr>
                            <m:ctrlPr>
                              <a:rPr lang="en-IE" i="1">
                                <a:latin typeface="Cambria Math" panose="02040503050406030204" pitchFamily="18" charset="0"/>
                              </a:rPr>
                            </m:ctrlPr>
                          </m:sSubSupPr>
                          <m:e>
                            <m:r>
                              <a:rPr lang="en-IE" i="1">
                                <a:latin typeface="Cambria Math" panose="02040503050406030204" pitchFamily="18" charset="0"/>
                              </a:rPr>
                              <m:t>𝜎</m:t>
                            </m:r>
                          </m:e>
                          <m:sub>
                            <m:r>
                              <a:rPr lang="en-IE" i="1">
                                <a:latin typeface="Cambria Math" panose="02040503050406030204" pitchFamily="18" charset="0"/>
                              </a:rPr>
                              <m:t>𝑌</m:t>
                            </m:r>
                          </m:sub>
                          <m:sup>
                            <m:r>
                              <a:rPr lang="en-IE" i="1">
                                <a:latin typeface="Cambria Math" panose="02040503050406030204" pitchFamily="18" charset="0"/>
                              </a:rPr>
                              <m:t>2</m:t>
                            </m:r>
                          </m:sup>
                        </m:sSubSup>
                      </m:e>
                    </m:d>
                    <m:r>
                      <a:rPr lang="en-IE" i="1">
                        <a:latin typeface="Cambria Math" panose="02040503050406030204" pitchFamily="18" charset="0"/>
                      </a:rPr>
                      <m:t>=</m:t>
                    </m:r>
                    <m:f>
                      <m:fPr>
                        <m:ctrlPr>
                          <a:rPr lang="en-IE" i="1">
                            <a:latin typeface="Cambria Math" panose="02040503050406030204" pitchFamily="18" charset="0"/>
                          </a:rPr>
                        </m:ctrlPr>
                      </m:fPr>
                      <m:num>
                        <m:r>
                          <a:rPr lang="en-IE" i="1">
                            <a:latin typeface="Cambria Math" panose="02040503050406030204" pitchFamily="18" charset="0"/>
                          </a:rPr>
                          <m:t>1</m:t>
                        </m:r>
                      </m:num>
                      <m:den>
                        <m:r>
                          <a:rPr lang="en-IE" i="1">
                            <a:latin typeface="Cambria Math" panose="02040503050406030204" pitchFamily="18" charset="0"/>
                          </a:rPr>
                          <m:t>𝑛</m:t>
                        </m:r>
                      </m:den>
                    </m:f>
                    <m:sSubSup>
                      <m:sSubSupPr>
                        <m:ctrlPr>
                          <a:rPr lang="en-IE" i="1">
                            <a:latin typeface="Cambria Math" panose="02040503050406030204" pitchFamily="18" charset="0"/>
                          </a:rPr>
                        </m:ctrlPr>
                      </m:sSubSupPr>
                      <m:e>
                        <m:r>
                          <a:rPr lang="en-IE" i="1">
                            <a:latin typeface="Cambria Math" panose="02040503050406030204" pitchFamily="18" charset="0"/>
                          </a:rPr>
                          <m:t>𝜎</m:t>
                        </m:r>
                      </m:e>
                      <m:sub>
                        <m:r>
                          <a:rPr lang="en-IE" i="1">
                            <a:latin typeface="Cambria Math" panose="02040503050406030204" pitchFamily="18" charset="0"/>
                          </a:rPr>
                          <m:t>𝑌</m:t>
                        </m:r>
                      </m:sub>
                      <m:sup>
                        <m:r>
                          <a:rPr lang="en-IE" i="1">
                            <a:latin typeface="Cambria Math" panose="02040503050406030204" pitchFamily="18" charset="0"/>
                          </a:rPr>
                          <m:t>2</m:t>
                        </m:r>
                      </m:sup>
                    </m:sSubSup>
                  </m:oMath>
                </a14:m>
                <a:endParaRPr lang="en-IE" dirty="0"/>
              </a:p>
            </p:txBody>
          </p:sp>
        </mc:Choice>
        <mc:Fallback xmlns="">
          <p:sp>
            <p:nvSpPr>
              <p:cNvPr id="2" name="TextBox 1">
                <a:extLst>
                  <a:ext uri="{FF2B5EF4-FFF2-40B4-BE49-F238E27FC236}">
                    <a16:creationId xmlns:a16="http://schemas.microsoft.com/office/drawing/2014/main" id="{3B3AE921-0D5F-455C-8EAF-BEC4008D0B30}"/>
                  </a:ext>
                </a:extLst>
              </p:cNvPr>
              <p:cNvSpPr txBox="1">
                <a:spLocks noRot="1" noChangeAspect="1" noMove="1" noResize="1" noEditPoints="1" noAdjustHandles="1" noChangeArrowheads="1" noChangeShapeType="1" noTextEdit="1"/>
              </p:cNvSpPr>
              <p:nvPr/>
            </p:nvSpPr>
            <p:spPr>
              <a:xfrm>
                <a:off x="4838700" y="4545644"/>
                <a:ext cx="4038600" cy="1722972"/>
              </a:xfrm>
              <a:prstGeom prst="rect">
                <a:avLst/>
              </a:prstGeom>
              <a:blipFill>
                <a:blip r:embed="rId4"/>
                <a:stretch>
                  <a:fillRect l="-2711" t="-1761" b="-46831"/>
                </a:stretch>
              </a:blipFill>
              <a:ln>
                <a:solidFill>
                  <a:srgbClr val="0070C0"/>
                </a:solid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C607670-AB36-4B75-8D24-D06F26EC1F2B}"/>
                  </a:ext>
                </a:extLst>
              </p:cNvPr>
              <p:cNvSpPr txBox="1"/>
              <p:nvPr/>
            </p:nvSpPr>
            <p:spPr>
              <a:xfrm>
                <a:off x="4800600" y="85636"/>
                <a:ext cx="4114800" cy="400110"/>
              </a:xfrm>
              <a:prstGeom prst="rect">
                <a:avLst/>
              </a:prstGeom>
              <a:noFill/>
            </p:spPr>
            <p:txBody>
              <a:bodyPr wrap="square" rtlCol="0">
                <a:spAutoFit/>
              </a:bodyPr>
              <a:lstStyle/>
              <a:p>
                <a:r>
                  <a:rPr lang="en-IE" sz="1000" dirty="0"/>
                  <a:t>Var(</a:t>
                </a:r>
                <a:r>
                  <a:rPr lang="en-IE" sz="1000" dirty="0" err="1"/>
                  <a:t>aX</a:t>
                </a:r>
                <a:r>
                  <a:rPr lang="en-IE" sz="1000" dirty="0"/>
                  <a:t>) = </a:t>
                </a:r>
                <a14:m>
                  <m:oMath xmlns:m="http://schemas.openxmlformats.org/officeDocument/2006/math">
                    <m:sSup>
                      <m:sSupPr>
                        <m:ctrlPr>
                          <a:rPr lang="en-IE" sz="1000" b="0" i="1" smtClean="0">
                            <a:latin typeface="Cambria Math" panose="02040503050406030204" pitchFamily="18" charset="0"/>
                          </a:rPr>
                        </m:ctrlPr>
                      </m:sSupPr>
                      <m:e>
                        <m:r>
                          <a:rPr lang="en-IE" sz="1000" b="0" i="1" smtClean="0">
                            <a:latin typeface="Cambria Math" panose="02040503050406030204" pitchFamily="18" charset="0"/>
                          </a:rPr>
                          <m:t>𝑎</m:t>
                        </m:r>
                      </m:e>
                      <m:sup>
                        <m:r>
                          <a:rPr lang="en-IE" sz="1000" b="0" i="1" smtClean="0">
                            <a:latin typeface="Cambria Math" panose="02040503050406030204" pitchFamily="18" charset="0"/>
                          </a:rPr>
                          <m:t>2</m:t>
                        </m:r>
                      </m:sup>
                    </m:sSup>
                  </m:oMath>
                </a14:m>
                <a:r>
                  <a:rPr lang="en-IE" sz="1000" dirty="0"/>
                  <a:t>Var(X)         [Ad </a:t>
                </a:r>
                <a:r>
                  <a:rPr lang="en-IE" sz="1000" dirty="0" err="1"/>
                  <a:t>esempio</a:t>
                </a:r>
                <a:r>
                  <a:rPr lang="en-IE" sz="1000" dirty="0"/>
                  <a:t>: Var(3 X) = </a:t>
                </a:r>
                <a14:m>
                  <m:oMath xmlns:m="http://schemas.openxmlformats.org/officeDocument/2006/math">
                    <m:sSup>
                      <m:sSupPr>
                        <m:ctrlPr>
                          <a:rPr lang="en-IE" sz="1000" b="0" i="1" smtClean="0">
                            <a:latin typeface="Cambria Math" panose="02040503050406030204" pitchFamily="18" charset="0"/>
                          </a:rPr>
                        </m:ctrlPr>
                      </m:sSupPr>
                      <m:e>
                        <m:r>
                          <a:rPr lang="en-IE" sz="1000" b="0" i="1" smtClean="0">
                            <a:latin typeface="Cambria Math" panose="02040503050406030204" pitchFamily="18" charset="0"/>
                          </a:rPr>
                          <m:t>3</m:t>
                        </m:r>
                      </m:e>
                      <m:sup>
                        <m:r>
                          <a:rPr lang="en-IE" sz="1000" b="0" i="1" smtClean="0">
                            <a:latin typeface="Cambria Math" panose="02040503050406030204" pitchFamily="18" charset="0"/>
                          </a:rPr>
                          <m:t>2</m:t>
                        </m:r>
                      </m:sup>
                    </m:sSup>
                  </m:oMath>
                </a14:m>
                <a:r>
                  <a:rPr lang="en-IE" sz="1000" dirty="0"/>
                  <a:t>Var(X)]</a:t>
                </a:r>
              </a:p>
              <a:p>
                <a:r>
                  <a:rPr lang="en-IE" sz="1000" dirty="0"/>
                  <a:t>Var(X+Y) = Var(X) + Var(Y)+ 2Cov(X,Y)</a:t>
                </a:r>
              </a:p>
            </p:txBody>
          </p:sp>
        </mc:Choice>
        <mc:Fallback xmlns="">
          <p:sp>
            <p:nvSpPr>
              <p:cNvPr id="3" name="TextBox 2">
                <a:extLst>
                  <a:ext uri="{FF2B5EF4-FFF2-40B4-BE49-F238E27FC236}">
                    <a16:creationId xmlns:a16="http://schemas.microsoft.com/office/drawing/2014/main" id="{BC607670-AB36-4B75-8D24-D06F26EC1F2B}"/>
                  </a:ext>
                </a:extLst>
              </p:cNvPr>
              <p:cNvSpPr txBox="1">
                <a:spLocks noRot="1" noChangeAspect="1" noMove="1" noResize="1" noEditPoints="1" noAdjustHandles="1" noChangeArrowheads="1" noChangeShapeType="1" noTextEdit="1"/>
              </p:cNvSpPr>
              <p:nvPr/>
            </p:nvSpPr>
            <p:spPr>
              <a:xfrm>
                <a:off x="4800600" y="85636"/>
                <a:ext cx="4114800" cy="400110"/>
              </a:xfrm>
              <a:prstGeom prst="rect">
                <a:avLst/>
              </a:prstGeom>
              <a:blipFill>
                <a:blip r:embed="rId5"/>
                <a:stretch>
                  <a:fillRect b="-7576"/>
                </a:stretch>
              </a:blipFill>
            </p:spPr>
            <p:txBody>
              <a:bodyPr/>
              <a:lstStyle/>
              <a:p>
                <a:r>
                  <a:rPr lang="en-IE">
                    <a:noFill/>
                  </a:rPr>
                  <a:t> </a:t>
                </a:r>
              </a:p>
            </p:txBody>
          </p:sp>
        </mc:Fallback>
      </mc:AlternateContent>
    </p:spTree>
    <p:extLst>
      <p:ext uri="{BB962C8B-B14F-4D97-AF65-F5344CB8AC3E}">
        <p14:creationId xmlns:p14="http://schemas.microsoft.com/office/powerpoint/2010/main" val="210141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1986"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Media e varianza della distribuzione campionaria di </a:t>
                </a:r>
                <a14:m>
                  <m:oMath xmlns:m="http://schemas.openxmlformats.org/officeDocument/2006/math">
                    <m:acc>
                      <m:accPr>
                        <m:chr m:val="̅"/>
                        <m:ctrlPr>
                          <a:rPr lang="it-IT" altLang="en-US" i="1">
                            <a:latin typeface="Cambria Math" panose="02040503050406030204" pitchFamily="18" charset="0"/>
                            <a:ea typeface="ＭＳ Ｐゴシック" panose="020B0600070205080204" pitchFamily="34" charset="-128"/>
                          </a:rPr>
                        </m:ctrlPr>
                      </m:accPr>
                      <m:e>
                        <m:r>
                          <a:rPr lang="en-IE" altLang="en-US" i="1">
                            <a:latin typeface="Cambria Math" panose="02040503050406030204" pitchFamily="18" charset="0"/>
                            <a:ea typeface="ＭＳ Ｐゴシック" panose="020B0600070205080204" pitchFamily="34" charset="-128"/>
                          </a:rPr>
                          <m:t>𝑌</m:t>
                        </m:r>
                      </m:e>
                    </m:acc>
                  </m:oMath>
                </a14:m>
                <a:endParaRPr lang="it-IT" altLang="en-US" dirty="0">
                  <a:ea typeface="ＭＳ Ｐゴシック" panose="020B0600070205080204" pitchFamily="34" charset="-128"/>
                </a:endParaRPr>
              </a:p>
            </p:txBody>
          </p:sp>
        </mc:Choice>
        <mc:Fallback xmlns="">
          <p:sp>
            <p:nvSpPr>
              <p:cNvPr id="41986" name="Rectangle 2"/>
              <p:cNvSpPr>
                <a:spLocks noGrp="1" noRot="1" noChangeAspect="1" noMove="1" noResize="1" noEditPoints="1" noAdjustHandles="1" noChangeArrowheads="1" noChangeShapeType="1" noTextEdit="1"/>
              </p:cNvSpPr>
              <p:nvPr>
                <p:ph type="title"/>
              </p:nvPr>
            </p:nvSpPr>
            <p:spPr>
              <a:blipFill>
                <a:blip r:embed="rId3"/>
                <a:stretch>
                  <a:fillRect l="-1415" t="-4294" b="-14110"/>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1987" name="Rectangle 3"/>
              <p:cNvSpPr>
                <a:spLocks noGrp="1" noChangeArrowheads="1"/>
              </p:cNvSpPr>
              <p:nvPr>
                <p:ph type="body" idx="1"/>
              </p:nvPr>
            </p:nvSpPr>
            <p:spPr/>
            <p:txBody>
              <a:bodyPr/>
              <a:lstStyle/>
              <a:p>
                <a:pPr marL="0" indent="0" eaLnBrk="1" hangingPunct="1">
                  <a:buNone/>
                </a:pPr>
                <a:r>
                  <a:rPr lang="it-IT" altLang="en-US" sz="2000" dirty="0">
                    <a:ea typeface="ＭＳ Ｐゴシック" panose="020B0600070205080204" pitchFamily="34" charset="-128"/>
                  </a:rPr>
                  <a:t>Dunque, per </a:t>
                </a:r>
                <a:r>
                  <a:rPr lang="it-IT" altLang="en-US" sz="2000" i="1" dirty="0" err="1">
                    <a:ea typeface="ＭＳ Ｐゴシック" panose="020B0600070205080204" pitchFamily="34" charset="-128"/>
                  </a:rPr>
                  <a:t>Y</a:t>
                </a:r>
                <a:r>
                  <a:rPr lang="it-IT" altLang="en-US" sz="2000" i="1" baseline="-25000" dirty="0" err="1">
                    <a:ea typeface="ＭＳ Ｐゴシック" panose="020B0600070205080204" pitchFamily="34" charset="-128"/>
                  </a:rPr>
                  <a:t>i</a:t>
                </a:r>
                <a:r>
                  <a:rPr lang="it-IT" altLang="en-US" sz="2000" dirty="0">
                    <a:ea typeface="ＭＳ Ｐゴシック" panose="020B0600070205080204" pitchFamily="34" charset="-128"/>
                  </a:rPr>
                  <a:t> </a:t>
                </a:r>
                <a:r>
                  <a:rPr lang="it-IT" altLang="en-US" sz="2000" dirty="0" err="1">
                    <a:ea typeface="ＭＳ Ｐゴシック" panose="020B0600070205080204" pitchFamily="34" charset="-128"/>
                  </a:rPr>
                  <a:t>i.i.d</a:t>
                </a:r>
                <a:r>
                  <a:rPr lang="it-IT" altLang="en-US" sz="2000" dirty="0">
                    <a:ea typeface="ＭＳ Ｐゴシック" panose="020B0600070205080204" pitchFamily="34" charset="-128"/>
                  </a:rPr>
                  <a:t>. (da qualsiasi distribuzione):</a:t>
                </a:r>
              </a:p>
              <a:p>
                <a:pPr marL="0" indent="0" eaLnBrk="1" hangingPunct="1">
                  <a:buNone/>
                </a:pPr>
                <a:endParaRPr lang="it-IT" altLang="en-US" sz="2000" dirty="0">
                  <a:ea typeface="ＭＳ Ｐゴシック" panose="020B0600070205080204" pitchFamily="34" charset="-128"/>
                </a:endParaRPr>
              </a:p>
              <a:p>
                <a:pPr marL="0" indent="0" eaLnBrk="1" hangingPunct="1">
                  <a:buNone/>
                </a:pPr>
                <a:endParaRPr lang="it-IT" altLang="en-US" sz="2000" dirty="0">
                  <a:ea typeface="ＭＳ Ｐゴシック" panose="020B0600070205080204" pitchFamily="34" charset="-128"/>
                </a:endParaRPr>
              </a:p>
              <a:p>
                <a:pPr marL="0" indent="0" eaLnBrk="1" hangingPunct="1">
                  <a:buNone/>
                </a:pPr>
                <a:endParaRPr lang="it-IT" altLang="en-US" sz="2000" dirty="0">
                  <a:ea typeface="ＭＳ Ｐゴシック" panose="020B0600070205080204" pitchFamily="34" charset="-128"/>
                </a:endParaRPr>
              </a:p>
              <a:p>
                <a:pPr marL="0" indent="0" eaLnBrk="1" hangingPunct="1">
                  <a:buNone/>
                </a:pPr>
                <a:endParaRPr lang="it-IT" altLang="en-US" sz="2000" dirty="0">
                  <a:ea typeface="ＭＳ Ｐゴシック" panose="020B0600070205080204" pitchFamily="34" charset="-128"/>
                </a:endParaRPr>
              </a:p>
              <a:p>
                <a:pPr marL="0" indent="0" eaLnBrk="1" hangingPunct="1">
                  <a:buNone/>
                </a:pPr>
                <a:endParaRPr lang="it-IT" altLang="en-US" sz="2000" dirty="0">
                  <a:ea typeface="ＭＳ Ｐゴシック" panose="020B0600070205080204" pitchFamily="34" charset="-128"/>
                </a:endParaRPr>
              </a:p>
              <a:p>
                <a:pPr marL="0" indent="0" eaLnBrk="1" hangingPunct="1">
                  <a:buNone/>
                  <a:tabLst>
                    <a:tab pos="4351338" algn="ctr"/>
                  </a:tabLst>
                </a:pPr>
                <a:r>
                  <a:rPr lang="it-IT" altLang="en-US" sz="2000" i="1" dirty="0">
                    <a:ea typeface="ＭＳ Ｐゴシック" panose="020B0600070205080204" pitchFamily="34" charset="-128"/>
                  </a:rPr>
                  <a:t>Implicazioni</a:t>
                </a:r>
                <a:r>
                  <a:rPr lang="it-IT" altLang="en-US" sz="2000" dirty="0">
                    <a:ea typeface="ＭＳ Ｐゴシック" panose="020B0600070205080204" pitchFamily="34" charset="-128"/>
                  </a:rPr>
                  <a:t>:</a:t>
                </a:r>
              </a:p>
              <a:p>
                <a:pPr marL="457200" indent="-457200" eaLnBrk="1" hangingPunct="1">
                  <a:buFont typeface="+mj-lt"/>
                  <a:buAutoNum type="arabicPeriod"/>
                  <a:tabLst>
                    <a:tab pos="4351338" algn="ctr"/>
                  </a:tabLst>
                </a:pPr>
                <a:r>
                  <a:rPr lang="it-IT" altLang="en-US" sz="2000" dirty="0"/>
                  <a:t>La media campionaria </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è uno stimatore non distorto di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a:t>
                </a:r>
              </a:p>
              <a:p>
                <a:pPr marL="457200" indent="-457200" eaLnBrk="1" hangingPunct="1">
                  <a:buFont typeface="+mj-lt"/>
                  <a:buAutoNum type="arabicPeriod"/>
                  <a:tabLst>
                    <a:tab pos="4351338" algn="ctr"/>
                  </a:tabLst>
                </a:pPr>
                <a:r>
                  <a:rPr lang="it-IT" altLang="en-US" sz="2000" dirty="0" err="1">
                    <a:ea typeface="ＭＳ Ｐゴシック" panose="020B0600070205080204" pitchFamily="34" charset="-128"/>
                  </a:rPr>
                  <a:t>var</a:t>
                </a:r>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è inversamente proporzionale a </a:t>
                </a:r>
                <a:r>
                  <a:rPr lang="it-IT" altLang="en-US" sz="2000" i="1" dirty="0">
                    <a:ea typeface="ＭＳ Ｐゴシック" panose="020B0600070205080204" pitchFamily="34" charset="-128"/>
                  </a:rPr>
                  <a:t>n</a:t>
                </a:r>
                <a:endParaRPr lang="it-IT" altLang="en-US" sz="2000" dirty="0">
                  <a:ea typeface="ＭＳ Ｐゴシック" panose="020B0600070205080204" pitchFamily="34" charset="-128"/>
                </a:endParaRPr>
              </a:p>
              <a:p>
                <a:pPr marL="990600" lvl="3" indent="0" eaLnBrk="1" hangingPunct="1">
                  <a:spcBef>
                    <a:spcPct val="50000"/>
                  </a:spcBef>
                  <a:buNone/>
                  <a:tabLst>
                    <a:tab pos="4351338" algn="ctr"/>
                  </a:tabLst>
                </a:pPr>
                <a:r>
                  <a:rPr lang="it-IT" altLang="en-US" sz="2000" dirty="0">
                    <a:ea typeface="ＭＳ Ｐゴシック" panose="020B0600070205080204" pitchFamily="34" charset="-128"/>
                  </a:rPr>
                  <a:t>La dispersione della distribuzione campionaria è proporzionale a </a:t>
                </a:r>
                <a14:m>
                  <m:oMath xmlns:m="http://schemas.openxmlformats.org/officeDocument/2006/math">
                    <m:r>
                      <a:rPr lang="en-IE" altLang="en-US" sz="2000" i="1">
                        <a:latin typeface="Cambria Math" panose="02040503050406030204" pitchFamily="18" charset="0"/>
                        <a:ea typeface="ＭＳ Ｐゴシック" panose="020B0600070205080204" pitchFamily="34" charset="-128"/>
                      </a:rPr>
                      <m:t>1/</m:t>
                    </m:r>
                    <m:rad>
                      <m:radPr>
                        <m:degHide m:val="on"/>
                        <m:ctrlPr>
                          <a:rPr lang="en-IE" altLang="en-US" sz="2000" i="1">
                            <a:latin typeface="Cambria Math" panose="02040503050406030204" pitchFamily="18" charset="0"/>
                            <a:ea typeface="ＭＳ Ｐゴシック" panose="020B0600070205080204" pitchFamily="34" charset="-128"/>
                          </a:rPr>
                        </m:ctrlPr>
                      </m:radPr>
                      <m:deg/>
                      <m:e>
                        <m:r>
                          <a:rPr lang="en-IE" altLang="en-US" sz="2000" i="1">
                            <a:latin typeface="Cambria Math" panose="02040503050406030204" pitchFamily="18" charset="0"/>
                            <a:ea typeface="ＭＳ Ｐゴシック" panose="020B0600070205080204" pitchFamily="34" charset="-128"/>
                          </a:rPr>
                          <m:t>𝑛</m:t>
                        </m:r>
                      </m:e>
                    </m:rad>
                  </m:oMath>
                </a14:m>
                <a:endParaRPr lang="it-IT" altLang="en-US" sz="2000" dirty="0">
                  <a:ea typeface="ＭＳ Ｐゴシック" panose="020B0600070205080204" pitchFamily="34" charset="-128"/>
                </a:endParaRPr>
              </a:p>
              <a:p>
                <a:pPr marL="990600" lvl="3" indent="0" eaLnBrk="1" hangingPunct="1">
                  <a:spcBef>
                    <a:spcPct val="50000"/>
                  </a:spcBef>
                  <a:buNone/>
                  <a:tabLst>
                    <a:tab pos="4351338" algn="ctr"/>
                  </a:tabLst>
                </a:pPr>
                <a:r>
                  <a:rPr lang="it-IT" altLang="en-US" sz="2000" dirty="0">
                    <a:ea typeface="ＭＳ Ｐゴシック" panose="020B0600070205080204" pitchFamily="34" charset="-128"/>
                  </a:rPr>
                  <a:t>Quindi l’incertezza campionaria associata con      </a:t>
                </a:r>
                <a:br>
                  <a:rPr lang="it-IT" altLang="en-US" sz="2000" dirty="0">
                    <a:ea typeface="ＭＳ Ｐゴシック" panose="020B0600070205080204" pitchFamily="34" charset="-128"/>
                  </a:rPr>
                </a:br>
                <a:r>
                  <a:rPr lang="it-IT" altLang="en-US" sz="2000" dirty="0">
                    <a:ea typeface="ＭＳ Ｐゴシック" panose="020B0600070205080204" pitchFamily="34" charset="-128"/>
                  </a:rPr>
                  <a:t>è proporzionale a </a:t>
                </a:r>
                <a14:m>
                  <m:oMath xmlns:m="http://schemas.openxmlformats.org/officeDocument/2006/math">
                    <m:r>
                      <a:rPr lang="en-IE" altLang="en-US" sz="2000" i="1">
                        <a:latin typeface="Cambria Math" panose="02040503050406030204" pitchFamily="18" charset="0"/>
                        <a:ea typeface="ＭＳ Ｐゴシック" panose="020B0600070205080204" pitchFamily="34" charset="-128"/>
                      </a:rPr>
                      <m:t>1/</m:t>
                    </m:r>
                    <m:rad>
                      <m:radPr>
                        <m:degHide m:val="on"/>
                        <m:ctrlPr>
                          <a:rPr lang="en-IE" altLang="en-US" sz="2000" i="1">
                            <a:latin typeface="Cambria Math" panose="02040503050406030204" pitchFamily="18" charset="0"/>
                            <a:ea typeface="ＭＳ Ｐゴシック" panose="020B0600070205080204" pitchFamily="34" charset="-128"/>
                          </a:rPr>
                        </m:ctrlPr>
                      </m:radPr>
                      <m:deg/>
                      <m:e>
                        <m:r>
                          <a:rPr lang="en-IE" altLang="en-US" sz="2000" i="1">
                            <a:latin typeface="Cambria Math" panose="02040503050406030204" pitchFamily="18" charset="0"/>
                            <a:ea typeface="ＭＳ Ｐゴシック" panose="020B0600070205080204" pitchFamily="34" charset="-128"/>
                          </a:rPr>
                          <m:t>𝑛</m:t>
                        </m:r>
                      </m:e>
                    </m:rad>
                  </m:oMath>
                </a14:m>
                <a:r>
                  <a:rPr lang="it-IT" altLang="en-US" sz="2000" dirty="0">
                    <a:ea typeface="ＭＳ Ｐゴシック" panose="020B0600070205080204" pitchFamily="34" charset="-128"/>
                  </a:rPr>
                  <a:t> (grandi campioni, meno incertezza, ma legge con radice quadrata)</a:t>
                </a:r>
              </a:p>
              <a:p>
                <a:pPr marL="0" indent="0" eaLnBrk="1" hangingPunct="1">
                  <a:buNone/>
                </a:pPr>
                <a:endParaRPr lang="it-IT" altLang="en-US" sz="2000" dirty="0">
                  <a:ea typeface="ＭＳ Ｐゴシック" panose="020B0600070205080204" pitchFamily="34" charset="-128"/>
                </a:endParaRPr>
              </a:p>
              <a:p>
                <a:pPr marL="0" indent="0" eaLnBrk="1" hangingPunct="1">
                  <a:buNone/>
                </a:pPr>
                <a:endParaRPr lang="it-IT" altLang="en-US" sz="2000" dirty="0">
                  <a:ea typeface="ＭＳ Ｐゴシック" panose="020B0600070205080204" pitchFamily="34" charset="-128"/>
                </a:endParaRPr>
              </a:p>
            </p:txBody>
          </p:sp>
        </mc:Choice>
        <mc:Fallback xmlns="">
          <p:sp>
            <p:nvSpPr>
              <p:cNvPr id="41987" name="Rectangle 3"/>
              <p:cNvSpPr>
                <a:spLocks noGrp="1" noRot="1" noChangeAspect="1" noMove="1" noResize="1" noEditPoints="1" noAdjustHandles="1" noChangeArrowheads="1" noChangeShapeType="1" noTextEdit="1"/>
              </p:cNvSpPr>
              <p:nvPr>
                <p:ph type="body" idx="1"/>
              </p:nvPr>
            </p:nvSpPr>
            <p:spPr>
              <a:blipFill>
                <a:blip r:embed="rId4"/>
                <a:stretch>
                  <a:fillRect l="-808" t="-800" b="-15067"/>
                </a:stretch>
              </a:blipFill>
            </p:spPr>
            <p:txBody>
              <a:bodyPr/>
              <a:lstStyle/>
              <a:p>
                <a:r>
                  <a:rPr lang="en-IE">
                    <a:noFill/>
                  </a:rPr>
                  <a:t> </a:t>
                </a:r>
              </a:p>
            </p:txBody>
          </p:sp>
        </mc:Fallback>
      </mc:AlternateContent>
      <p:sp>
        <p:nvSpPr>
          <p:cNvPr id="41999"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0DB0D6C3-A331-449A-82B5-15C6E0CCB38F}" type="slidenum">
              <a:rPr lang="en-US" altLang="en-US" smtClean="0"/>
              <a:pPr/>
              <a:t>18</a:t>
            </a:fld>
            <a:endParaRPr lang="en-US" altLang="en-US"/>
          </a:p>
        </p:txBody>
      </p:sp>
      <mc:AlternateContent xmlns:mc="http://schemas.openxmlformats.org/markup-compatibility/2006" xmlns:a14="http://schemas.microsoft.com/office/drawing/2010/main">
        <mc:Choice Requires="a14">
          <p:sp>
            <p:nvSpPr>
              <p:cNvPr id="8" name="Rectangle 14">
                <a:extLst>
                  <a:ext uri="{FF2B5EF4-FFF2-40B4-BE49-F238E27FC236}">
                    <a16:creationId xmlns:a16="http://schemas.microsoft.com/office/drawing/2014/main" id="{7872FA4B-F844-4F55-8891-6A63042C6C6A}"/>
                  </a:ext>
                </a:extLst>
              </p:cNvPr>
              <p:cNvSpPr>
                <a:spLocks noChangeArrowheads="1"/>
              </p:cNvSpPr>
              <p:nvPr/>
            </p:nvSpPr>
            <p:spPr bwMode="auto">
              <a:xfrm>
                <a:off x="3352800" y="2296886"/>
                <a:ext cx="1676400" cy="609600"/>
              </a:xfrm>
              <a:prstGeom prst="rect">
                <a:avLst/>
              </a:prstGeom>
              <a:solidFill>
                <a:schemeClr val="accent1"/>
              </a:solidFill>
              <a:ln w="9525">
                <a:solidFill>
                  <a:schemeClr val="tx1"/>
                </a:solidFill>
                <a:round/>
                <a:headEnd/>
                <a:tailEnd/>
              </a:ln>
            </p:spPr>
            <p:txBody>
              <a:bodyPr anchor="ct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spcBef>
                    <a:spcPct val="0"/>
                  </a:spcBef>
                  <a:buNone/>
                </a:pPr>
                <a14:m>
                  <m:oMathPara xmlns:m="http://schemas.openxmlformats.org/officeDocument/2006/math">
                    <m:oMathParaPr>
                      <m:jc m:val="centerGroup"/>
                    </m:oMathParaPr>
                    <m:oMath xmlns:m="http://schemas.openxmlformats.org/officeDocument/2006/math">
                      <m:r>
                        <m:rPr>
                          <m:nor/>
                        </m:rPr>
                        <a:rPr lang="it-IT" altLang="en-US" sz="1800" i="1" dirty="0" smtClean="0"/>
                        <m:t>E</m:t>
                      </m:r>
                      <m:r>
                        <m:rPr>
                          <m:nor/>
                        </m:rPr>
                        <a:rPr lang="it-IT" altLang="en-US" sz="1800" dirty="0" smtClean="0"/>
                        <m:t>(</m:t>
                      </m:r>
                      <m:acc>
                        <m:accPr>
                          <m:chr m:val="̅"/>
                          <m:ctrlPr>
                            <a:rPr lang="it-IT" altLang="en-US" sz="1800" i="1">
                              <a:latin typeface="Cambria Math" panose="02040503050406030204" pitchFamily="18" charset="0"/>
                            </a:rPr>
                          </m:ctrlPr>
                        </m:accPr>
                        <m:e>
                          <m:r>
                            <a:rPr lang="en-IE" altLang="en-US" sz="1800" i="1">
                              <a:latin typeface="Cambria Math" panose="02040503050406030204" pitchFamily="18" charset="0"/>
                            </a:rPr>
                            <m:t>𝑌</m:t>
                          </m:r>
                        </m:e>
                      </m:acc>
                      <m:r>
                        <m:rPr>
                          <m:nor/>
                        </m:rPr>
                        <a:rPr lang="it-IT" altLang="en-US" sz="1800" dirty="0"/>
                        <m:t>) =</m:t>
                      </m:r>
                      <m:r>
                        <a:rPr lang="en-IE" altLang="en-US" sz="1800" b="0" i="1" dirty="0" smtClean="0">
                          <a:latin typeface="Cambria Math" panose="02040503050406030204" pitchFamily="18" charset="0"/>
                        </a:rPr>
                        <m:t> </m:t>
                      </m:r>
                      <m:sSub>
                        <m:sSubPr>
                          <m:ctrlPr>
                            <a:rPr lang="en-IE" sz="1800" i="1">
                              <a:latin typeface="Cambria Math" panose="02040503050406030204" pitchFamily="18" charset="0"/>
                            </a:rPr>
                          </m:ctrlPr>
                        </m:sSubPr>
                        <m:e>
                          <m:r>
                            <a:rPr lang="en-IE" sz="1800" i="1">
                              <a:latin typeface="Cambria Math" panose="02040503050406030204" pitchFamily="18" charset="0"/>
                            </a:rPr>
                            <m:t>𝜇</m:t>
                          </m:r>
                        </m:e>
                        <m:sub>
                          <m:r>
                            <a:rPr lang="en-IE" sz="1800" i="1">
                              <a:latin typeface="Cambria Math" panose="02040503050406030204" pitchFamily="18" charset="0"/>
                            </a:rPr>
                            <m:t>𝑌</m:t>
                          </m:r>
                        </m:sub>
                      </m:sSub>
                    </m:oMath>
                  </m:oMathPara>
                </a14:m>
                <a:endParaRPr lang="it-IT" altLang="en-US" sz="1800" dirty="0"/>
              </a:p>
            </p:txBody>
          </p:sp>
        </mc:Choice>
        <mc:Fallback xmlns="">
          <p:sp>
            <p:nvSpPr>
              <p:cNvPr id="8" name="Rectangle 14">
                <a:extLst>
                  <a:ext uri="{FF2B5EF4-FFF2-40B4-BE49-F238E27FC236}">
                    <a16:creationId xmlns:a16="http://schemas.microsoft.com/office/drawing/2014/main" id="{7872FA4B-F844-4F55-8891-6A63042C6C6A}"/>
                  </a:ext>
                </a:extLst>
              </p:cNvPr>
              <p:cNvSpPr>
                <a:spLocks noRot="1" noChangeAspect="1" noMove="1" noResize="1" noEditPoints="1" noAdjustHandles="1" noChangeArrowheads="1" noChangeShapeType="1" noTextEdit="1"/>
              </p:cNvSpPr>
              <p:nvPr/>
            </p:nvSpPr>
            <p:spPr bwMode="auto">
              <a:xfrm>
                <a:off x="3352800" y="2296886"/>
                <a:ext cx="1676400" cy="609600"/>
              </a:xfrm>
              <a:prstGeom prst="rect">
                <a:avLst/>
              </a:prstGeom>
              <a:blipFill>
                <a:blip r:embed="rId5"/>
                <a:stretch>
                  <a:fillRect/>
                </a:stretch>
              </a:blipFill>
              <a:ln w="9525">
                <a:solidFill>
                  <a:schemeClr val="tx1"/>
                </a:solidFill>
                <a:round/>
                <a:headEnd/>
                <a:tailEnd/>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1" name="Rectangle 14">
                <a:extLst>
                  <a:ext uri="{FF2B5EF4-FFF2-40B4-BE49-F238E27FC236}">
                    <a16:creationId xmlns:a16="http://schemas.microsoft.com/office/drawing/2014/main" id="{9A11037C-FB4A-48CF-A553-EF108E58403F}"/>
                  </a:ext>
                </a:extLst>
              </p:cNvPr>
              <p:cNvSpPr>
                <a:spLocks noChangeArrowheads="1"/>
              </p:cNvSpPr>
              <p:nvPr/>
            </p:nvSpPr>
            <p:spPr bwMode="auto">
              <a:xfrm>
                <a:off x="3352800" y="3124200"/>
                <a:ext cx="1676400" cy="609600"/>
              </a:xfrm>
              <a:prstGeom prst="rect">
                <a:avLst/>
              </a:prstGeom>
              <a:solidFill>
                <a:schemeClr val="accent1"/>
              </a:solidFill>
              <a:ln w="9525">
                <a:solidFill>
                  <a:schemeClr val="tx1"/>
                </a:solidFill>
                <a:round/>
                <a:headEnd/>
                <a:tailEnd/>
              </a:ln>
            </p:spPr>
            <p:txBody>
              <a:bodyPr anchor="ct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spcBef>
                    <a:spcPct val="0"/>
                  </a:spcBef>
                  <a:buNone/>
                </a:pPr>
                <a14:m>
                  <m:oMathPara xmlns:m="http://schemas.openxmlformats.org/officeDocument/2006/math">
                    <m:oMathParaPr>
                      <m:jc m:val="centerGroup"/>
                    </m:oMathParaPr>
                    <m:oMath xmlns:m="http://schemas.openxmlformats.org/officeDocument/2006/math">
                      <m:r>
                        <m:rPr>
                          <m:nor/>
                        </m:rPr>
                        <a:rPr lang="it-IT" altLang="en-US" sz="1800" dirty="0">
                          <a:latin typeface="Cambria Math" panose="02040503050406030204" pitchFamily="18" charset="0"/>
                        </a:rPr>
                        <m:t>v</m:t>
                      </m:r>
                      <m:r>
                        <m:rPr>
                          <m:nor/>
                        </m:rPr>
                        <a:rPr lang="en-IE" altLang="en-US" sz="1800" b="0" dirty="0" smtClean="0">
                          <a:latin typeface="Cambria Math" panose="02040503050406030204" pitchFamily="18" charset="0"/>
                        </a:rPr>
                        <m:t>ar</m:t>
                      </m:r>
                      <m:r>
                        <m:rPr>
                          <m:nor/>
                        </m:rPr>
                        <a:rPr lang="it-IT" altLang="en-US" sz="1800" dirty="0" smtClean="0"/>
                        <m:t>(</m:t>
                      </m:r>
                      <m:acc>
                        <m:accPr>
                          <m:chr m:val="̅"/>
                          <m:ctrlPr>
                            <a:rPr lang="it-IT" altLang="en-US" sz="1800" i="1">
                              <a:latin typeface="Cambria Math" panose="02040503050406030204" pitchFamily="18" charset="0"/>
                            </a:rPr>
                          </m:ctrlPr>
                        </m:accPr>
                        <m:e>
                          <m:r>
                            <a:rPr lang="en-IE" altLang="en-US" sz="1800" i="1">
                              <a:latin typeface="Cambria Math" panose="02040503050406030204" pitchFamily="18" charset="0"/>
                            </a:rPr>
                            <m:t>𝑌</m:t>
                          </m:r>
                        </m:e>
                      </m:acc>
                      <m:r>
                        <m:rPr>
                          <m:nor/>
                        </m:rPr>
                        <a:rPr lang="it-IT" altLang="en-US" sz="1800" dirty="0"/>
                        <m:t>) =</m:t>
                      </m:r>
                      <m:f>
                        <m:fPr>
                          <m:ctrlPr>
                            <a:rPr lang="en-IE" sz="1800" i="1">
                              <a:latin typeface="Cambria Math" panose="02040503050406030204" pitchFamily="18" charset="0"/>
                            </a:rPr>
                          </m:ctrlPr>
                        </m:fPr>
                        <m:num>
                          <m:r>
                            <a:rPr lang="en-IE" sz="1800" i="1">
                              <a:latin typeface="Cambria Math" panose="02040503050406030204" pitchFamily="18" charset="0"/>
                            </a:rPr>
                            <m:t>1</m:t>
                          </m:r>
                        </m:num>
                        <m:den>
                          <m:r>
                            <a:rPr lang="en-IE" sz="1800" i="1">
                              <a:latin typeface="Cambria Math" panose="02040503050406030204" pitchFamily="18" charset="0"/>
                            </a:rPr>
                            <m:t>𝑛</m:t>
                          </m:r>
                        </m:den>
                      </m:f>
                      <m:sSubSup>
                        <m:sSubSupPr>
                          <m:ctrlPr>
                            <a:rPr lang="en-IE" sz="1800" i="1">
                              <a:latin typeface="Cambria Math" panose="02040503050406030204" pitchFamily="18" charset="0"/>
                            </a:rPr>
                          </m:ctrlPr>
                        </m:sSubSupPr>
                        <m:e>
                          <m:r>
                            <a:rPr lang="en-IE" sz="1800" i="1">
                              <a:latin typeface="Cambria Math" panose="02040503050406030204" pitchFamily="18" charset="0"/>
                            </a:rPr>
                            <m:t>𝜎</m:t>
                          </m:r>
                        </m:e>
                        <m:sub>
                          <m:r>
                            <a:rPr lang="en-IE" sz="1800" i="1">
                              <a:latin typeface="Cambria Math" panose="02040503050406030204" pitchFamily="18" charset="0"/>
                            </a:rPr>
                            <m:t>𝑌</m:t>
                          </m:r>
                        </m:sub>
                        <m:sup>
                          <m:r>
                            <a:rPr lang="en-IE" sz="1800" i="1">
                              <a:latin typeface="Cambria Math" panose="02040503050406030204" pitchFamily="18" charset="0"/>
                            </a:rPr>
                            <m:t>2</m:t>
                          </m:r>
                        </m:sup>
                      </m:sSubSup>
                    </m:oMath>
                  </m:oMathPara>
                </a14:m>
                <a:endParaRPr lang="it-IT" altLang="en-US" sz="1800" dirty="0"/>
              </a:p>
            </p:txBody>
          </p:sp>
        </mc:Choice>
        <mc:Fallback xmlns="">
          <p:sp>
            <p:nvSpPr>
              <p:cNvPr id="11" name="Rectangle 14">
                <a:extLst>
                  <a:ext uri="{FF2B5EF4-FFF2-40B4-BE49-F238E27FC236}">
                    <a16:creationId xmlns:a16="http://schemas.microsoft.com/office/drawing/2014/main" id="{9A11037C-FB4A-48CF-A553-EF108E58403F}"/>
                  </a:ext>
                </a:extLst>
              </p:cNvPr>
              <p:cNvSpPr>
                <a:spLocks noRot="1" noChangeAspect="1" noMove="1" noResize="1" noEditPoints="1" noAdjustHandles="1" noChangeArrowheads="1" noChangeShapeType="1" noTextEdit="1"/>
              </p:cNvSpPr>
              <p:nvPr/>
            </p:nvSpPr>
            <p:spPr bwMode="auto">
              <a:xfrm>
                <a:off x="3352800" y="3124200"/>
                <a:ext cx="1676400" cy="609600"/>
              </a:xfrm>
              <a:prstGeom prst="rect">
                <a:avLst/>
              </a:prstGeom>
              <a:blipFill>
                <a:blip r:embed="rId6"/>
                <a:stretch>
                  <a:fillRect/>
                </a:stretch>
              </a:blipFill>
              <a:ln w="9525">
                <a:solidFill>
                  <a:schemeClr val="tx1"/>
                </a:solidFill>
                <a:round/>
                <a:headEnd/>
                <a:tailEnd/>
              </a:ln>
            </p:spPr>
            <p:txBody>
              <a:bodyPr/>
              <a:lstStyle/>
              <a:p>
                <a:r>
                  <a:rPr lang="en-IE">
                    <a:noFill/>
                  </a:rPr>
                  <a:t> </a:t>
                </a:r>
              </a:p>
            </p:txBody>
          </p:sp>
        </mc:Fallback>
      </mc:AlternateContent>
    </p:spTree>
    <p:extLst>
      <p:ext uri="{BB962C8B-B14F-4D97-AF65-F5344CB8AC3E}">
        <p14:creationId xmlns:p14="http://schemas.microsoft.com/office/powerpoint/2010/main" val="3775507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5058"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Distribuzione campionaria di </a:t>
                </a:r>
                <a14:m>
                  <m:oMath xmlns:m="http://schemas.openxmlformats.org/officeDocument/2006/math">
                    <m:acc>
                      <m:accPr>
                        <m:chr m:val="̅"/>
                        <m:ctrlPr>
                          <a:rPr lang="it-IT" altLang="en-US" i="1">
                            <a:latin typeface="Cambria Math" panose="02040503050406030204" pitchFamily="18" charset="0"/>
                            <a:ea typeface="ＭＳ Ｐゴシック" panose="020B0600070205080204" pitchFamily="34" charset="-128"/>
                          </a:rPr>
                        </m:ctrlPr>
                      </m:accPr>
                      <m:e>
                        <m:r>
                          <a:rPr lang="en-IE" altLang="en-US" i="1">
                            <a:latin typeface="Cambria Math" panose="02040503050406030204" pitchFamily="18" charset="0"/>
                            <a:ea typeface="ＭＳ Ｐゴシック" panose="020B0600070205080204" pitchFamily="34" charset="-128"/>
                          </a:rPr>
                          <m:t>𝑌</m:t>
                        </m:r>
                      </m:e>
                    </m:acc>
                  </m:oMath>
                </a14:m>
                <a:r>
                  <a:rPr lang="it-IT" altLang="en-US" dirty="0">
                    <a:ea typeface="ＭＳ Ｐゴシック" panose="020B0600070205080204" pitchFamily="34" charset="-128"/>
                  </a:rPr>
                  <a:t> quando </a:t>
                </a:r>
                <a:r>
                  <a:rPr lang="it-IT" altLang="en-US" i="1" dirty="0">
                    <a:ea typeface="ＭＳ Ｐゴシック" panose="020B0600070205080204" pitchFamily="34" charset="-128"/>
                  </a:rPr>
                  <a:t>n</a:t>
                </a:r>
                <a:r>
                  <a:rPr lang="it-IT" altLang="en-US" dirty="0">
                    <a:ea typeface="ＭＳ Ｐゴシック" panose="020B0600070205080204" pitchFamily="34" charset="-128"/>
                  </a:rPr>
                  <a:t> è grande</a:t>
                </a:r>
              </a:p>
            </p:txBody>
          </p:sp>
        </mc:Choice>
        <mc:Fallback xmlns="">
          <p:sp>
            <p:nvSpPr>
              <p:cNvPr id="45058" name="Rectangle 2"/>
              <p:cNvSpPr>
                <a:spLocks noGrp="1" noRot="1" noChangeAspect="1" noMove="1" noResize="1" noEditPoints="1" noAdjustHandles="1" noChangeArrowheads="1" noChangeShapeType="1" noTextEdit="1"/>
              </p:cNvSpPr>
              <p:nvPr>
                <p:ph type="title"/>
              </p:nvPr>
            </p:nvSpPr>
            <p:spPr>
              <a:blipFill>
                <a:blip r:embed="rId2"/>
                <a:stretch>
                  <a:fillRect l="-1415" t="-4908" b="-14724"/>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5059" name="Rectangle 3"/>
              <p:cNvSpPr>
                <a:spLocks noGrp="1" noChangeArrowheads="1"/>
              </p:cNvSpPr>
              <p:nvPr>
                <p:ph type="body" idx="1"/>
              </p:nvPr>
            </p:nvSpPr>
            <p:spPr/>
            <p:txBody>
              <a:bodyPr/>
              <a:lstStyle/>
              <a:p>
                <a:pPr marL="0" indent="0" eaLnBrk="1" hangingPunct="1">
                  <a:buFontTx/>
                  <a:buNone/>
                </a:pPr>
                <a:r>
                  <a:rPr lang="it-IT" altLang="en-US" sz="2400" dirty="0">
                    <a:ea typeface="ＭＳ Ｐゴシック" panose="020B0600070205080204" pitchFamily="34" charset="-128"/>
                  </a:rPr>
                  <a:t>Per piccoli campioni, la distribuzione di </a:t>
                </a:r>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è complicata, ma se </a:t>
                </a:r>
                <a:r>
                  <a:rPr lang="it-IT" altLang="en-US" sz="2400" i="1" dirty="0">
                    <a:ea typeface="ＭＳ Ｐゴシック" panose="020B0600070205080204" pitchFamily="34" charset="-128"/>
                  </a:rPr>
                  <a:t>n</a:t>
                </a:r>
                <a:r>
                  <a:rPr lang="it-IT" altLang="en-US" sz="2400" dirty="0">
                    <a:ea typeface="ＭＳ Ｐゴシック" panose="020B0600070205080204" pitchFamily="34" charset="-128"/>
                  </a:rPr>
                  <a:t> è grande, la distribuzione campionaria è semplicissima!</a:t>
                </a:r>
              </a:p>
              <a:p>
                <a:pPr marL="917575" lvl="2" indent="-341313" eaLnBrk="1" hangingPunct="1">
                  <a:buFontTx/>
                  <a:buAutoNum type="arabicPeriod"/>
                </a:pPr>
                <a:endParaRPr lang="it-IT" altLang="en-US" sz="2400" dirty="0">
                  <a:ea typeface="ＭＳ Ｐゴシック" panose="020B0600070205080204" pitchFamily="34" charset="-128"/>
                </a:endParaRPr>
              </a:p>
              <a:p>
                <a:pPr marL="917575" lvl="2" indent="-341313" eaLnBrk="1" hangingPunct="1">
                  <a:buFontTx/>
                  <a:buAutoNum type="arabicPeriod"/>
                </a:pPr>
                <a:r>
                  <a:rPr lang="it-IT" altLang="en-US" sz="2400" dirty="0">
                    <a:ea typeface="ＭＳ Ｐゴシック" panose="020B0600070205080204" pitchFamily="34" charset="-128"/>
                  </a:rPr>
                  <a:t>All’aumentare di </a:t>
                </a:r>
                <a:r>
                  <a:rPr lang="it-IT" altLang="en-US" sz="2400" i="1" dirty="0">
                    <a:ea typeface="ＭＳ Ｐゴシック" panose="020B0600070205080204" pitchFamily="34" charset="-128"/>
                  </a:rPr>
                  <a:t>n</a:t>
                </a:r>
                <a:r>
                  <a:rPr lang="it-IT" altLang="en-US" sz="2400" dirty="0">
                    <a:ea typeface="ＭＳ Ｐゴシック" panose="020B0600070205080204" pitchFamily="34" charset="-128"/>
                  </a:rPr>
                  <a:t>, la distribuzione di </a:t>
                </a:r>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diventa più strettamente centrata su </a:t>
                </a:r>
                <a:r>
                  <a:rPr lang="it-IT" altLang="en-US" sz="2400" i="1" dirty="0" err="1">
                    <a:latin typeface="Lucida Grande" pitchFamily="48" charset="0"/>
                    <a:ea typeface="ＭＳ Ｐゴシック" panose="020B0600070205080204" pitchFamily="34" charset="-128"/>
                    <a:sym typeface="Symbol" panose="05050102010706020507" pitchFamily="18" charset="2"/>
                  </a:rPr>
                  <a:t>μ</a:t>
                </a:r>
                <a:r>
                  <a:rPr lang="it-IT" altLang="en-US" sz="2400" i="1" baseline="-25000" dirty="0" err="1">
                    <a:ea typeface="ＭＳ Ｐゴシック" panose="020B0600070205080204" pitchFamily="34" charset="-128"/>
                  </a:rPr>
                  <a:t>Y</a:t>
                </a:r>
                <a:r>
                  <a:rPr lang="it-IT" altLang="en-US" sz="2400" dirty="0">
                    <a:ea typeface="ＭＳ Ｐゴシック" panose="020B0600070205080204" pitchFamily="34" charset="-128"/>
                  </a:rPr>
                  <a:t> (</a:t>
                </a:r>
                <a:r>
                  <a:rPr lang="it-IT" altLang="en-US" sz="2400" i="1" dirty="0">
                    <a:ea typeface="ＭＳ Ｐゴシック" panose="020B0600070205080204" pitchFamily="34" charset="-128"/>
                  </a:rPr>
                  <a:t>Legge dei Grandi Numeri</a:t>
                </a:r>
                <a:r>
                  <a:rPr lang="it-IT" altLang="en-US" sz="2400" dirty="0">
                    <a:ea typeface="ＭＳ Ｐゴシック" panose="020B0600070205080204" pitchFamily="34" charset="-128"/>
                  </a:rPr>
                  <a:t>)</a:t>
                </a:r>
              </a:p>
              <a:p>
                <a:pPr marL="917575" lvl="2" indent="-341313" eaLnBrk="1" hangingPunct="1">
                  <a:buFontTx/>
                  <a:buAutoNum type="arabicPeriod"/>
                </a:pPr>
                <a:endParaRPr lang="it-IT" altLang="en-US" sz="2400" dirty="0">
                  <a:ea typeface="ＭＳ Ｐゴシック" panose="020B0600070205080204" pitchFamily="34" charset="-128"/>
                </a:endParaRPr>
              </a:p>
              <a:p>
                <a:pPr marL="917575" lvl="2" indent="-341313" eaLnBrk="1" hangingPunct="1">
                  <a:buFontTx/>
                  <a:buAutoNum type="arabicPeriod"/>
                </a:pPr>
                <a:r>
                  <a:rPr lang="it-IT" altLang="en-US" sz="2400" dirty="0">
                    <a:ea typeface="ＭＳ Ｐゴシック" panose="020B0600070205080204" pitchFamily="34" charset="-128"/>
                  </a:rPr>
                  <a:t>Inoltre, sempre all’aumentare di </a:t>
                </a:r>
                <a:r>
                  <a:rPr lang="it-IT" altLang="en-US" sz="2400" i="1" dirty="0">
                    <a:ea typeface="ＭＳ Ｐゴシック" panose="020B0600070205080204" pitchFamily="34" charset="-128"/>
                  </a:rPr>
                  <a:t>n</a:t>
                </a:r>
                <a:r>
                  <a:rPr lang="it-IT" altLang="en-US" sz="2400" dirty="0">
                    <a:ea typeface="ＭＳ Ｐゴシック" panose="020B0600070205080204" pitchFamily="34" charset="-128"/>
                  </a:rPr>
                  <a:t>,</a:t>
                </a:r>
                <a:r>
                  <a:rPr lang="it-IT" altLang="en-US" sz="2400" i="1" dirty="0">
                    <a:ea typeface="ＭＳ Ｐゴシック" panose="020B0600070205080204" pitchFamily="34" charset="-128"/>
                  </a:rPr>
                  <a:t> </a:t>
                </a:r>
                <a:r>
                  <a:rPr lang="it-IT" altLang="en-US" sz="2400" dirty="0">
                    <a:ea typeface="ＭＳ Ｐゴシック" panose="020B0600070205080204" pitchFamily="34" charset="-128"/>
                  </a:rPr>
                  <a:t>la distribuzione di </a:t>
                </a:r>
                <a14:m>
                  <m:oMath xmlns:m="http://schemas.openxmlformats.org/officeDocument/2006/math">
                    <m:acc>
                      <m:accPr>
                        <m:chr m:val="̅"/>
                        <m:ctrlPr>
                          <a:rPr lang="it-IT" altLang="en-US" sz="2400" i="1">
                            <a:latin typeface="Cambria Math" panose="02040503050406030204" pitchFamily="18" charset="0"/>
                            <a:ea typeface="ＭＳ Ｐゴシック" panose="020B0600070205080204" pitchFamily="34" charset="-128"/>
                          </a:rPr>
                        </m:ctrlPr>
                      </m:accPr>
                      <m:e>
                        <m:r>
                          <a:rPr lang="en-IE" altLang="en-US" sz="2400" i="1">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 </a:t>
                </a:r>
                <a14:m>
                  <m:oMath xmlns:m="http://schemas.openxmlformats.org/officeDocument/2006/math">
                    <m:sSub>
                      <m:sSubPr>
                        <m:ctrlPr>
                          <a:rPr lang="en-IE" altLang="en-US" sz="2400" b="0" i="1" dirty="0" smtClean="0">
                            <a:latin typeface="Cambria Math" panose="02040503050406030204" pitchFamily="18" charset="0"/>
                            <a:ea typeface="ＭＳ Ｐゴシック" panose="020B0600070205080204" pitchFamily="34" charset="-128"/>
                            <a:sym typeface="Symbol" panose="05050102010706020507" pitchFamily="18" charset="2"/>
                          </a:rPr>
                        </m:ctrlPr>
                      </m:sSubPr>
                      <m:e>
                        <m:r>
                          <a:rPr lang="it-IT" altLang="en-US" sz="2400" i="1" dirty="0" smtClean="0">
                            <a:latin typeface="Cambria Math" panose="02040503050406030204" pitchFamily="18" charset="0"/>
                            <a:ea typeface="ＭＳ Ｐゴシック" panose="020B0600070205080204" pitchFamily="34" charset="-128"/>
                            <a:sym typeface="Symbol" panose="05050102010706020507" pitchFamily="18" charset="2"/>
                          </a:rPr>
                          <m:t>𝜇</m:t>
                        </m:r>
                      </m:e>
                      <m:sub>
                        <m:r>
                          <a:rPr lang="it-IT" altLang="en-US" sz="2400" i="1" dirty="0" err="1">
                            <a:latin typeface="Cambria Math" panose="02040503050406030204" pitchFamily="18" charset="0"/>
                            <a:ea typeface="ＭＳ Ｐゴシック" panose="020B0600070205080204" pitchFamily="34" charset="-128"/>
                          </a:rPr>
                          <m:t>𝑌</m:t>
                        </m:r>
                      </m:sub>
                    </m:sSub>
                  </m:oMath>
                </a14:m>
                <a:r>
                  <a:rPr lang="it-IT" altLang="en-US" sz="2400" b="1" dirty="0">
                    <a:ea typeface="ＭＳ Ｐゴシック" panose="020B0600070205080204" pitchFamily="34" charset="-128"/>
                  </a:rPr>
                  <a:t> </a:t>
                </a:r>
                <a:r>
                  <a:rPr lang="it-IT" altLang="en-US" sz="2400" dirty="0">
                    <a:ea typeface="ＭＳ Ｐゴシック" panose="020B0600070205080204" pitchFamily="34" charset="-128"/>
                  </a:rPr>
                  <a:t>diventa normale</a:t>
                </a:r>
                <a:br>
                  <a:rPr lang="it-IT" altLang="en-US" sz="2400" dirty="0">
                    <a:ea typeface="ＭＳ Ｐゴシック" panose="020B0600070205080204" pitchFamily="34" charset="-128"/>
                  </a:rPr>
                </a:br>
                <a:r>
                  <a:rPr lang="it-IT" altLang="en-US" sz="2400" dirty="0">
                    <a:ea typeface="ＭＳ Ｐゴシック" panose="020B0600070205080204" pitchFamily="34" charset="-128"/>
                  </a:rPr>
                  <a:t>(</a:t>
                </a:r>
                <a:r>
                  <a:rPr lang="it-IT" altLang="en-US" sz="2400" i="1" dirty="0">
                    <a:ea typeface="ＭＳ Ｐゴシック" panose="020B0600070205080204" pitchFamily="34" charset="-128"/>
                  </a:rPr>
                  <a:t>Teorema Limite Centrale</a:t>
                </a:r>
                <a:r>
                  <a:rPr lang="it-IT" altLang="en-US" sz="2400" dirty="0">
                    <a:ea typeface="ＭＳ Ｐゴシック" panose="020B0600070205080204" pitchFamily="34" charset="-128"/>
                  </a:rPr>
                  <a:t>)</a:t>
                </a:r>
              </a:p>
              <a:p>
                <a:pPr marL="0" indent="0" eaLnBrk="1" hangingPunct="1">
                  <a:buFontTx/>
                  <a:buAutoNum type="arabicPeriod"/>
                </a:pPr>
                <a:endParaRPr lang="en-US" altLang="en-US" dirty="0">
                  <a:ea typeface="ＭＳ Ｐゴシック" panose="020B0600070205080204" pitchFamily="34" charset="-128"/>
                </a:endParaRPr>
              </a:p>
            </p:txBody>
          </p:sp>
        </mc:Choice>
        <mc:Fallback xmlns="">
          <p:sp>
            <p:nvSpPr>
              <p:cNvPr id="45059" name="Rectangle 3"/>
              <p:cNvSpPr>
                <a:spLocks noGrp="1" noRot="1" noChangeAspect="1" noMove="1" noResize="1" noEditPoints="1" noAdjustHandles="1" noChangeArrowheads="1" noChangeShapeType="1" noTextEdit="1"/>
              </p:cNvSpPr>
              <p:nvPr>
                <p:ph type="body" idx="1"/>
              </p:nvPr>
            </p:nvSpPr>
            <p:spPr>
              <a:blipFill>
                <a:blip r:embed="rId3"/>
                <a:stretch>
                  <a:fillRect l="-1102" t="-1200" r="-3306"/>
                </a:stretch>
              </a:blipFill>
            </p:spPr>
            <p:txBody>
              <a:bodyPr/>
              <a:lstStyle/>
              <a:p>
                <a:r>
                  <a:rPr lang="en-IE">
                    <a:noFill/>
                  </a:rPr>
                  <a:t> </a:t>
                </a:r>
              </a:p>
            </p:txBody>
          </p:sp>
        </mc:Fallback>
      </mc:AlternateContent>
      <p:sp>
        <p:nvSpPr>
          <p:cNvPr id="4506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7F844985-3440-4DC3-A7C0-C8F13AE1E544}" type="slidenum">
              <a:rPr lang="en-US" altLang="en-US" smtClean="0"/>
              <a:pPr/>
              <a:t>19</a:t>
            </a:fld>
            <a:endParaRPr lang="en-US" altLang="en-US"/>
          </a:p>
        </p:txBody>
      </p:sp>
    </p:spTree>
    <p:extLst>
      <p:ext uri="{BB962C8B-B14F-4D97-AF65-F5344CB8AC3E}">
        <p14:creationId xmlns:p14="http://schemas.microsoft.com/office/powerpoint/2010/main" val="1571565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Legge dei grandi numeri</a:t>
            </a:r>
            <a:r>
              <a:rPr lang="it-IT" altLang="en-US" dirty="0">
                <a:ea typeface="ＭＳ Ｐゴシック" panose="020B0600070205080204" pitchFamily="34" charset="-128"/>
              </a:rPr>
              <a:t>: la media è uno stimatore consistente del valore atteso</a:t>
            </a:r>
          </a:p>
        </p:txBody>
      </p:sp>
      <mc:AlternateContent xmlns:mc="http://schemas.openxmlformats.org/markup-compatibility/2006" xmlns:a14="http://schemas.microsoft.com/office/drawing/2010/main">
        <mc:Choice Requires="a14">
          <p:sp>
            <p:nvSpPr>
              <p:cNvPr id="46083" name="Rectangle 3"/>
              <p:cNvSpPr>
                <a:spLocks noGrp="1" noChangeArrowheads="1"/>
              </p:cNvSpPr>
              <p:nvPr>
                <p:ph type="body" idx="1"/>
              </p:nvPr>
            </p:nvSpPr>
            <p:spPr>
              <a:xfrm>
                <a:off x="304800" y="1600200"/>
                <a:ext cx="8458200" cy="4572000"/>
              </a:xfrm>
            </p:spPr>
            <p:txBody>
              <a:bodyPr/>
              <a:lstStyle/>
              <a:p>
                <a:pPr marL="0" indent="0" eaLnBrk="1" hangingPunct="1">
                  <a:buFontTx/>
                  <a:buNone/>
                </a:pPr>
                <a:r>
                  <a:rPr lang="it-IT" altLang="en-US" sz="2000" dirty="0">
                    <a:ea typeface="ＭＳ Ｐゴシック" panose="020B0600070205080204" pitchFamily="34" charset="-128"/>
                  </a:rPr>
                  <a:t>Uno stimatore è </a:t>
                </a:r>
                <a:r>
                  <a:rPr lang="it-IT" altLang="en-US" sz="2000" b="1" i="1" dirty="0">
                    <a:ea typeface="ＭＳ Ｐゴシック" panose="020B0600070205080204" pitchFamily="34" charset="-128"/>
                  </a:rPr>
                  <a:t>consistente</a:t>
                </a:r>
                <a:r>
                  <a:rPr lang="it-IT" altLang="en-US" sz="2000" dirty="0">
                    <a:ea typeface="ＭＳ Ｐゴシック" panose="020B0600070205080204" pitchFamily="34" charset="-128"/>
                  </a:rPr>
                  <a:t> se la probabilità che ricada entro un intervallo del vero valore della popolazione tende a uno all’aumentare della dimensione del campione.</a:t>
                </a:r>
              </a:p>
              <a:p>
                <a:pPr marL="0" indent="0" eaLnBrk="1" hangingPunct="1">
                  <a:buFontTx/>
                  <a:buNone/>
                </a:pPr>
                <a:endParaRPr lang="it-IT" altLang="en-US" sz="2000" dirty="0">
                  <a:ea typeface="ＭＳ Ｐゴシック" panose="020B0600070205080204" pitchFamily="34" charset="-128"/>
                </a:endParaRPr>
              </a:p>
              <a:p>
                <a:pPr marL="0" indent="0" eaLnBrk="1" hangingPunct="1">
                  <a:buFontTx/>
                  <a:buNone/>
                </a:pPr>
                <a:r>
                  <a:rPr lang="it-IT" altLang="en-US" sz="2000" dirty="0">
                    <a:ea typeface="ＭＳ Ｐゴシック" panose="020B0600070205080204" pitchFamily="34" charset="-128"/>
                  </a:rPr>
                  <a:t>Se (</a:t>
                </a:r>
                <a:r>
                  <a:rPr lang="it-IT" altLang="en-US" sz="2000" i="1" dirty="0">
                    <a:ea typeface="ＭＳ Ｐゴシック" panose="020B0600070205080204" pitchFamily="34" charset="-128"/>
                  </a:rPr>
                  <a:t>Y</a:t>
                </a:r>
                <a:r>
                  <a:rPr lang="it-IT" altLang="en-US" sz="2000" baseline="-25000" dirty="0">
                    <a:ea typeface="ＭＳ Ｐゴシック" panose="020B0600070205080204" pitchFamily="34" charset="-128"/>
                  </a:rPr>
                  <a:t>1</a:t>
                </a:r>
                <a:r>
                  <a:rPr lang="it-IT" altLang="en-US" sz="2000" dirty="0">
                    <a:ea typeface="ＭＳ Ｐゴシック" panose="020B0600070205080204" pitchFamily="34" charset="-128"/>
                  </a:rPr>
                  <a:t>,…,</a:t>
                </a:r>
                <a:r>
                  <a:rPr lang="it-IT" altLang="en-US" sz="2000" i="1" dirty="0" err="1">
                    <a:ea typeface="ＭＳ Ｐゴシック" panose="020B0600070205080204" pitchFamily="34" charset="-128"/>
                  </a:rPr>
                  <a:t>Y</a:t>
                </a:r>
                <a:r>
                  <a:rPr lang="it-IT" altLang="en-US" sz="2000" i="1" baseline="-25000" dirty="0" err="1">
                    <a:ea typeface="ＭＳ Ｐゴシック" panose="020B0600070205080204" pitchFamily="34" charset="-128"/>
                  </a:rPr>
                  <a:t>n</a:t>
                </a:r>
                <a:r>
                  <a:rPr lang="it-IT" altLang="en-US" sz="2000" dirty="0">
                    <a:ea typeface="ＭＳ Ｐゴシック" panose="020B0600070205080204" pitchFamily="34" charset="-128"/>
                  </a:rPr>
                  <a:t>) sono </a:t>
                </a:r>
                <a:r>
                  <a:rPr lang="it-IT" altLang="en-US" sz="2000" dirty="0" err="1">
                    <a:ea typeface="ＭＳ Ｐゴシック" panose="020B0600070205080204" pitchFamily="34" charset="-128"/>
                  </a:rPr>
                  <a:t>i.i.d</a:t>
                </a:r>
                <a:r>
                  <a:rPr lang="it-IT" altLang="en-US" sz="2000" dirty="0">
                    <a:ea typeface="ＭＳ Ｐゴシック" panose="020B0600070205080204" pitchFamily="34" charset="-128"/>
                  </a:rPr>
                  <a:t>. e </a:t>
                </a:r>
                <a14:m>
                  <m:oMath xmlns:m="http://schemas.openxmlformats.org/officeDocument/2006/math">
                    <m:sSubSup>
                      <m:sSubSupPr>
                        <m:ctrlPr>
                          <a:rPr lang="en-IE" sz="2000" i="1">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r>
                      <a:rPr lang="en-IE" sz="2000" b="0" i="0" smtClean="0">
                        <a:latin typeface="Cambria Math" panose="02040503050406030204" pitchFamily="18" charset="0"/>
                      </a:rPr>
                      <m:t> </m:t>
                    </m:r>
                  </m:oMath>
                </a14:m>
                <a:r>
                  <a:rPr lang="it-IT" altLang="en-US" sz="2000" dirty="0">
                    <a:ea typeface="ＭＳ Ｐゴシック" panose="020B0600070205080204" pitchFamily="34" charset="-128"/>
                  </a:rPr>
                  <a:t>&lt; </a:t>
                </a:r>
                <a:r>
                  <a:rPr lang="it-IT" altLang="en-US" sz="2000" dirty="0">
                    <a:ea typeface="ＭＳ Ｐゴシック" panose="020B0600070205080204" pitchFamily="34" charset="-128"/>
                    <a:sym typeface="Symbol" panose="05050102010706020507" pitchFamily="18" charset="2"/>
                  </a:rPr>
                  <a:t>∞</a:t>
                </a:r>
                <a:r>
                  <a:rPr lang="it-IT" altLang="en-US" sz="2000" dirty="0">
                    <a:ea typeface="ＭＳ Ｐゴシック" panose="020B0600070205080204" pitchFamily="34" charset="-128"/>
                  </a:rPr>
                  <a:t>, allora </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è uno stimatore consistente di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cioè</a:t>
                </a:r>
              </a:p>
              <a:p>
                <a:pPr lvl="2" eaLnBrk="1" hangingPunct="1">
                  <a:spcBef>
                    <a:spcPct val="50000"/>
                  </a:spcBef>
                  <a:buFontTx/>
                  <a:buNone/>
                </a:pPr>
                <a:r>
                  <a:rPr lang="it-IT" altLang="en-US" sz="1600" dirty="0">
                    <a:ea typeface="ＭＳ Ｐゴシック" panose="020B0600070205080204" pitchFamily="34" charset="-128"/>
                  </a:rPr>
                  <a:t>Pr</a:t>
                </a:r>
                <a14:m>
                  <m:oMath xmlns:m="http://schemas.openxmlformats.org/officeDocument/2006/math">
                    <m:d>
                      <m:dPr>
                        <m:begChr m:val="["/>
                        <m:endChr m:val="]"/>
                        <m:ctrlPr>
                          <a:rPr lang="en-IE" altLang="en-US" sz="1600" b="0" i="1" dirty="0" smtClean="0">
                            <a:latin typeface="Cambria Math" panose="02040503050406030204" pitchFamily="18" charset="0"/>
                            <a:ea typeface="ＭＳ Ｐゴシック" panose="020B0600070205080204" pitchFamily="34" charset="-128"/>
                          </a:rPr>
                        </m:ctrlPr>
                      </m:dPr>
                      <m:e>
                        <m:r>
                          <a:rPr lang="it-IT" altLang="en-US" sz="1600" i="1" dirty="0">
                            <a:latin typeface="Cambria Math" panose="02040503050406030204" pitchFamily="18" charset="0"/>
                            <a:ea typeface="ＭＳ Ｐゴシック" panose="020B0600070205080204" pitchFamily="34" charset="-128"/>
                          </a:rPr>
                          <m:t>| </m:t>
                        </m:r>
                        <m:acc>
                          <m:accPr>
                            <m:chr m:val="̅"/>
                            <m:ctrlPr>
                              <a:rPr lang="it-IT" altLang="en-US" sz="1600" i="1">
                                <a:latin typeface="Cambria Math" panose="02040503050406030204" pitchFamily="18" charset="0"/>
                              </a:rPr>
                            </m:ctrlPr>
                          </m:accPr>
                          <m:e>
                            <m:r>
                              <a:rPr lang="en-IE" altLang="en-US" sz="1600" i="1">
                                <a:latin typeface="Cambria Math" panose="02040503050406030204" pitchFamily="18" charset="0"/>
                              </a:rPr>
                              <m:t>𝑌</m:t>
                            </m:r>
                          </m:e>
                        </m:acc>
                        <m:r>
                          <a:rPr lang="it-IT" altLang="en-US" sz="1600" i="1" dirty="0">
                            <a:latin typeface="Cambria Math" panose="02040503050406030204" pitchFamily="18" charset="0"/>
                            <a:ea typeface="ＭＳ Ｐゴシック" panose="020B0600070205080204" pitchFamily="34" charset="-128"/>
                          </a:rPr>
                          <m:t> – </m:t>
                        </m:r>
                        <m:r>
                          <a:rPr lang="it-IT" altLang="en-US" sz="1600" i="1" dirty="0" err="1">
                            <a:latin typeface="Cambria Math" panose="02040503050406030204" pitchFamily="18" charset="0"/>
                            <a:ea typeface="ＭＳ Ｐゴシック" panose="020B0600070205080204" pitchFamily="34" charset="-128"/>
                            <a:sym typeface="Symbol" panose="05050102010706020507" pitchFamily="18" charset="2"/>
                          </a:rPr>
                          <m:t>𝜇</m:t>
                        </m:r>
                        <m:r>
                          <a:rPr lang="it-IT" altLang="en-US" sz="1600" i="1" baseline="-25000" dirty="0" err="1">
                            <a:latin typeface="Cambria Math" panose="02040503050406030204" pitchFamily="18" charset="0"/>
                            <a:ea typeface="ＭＳ Ｐゴシック" panose="020B0600070205080204" pitchFamily="34" charset="-128"/>
                          </a:rPr>
                          <m:t>𝑌</m:t>
                        </m:r>
                        <m:r>
                          <a:rPr lang="it-IT" altLang="en-US" sz="1600" i="1" dirty="0">
                            <a:latin typeface="Cambria Math" panose="02040503050406030204" pitchFamily="18" charset="0"/>
                            <a:ea typeface="ＭＳ Ｐゴシック" panose="020B0600070205080204" pitchFamily="34" charset="-128"/>
                          </a:rPr>
                          <m:t>| &lt;</m:t>
                        </m:r>
                        <m:r>
                          <a:rPr lang="en-IE" altLang="en-US" sz="1600">
                            <a:latin typeface="Cambria Math" panose="02040503050406030204" pitchFamily="18" charset="0"/>
                            <a:ea typeface="ＭＳ Ｐゴシック" panose="020B0600070205080204" pitchFamily="34" charset="-128"/>
                          </a:rPr>
                          <m:t> </m:t>
                        </m:r>
                        <m:r>
                          <a:rPr lang="en-IE" altLang="en-US" sz="1600" i="1">
                            <a:latin typeface="Cambria Math" panose="02040503050406030204" pitchFamily="18" charset="0"/>
                            <a:ea typeface="ＭＳ Ｐゴシック" panose="020B0600070205080204" pitchFamily="34" charset="-128"/>
                          </a:rPr>
                          <m:t>𝜀</m:t>
                        </m:r>
                      </m:e>
                    </m:d>
                  </m:oMath>
                </a14:m>
                <a:r>
                  <a:rPr lang="it-IT" altLang="en-US" sz="1600" dirty="0">
                    <a:ea typeface="ＭＳ Ｐゴシック" panose="020B0600070205080204" pitchFamily="34" charset="-128"/>
                  </a:rPr>
                  <a:t> </a:t>
                </a:r>
                <a:r>
                  <a:rPr lang="it-IT" altLang="en-US" sz="1600" dirty="0">
                    <a:latin typeface="Wingdings" panose="05000000000000000000" pitchFamily="2" charset="2"/>
                    <a:ea typeface="ＭＳ Ｐゴシック" panose="020B0600070205080204" pitchFamily="34" charset="-128"/>
                    <a:sym typeface="Wingdings" panose="05000000000000000000" pitchFamily="2" charset="2"/>
                  </a:rPr>
                  <a:t></a:t>
                </a:r>
                <a:r>
                  <a:rPr lang="it-IT" altLang="en-US" sz="1600" dirty="0">
                    <a:ea typeface="ＭＳ Ｐゴシック" panose="020B0600070205080204" pitchFamily="34" charset="-128"/>
                  </a:rPr>
                  <a:t> 1 per </a:t>
                </a:r>
                <a:r>
                  <a:rPr lang="it-IT" altLang="en-US" sz="1600" i="1" dirty="0">
                    <a:ea typeface="ＭＳ Ｐゴシック" panose="020B0600070205080204" pitchFamily="34" charset="-128"/>
                  </a:rPr>
                  <a:t>n</a:t>
                </a:r>
                <a:r>
                  <a:rPr lang="it-IT" altLang="en-US" sz="1600" dirty="0">
                    <a:ea typeface="ＭＳ Ｐゴシック" panose="020B0600070205080204" pitchFamily="34" charset="-128"/>
                  </a:rPr>
                  <a:t> </a:t>
                </a:r>
                <a:r>
                  <a:rPr lang="it-IT" altLang="en-US" sz="1600" dirty="0">
                    <a:latin typeface="Wingdings" panose="05000000000000000000" pitchFamily="2" charset="2"/>
                    <a:ea typeface="ＭＳ Ｐゴシック" panose="020B0600070205080204" pitchFamily="34" charset="-128"/>
                    <a:sym typeface="Wingdings" panose="05000000000000000000" pitchFamily="2" charset="2"/>
                  </a:rPr>
                  <a:t></a:t>
                </a:r>
                <a:r>
                  <a:rPr lang="it-IT" altLang="en-US" sz="1600" dirty="0">
                    <a:ea typeface="ＭＳ Ｐゴシック" panose="020B0600070205080204" pitchFamily="34" charset="-128"/>
                  </a:rPr>
                  <a:t> </a:t>
                </a:r>
                <a:r>
                  <a:rPr lang="it-IT" altLang="en-US" sz="1600" dirty="0">
                    <a:ea typeface="ＭＳ Ｐゴシック" panose="020B0600070205080204" pitchFamily="34" charset="-128"/>
                    <a:sym typeface="Symbol" panose="05050102010706020507" pitchFamily="18" charset="2"/>
                  </a:rPr>
                  <a:t>∞</a:t>
                </a:r>
                <a:endParaRPr lang="it-IT" altLang="en-US" sz="1600" dirty="0">
                  <a:ea typeface="ＭＳ Ｐゴシック" panose="020B0600070205080204" pitchFamily="34" charset="-128"/>
                </a:endParaRPr>
              </a:p>
              <a:p>
                <a:pPr marL="0" indent="0" eaLnBrk="1" hangingPunct="1">
                  <a:spcBef>
                    <a:spcPct val="50000"/>
                  </a:spcBef>
                  <a:buFontTx/>
                  <a:buNone/>
                </a:pPr>
                <a:r>
                  <a:rPr lang="it-IT" altLang="en-US" sz="2000" dirty="0">
                    <a:ea typeface="ＭＳ Ｐゴシック" panose="020B0600070205080204" pitchFamily="34" charset="-128"/>
                  </a:rPr>
                  <a:t>che si può scrivere </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groupChr>
                      <m:groupChrPr>
                        <m:chr m:val="→"/>
                        <m:vertJc m:val="bot"/>
                        <m:ctrlPr>
                          <a:rPr lang="en-IE" sz="2000" i="1">
                            <a:latin typeface="Cambria Math" panose="02040503050406030204" pitchFamily="18" charset="0"/>
                          </a:rPr>
                        </m:ctrlPr>
                      </m:groupChrPr>
                      <m:e>
                        <m:r>
                          <a:rPr lang="en-IE" sz="2000" i="1">
                            <a:latin typeface="Cambria Math" panose="02040503050406030204" pitchFamily="18" charset="0"/>
                          </a:rPr>
                          <m:t>𝑝</m:t>
                        </m:r>
                      </m:e>
                    </m:groupChr>
                    <m:r>
                      <m:rPr>
                        <m:nor/>
                      </m:rPr>
                      <a:rPr lang="it-IT" altLang="en-US" sz="2000" i="1" dirty="0">
                        <a:latin typeface="Lucida Grande" pitchFamily="48" charset="0"/>
                        <a:ea typeface="ＭＳ Ｐゴシック" panose="020B0600070205080204" pitchFamily="34" charset="-128"/>
                        <a:sym typeface="Symbol" panose="05050102010706020507" pitchFamily="18" charset="2"/>
                      </a:rPr>
                      <m:t>μ</m:t>
                    </m:r>
                    <m:r>
                      <m:rPr>
                        <m:nor/>
                      </m:rPr>
                      <a:rPr lang="it-IT" altLang="en-US" sz="2000" i="1" baseline="-25000" dirty="0">
                        <a:ea typeface="ＭＳ Ｐゴシック" panose="020B0600070205080204" pitchFamily="34" charset="-128"/>
                      </a:rPr>
                      <m:t>Y</m:t>
                    </m:r>
                  </m:oMath>
                </a14:m>
                <a:endParaRPr lang="it-IT" altLang="en-US" sz="2000" dirty="0">
                  <a:ea typeface="ＭＳ Ｐゴシック" panose="020B0600070205080204" pitchFamily="34" charset="-128"/>
                </a:endParaRPr>
              </a:p>
              <a:p>
                <a:pPr marL="0" indent="0" eaLnBrk="1" hangingPunct="1">
                  <a:spcBef>
                    <a:spcPct val="50000"/>
                  </a:spcBef>
                  <a:buNone/>
                </a:pPr>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groupChr>
                      <m:groupChrPr>
                        <m:chr m:val="→"/>
                        <m:vertJc m:val="bot"/>
                        <m:ctrlPr>
                          <a:rPr lang="en-IE" sz="2000" i="1">
                            <a:latin typeface="Cambria Math" panose="02040503050406030204" pitchFamily="18" charset="0"/>
                          </a:rPr>
                        </m:ctrlPr>
                      </m:groupChrPr>
                      <m:e>
                        <m:r>
                          <a:rPr lang="en-IE" sz="2000" i="1">
                            <a:latin typeface="Cambria Math" panose="02040503050406030204" pitchFamily="18" charset="0"/>
                          </a:rPr>
                          <m:t>𝑝</m:t>
                        </m:r>
                      </m:e>
                    </m:groupChr>
                    <m:r>
                      <m:rPr>
                        <m:nor/>
                      </m:rPr>
                      <a:rPr lang="it-IT" altLang="en-US" sz="2000" i="1" dirty="0">
                        <a:latin typeface="Lucida Grande" pitchFamily="48" charset="0"/>
                        <a:ea typeface="ＭＳ Ｐゴシック" panose="020B0600070205080204" pitchFamily="34" charset="-128"/>
                        <a:sym typeface="Symbol" panose="05050102010706020507" pitchFamily="18" charset="2"/>
                      </a:rPr>
                      <m:t>μ</m:t>
                    </m:r>
                    <m:r>
                      <m:rPr>
                        <m:nor/>
                      </m:rPr>
                      <a:rPr lang="it-IT" altLang="en-US" sz="2000" i="1" baseline="-25000" dirty="0">
                        <a:ea typeface="ＭＳ Ｐゴシック" panose="020B0600070205080204" pitchFamily="34" charset="-128"/>
                      </a:rPr>
                      <m:t>Y</m:t>
                    </m:r>
                  </m:oMath>
                </a14:m>
                <a:r>
                  <a:rPr lang="it-IT" altLang="en-US" sz="2000" dirty="0">
                    <a:ea typeface="ＭＳ Ｐゴシック" panose="020B0600070205080204" pitchFamily="34" charset="-128"/>
                  </a:rPr>
                  <a:t>” significa “converge in probabilità a</a:t>
                </a:r>
                <a:r>
                  <a:rPr lang="it-IT" altLang="en-US" sz="2000" i="1" dirty="0">
                    <a:ea typeface="ＭＳ Ｐゴシック" panose="020B0600070205080204" pitchFamily="34" charset="-128"/>
                  </a:rPr>
                  <a:t>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a:t>
                </a:r>
              </a:p>
              <a:p>
                <a:pPr marL="0" indent="0" eaLnBrk="1" hangingPunct="1">
                  <a:spcBef>
                    <a:spcPct val="50000"/>
                  </a:spcBef>
                  <a:buFontTx/>
                  <a:buNone/>
                </a:pPr>
                <a:endParaRPr lang="it-IT" altLang="en-US" sz="2000" dirty="0">
                  <a:ea typeface="ＭＳ Ｐゴシック" panose="020B0600070205080204" pitchFamily="34" charset="-128"/>
                </a:endParaRPr>
              </a:p>
              <a:p>
                <a:pPr marL="0" indent="0" eaLnBrk="1" hangingPunct="1">
                  <a:spcBef>
                    <a:spcPct val="50000"/>
                  </a:spcBef>
                  <a:buFontTx/>
                  <a:buNone/>
                </a:pPr>
                <a:r>
                  <a:rPr lang="it-IT" altLang="en-US" sz="2000" i="1" dirty="0">
                    <a:ea typeface="ＭＳ Ｐゴシック" panose="020B0600070205080204" pitchFamily="34" charset="-128"/>
                  </a:rPr>
                  <a:t>Matematicamente</a:t>
                </a:r>
                <a:r>
                  <a:rPr lang="it-IT" altLang="en-US" sz="2000" dirty="0">
                    <a:ea typeface="ＭＳ Ｐゴシック" panose="020B0600070205080204" pitchFamily="34" charset="-128"/>
                  </a:rPr>
                  <a:t>: per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a:t>
                </a:r>
                <a:r>
                  <a:rPr lang="it-IT" altLang="en-US" sz="2000" dirty="0">
                    <a:latin typeface="Wingdings" panose="05000000000000000000" pitchFamily="2" charset="2"/>
                    <a:ea typeface="ＭＳ Ｐゴシック" panose="020B0600070205080204" pitchFamily="34" charset="-128"/>
                    <a:sym typeface="Wingdings" panose="05000000000000000000" pitchFamily="2" charset="2"/>
                  </a:rPr>
                  <a:t></a:t>
                </a:r>
                <a:r>
                  <a:rPr lang="it-IT" altLang="en-US" sz="2000" dirty="0">
                    <a:ea typeface="ＭＳ Ｐゴシック" panose="020B0600070205080204" pitchFamily="34" charset="-128"/>
                  </a:rPr>
                  <a:t> </a:t>
                </a:r>
                <a:r>
                  <a:rPr lang="it-IT" altLang="en-US" sz="2000" dirty="0">
                    <a:ea typeface="ＭＳ Ｐゴシック" panose="020B0600070205080204" pitchFamily="34" charset="-128"/>
                    <a:sym typeface="Symbol" panose="05050102010706020507" pitchFamily="18" charset="2"/>
                  </a:rPr>
                  <a:t>∞</a:t>
                </a:r>
                <a:r>
                  <a:rPr lang="it-IT" altLang="en-US" sz="2000" dirty="0">
                    <a:ea typeface="ＭＳ Ｐゴシック" panose="020B0600070205080204" pitchFamily="34" charset="-128"/>
                  </a:rPr>
                  <a:t>, </a:t>
                </a:r>
                <a:r>
                  <a:rPr lang="it-IT" altLang="en-US" sz="2000" dirty="0" err="1">
                    <a:ea typeface="ＭＳ Ｐゴシック" panose="020B0600070205080204" pitchFamily="34" charset="-128"/>
                  </a:rPr>
                  <a:t>var</a:t>
                </a:r>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 </a:t>
                </a:r>
                <a14:m>
                  <m:oMath xmlns:m="http://schemas.openxmlformats.org/officeDocument/2006/math">
                    <m:f>
                      <m:fPr>
                        <m:ctrlPr>
                          <a:rPr lang="en-IE" sz="2000" i="1">
                            <a:latin typeface="Cambria Math" panose="02040503050406030204" pitchFamily="18" charset="0"/>
                          </a:rPr>
                        </m:ctrlPr>
                      </m:fPr>
                      <m:num>
                        <m:r>
                          <a:rPr lang="en-IE" sz="2000" i="1">
                            <a:latin typeface="Cambria Math" panose="02040503050406030204" pitchFamily="18" charset="0"/>
                          </a:rPr>
                          <m:t>1</m:t>
                        </m:r>
                      </m:num>
                      <m:den>
                        <m:r>
                          <a:rPr lang="en-IE" sz="2000" i="1">
                            <a:latin typeface="Cambria Math" panose="02040503050406030204" pitchFamily="18" charset="0"/>
                          </a:rPr>
                          <m:t>𝑛</m:t>
                        </m:r>
                      </m:den>
                    </m:f>
                    <m:sSubSup>
                      <m:sSubSupPr>
                        <m:ctrlPr>
                          <a:rPr lang="en-IE" sz="2000" i="1">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r>
                      <a:rPr lang="en-IE" sz="2000" b="0" i="1" smtClean="0">
                        <a:latin typeface="Cambria Math" panose="02040503050406030204" pitchFamily="18" charset="0"/>
                      </a:rPr>
                      <m:t>→0</m:t>
                    </m:r>
                  </m:oMath>
                </a14:m>
                <a:r>
                  <a:rPr lang="it-IT" altLang="en-US" sz="2000" dirty="0">
                    <a:ea typeface="ＭＳ Ｐゴシック" panose="020B0600070205080204" pitchFamily="34" charset="-128"/>
                  </a:rPr>
                  <a:t>, il che implica che Pr[|</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&lt; </a:t>
                </a:r>
                <a:r>
                  <a:rPr lang="it-IT" altLang="en-US" sz="2000" i="1" dirty="0">
                    <a:latin typeface="Lucida Grande" pitchFamily="48" charset="0"/>
                    <a:ea typeface="ＭＳ Ｐゴシック" panose="020B0600070205080204" pitchFamily="34" charset="-128"/>
                    <a:sym typeface="Symbol" panose="05050102010706020507" pitchFamily="18" charset="2"/>
                  </a:rPr>
                  <a:t>ε</a:t>
                </a:r>
                <a:r>
                  <a:rPr lang="it-IT" altLang="en-US" sz="2000" dirty="0">
                    <a:ea typeface="ＭＳ Ｐゴシック" panose="020B0600070205080204" pitchFamily="34" charset="-128"/>
                  </a:rPr>
                  <a:t>] </a:t>
                </a:r>
                <a:r>
                  <a:rPr lang="it-IT" altLang="en-US" sz="2000" dirty="0">
                    <a:latin typeface="Wingdings" panose="05000000000000000000" pitchFamily="2" charset="2"/>
                    <a:ea typeface="ＭＳ Ｐゴシック" panose="020B0600070205080204" pitchFamily="34" charset="-128"/>
                    <a:sym typeface="Wingdings" panose="05000000000000000000" pitchFamily="2" charset="2"/>
                  </a:rPr>
                  <a:t></a:t>
                </a:r>
                <a:r>
                  <a:rPr lang="it-IT" altLang="en-US" sz="2000" dirty="0">
                    <a:ea typeface="ＭＳ Ｐゴシック" panose="020B0600070205080204" pitchFamily="34" charset="-128"/>
                  </a:rPr>
                  <a:t> 1</a:t>
                </a:r>
              </a:p>
              <a:p>
                <a:pPr marL="0" indent="0" eaLnBrk="1" hangingPunct="1"/>
                <a:endParaRPr lang="en-US" altLang="en-US" sz="2000" dirty="0">
                  <a:ea typeface="ＭＳ Ｐゴシック" panose="020B0600070205080204" pitchFamily="34" charset="-128"/>
                </a:endParaRPr>
              </a:p>
            </p:txBody>
          </p:sp>
        </mc:Choice>
        <mc:Fallback xmlns="">
          <p:sp>
            <p:nvSpPr>
              <p:cNvPr id="46083" name="Rectangle 3"/>
              <p:cNvSpPr>
                <a:spLocks noGrp="1" noRot="1" noChangeAspect="1" noMove="1" noResize="1" noEditPoints="1" noAdjustHandles="1" noChangeArrowheads="1" noChangeShapeType="1" noTextEdit="1"/>
              </p:cNvSpPr>
              <p:nvPr>
                <p:ph type="body" idx="1"/>
              </p:nvPr>
            </p:nvSpPr>
            <p:spPr>
              <a:xfrm>
                <a:off x="304800" y="1600200"/>
                <a:ext cx="8458200" cy="4572000"/>
              </a:xfrm>
              <a:blipFill>
                <a:blip r:embed="rId2"/>
                <a:stretch>
                  <a:fillRect l="-720" t="-800" b="-11467"/>
                </a:stretch>
              </a:blipFill>
            </p:spPr>
            <p:txBody>
              <a:bodyPr/>
              <a:lstStyle/>
              <a:p>
                <a:r>
                  <a:rPr lang="en-IE">
                    <a:noFill/>
                  </a:rPr>
                  <a:t> </a:t>
                </a:r>
              </a:p>
            </p:txBody>
          </p:sp>
        </mc:Fallback>
      </mc:AlternateContent>
      <p:sp>
        <p:nvSpPr>
          <p:cNvPr id="46095"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B5B8D2A3-EE69-4BD7-8809-54590C634D1B}" type="slidenum">
              <a:rPr lang="en-US" altLang="en-US" smtClean="0"/>
              <a:pPr/>
              <a:t>20</a:t>
            </a:fld>
            <a:endParaRPr lang="en-US" altLang="en-US"/>
          </a:p>
        </p:txBody>
      </p:sp>
    </p:spTree>
    <p:extLst>
      <p:ext uri="{BB962C8B-B14F-4D97-AF65-F5344CB8AC3E}">
        <p14:creationId xmlns:p14="http://schemas.microsoft.com/office/powerpoint/2010/main" val="2389208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Teorema limite centrale</a:t>
            </a:r>
            <a:r>
              <a:rPr lang="it-IT" altLang="en-US" dirty="0">
                <a:ea typeface="ＭＳ Ｐゴシック" panose="020B0600070205080204" pitchFamily="34" charset="-128"/>
              </a:rPr>
              <a:t> (TLC)</a:t>
            </a:r>
            <a:r>
              <a:rPr lang="it-IT" altLang="en-US" b="0" dirty="0">
                <a:ea typeface="ＭＳ Ｐゴシック" panose="020B0600070205080204" pitchFamily="34" charset="-128"/>
              </a:rPr>
              <a:t>: </a:t>
            </a:r>
          </a:p>
        </p:txBody>
      </p:sp>
      <mc:AlternateContent xmlns:mc="http://schemas.openxmlformats.org/markup-compatibility/2006" xmlns:a14="http://schemas.microsoft.com/office/drawing/2010/main">
        <mc:Choice Requires="a14">
          <p:sp>
            <p:nvSpPr>
              <p:cNvPr id="47107" name="Rectangle 3"/>
              <p:cNvSpPr>
                <a:spLocks noGrp="1" noChangeArrowheads="1"/>
              </p:cNvSpPr>
              <p:nvPr>
                <p:ph type="body" idx="1"/>
              </p:nvPr>
            </p:nvSpPr>
            <p:spPr/>
            <p:txBody>
              <a:bodyPr/>
              <a:lstStyle/>
              <a:p>
                <a:pPr marL="0" indent="0" eaLnBrk="1" hangingPunct="1">
                  <a:spcBef>
                    <a:spcPts val="600"/>
                  </a:spcBef>
                  <a:spcAft>
                    <a:spcPts val="600"/>
                  </a:spcAft>
                  <a:buNone/>
                </a:pPr>
                <a:r>
                  <a:rPr lang="it-IT" altLang="en-US" sz="2000" dirty="0">
                    <a:ea typeface="ＭＳ Ｐゴシック" panose="020B0600070205080204" pitchFamily="34" charset="-128"/>
                  </a:rPr>
                  <a:t>Se (</a:t>
                </a:r>
                <a:r>
                  <a:rPr lang="it-IT" altLang="en-US" sz="2000" i="1" dirty="0">
                    <a:ea typeface="ＭＳ Ｐゴシック" panose="020B0600070205080204" pitchFamily="34" charset="-128"/>
                  </a:rPr>
                  <a:t>Y</a:t>
                </a:r>
                <a:r>
                  <a:rPr lang="it-IT" altLang="en-US" sz="2000" baseline="-25000" dirty="0">
                    <a:ea typeface="ＭＳ Ｐゴシック" panose="020B0600070205080204" pitchFamily="34" charset="-128"/>
                  </a:rPr>
                  <a:t>1</a:t>
                </a:r>
                <a:r>
                  <a:rPr lang="it-IT" altLang="en-US" sz="2000" dirty="0">
                    <a:ea typeface="ＭＳ Ｐゴシック" panose="020B0600070205080204" pitchFamily="34" charset="-128"/>
                  </a:rPr>
                  <a:t>,…,</a:t>
                </a:r>
                <a:r>
                  <a:rPr lang="it-IT" altLang="en-US" sz="2000" i="1" dirty="0" err="1">
                    <a:ea typeface="ＭＳ Ｐゴシック" panose="020B0600070205080204" pitchFamily="34" charset="-128"/>
                  </a:rPr>
                  <a:t>Y</a:t>
                </a:r>
                <a:r>
                  <a:rPr lang="it-IT" altLang="en-US" sz="2000" i="1" baseline="-25000" dirty="0" err="1">
                    <a:ea typeface="ＭＳ Ｐゴシック" panose="020B0600070205080204" pitchFamily="34" charset="-128"/>
                  </a:rPr>
                  <a:t>n</a:t>
                </a:r>
                <a:r>
                  <a:rPr lang="it-IT" altLang="en-US" sz="2000" dirty="0">
                    <a:ea typeface="ＭＳ Ｐゴシック" panose="020B0600070205080204" pitchFamily="34" charset="-128"/>
                  </a:rPr>
                  <a:t>) sono </a:t>
                </a:r>
                <a:r>
                  <a:rPr lang="it-IT" altLang="en-US" sz="2000" dirty="0" err="1">
                    <a:ea typeface="ＭＳ Ｐゴシック" panose="020B0600070205080204" pitchFamily="34" charset="-128"/>
                  </a:rPr>
                  <a:t>i.i.d</a:t>
                </a:r>
                <a:r>
                  <a:rPr lang="it-IT" altLang="en-US" sz="2000" dirty="0">
                    <a:ea typeface="ＭＳ Ｐゴシック" panose="020B0600070205080204" pitchFamily="34" charset="-128"/>
                  </a:rPr>
                  <a:t>. e 0 &lt; </a:t>
                </a:r>
                <a14:m>
                  <m:oMath xmlns:m="http://schemas.openxmlformats.org/officeDocument/2006/math">
                    <m:sSubSup>
                      <m:sSubSupPr>
                        <m:ctrlPr>
                          <a:rPr lang="en-IE" sz="2000" i="1">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oMath>
                </a14:m>
                <a:r>
                  <a:rPr lang="it-IT" altLang="en-US" sz="2000" dirty="0">
                    <a:ea typeface="ＭＳ Ｐゴシック" panose="020B0600070205080204" pitchFamily="34" charset="-128"/>
                  </a:rPr>
                  <a:t> &lt; </a:t>
                </a:r>
                <a:r>
                  <a:rPr lang="it-IT" altLang="en-US" sz="1800" dirty="0">
                    <a:ea typeface="ＭＳ Ｐゴシック" panose="020B0600070205080204" pitchFamily="34" charset="-128"/>
                    <a:sym typeface="Symbol" panose="05050102010706020507" pitchFamily="18" charset="2"/>
                  </a:rPr>
                  <a:t>∞ </a:t>
                </a:r>
                <a:r>
                  <a:rPr lang="it-IT" altLang="en-US" sz="2000" dirty="0">
                    <a:ea typeface="ＭＳ Ｐゴシック" panose="020B0600070205080204" pitchFamily="34" charset="-128"/>
                  </a:rPr>
                  <a:t>, allora quando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è grande la distribuzione di </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è bene approssimata da una distribuzione normale.</a:t>
                </a:r>
              </a:p>
              <a:p>
                <a:pPr eaLnBrk="1" hangingPunct="1">
                  <a:spcBef>
                    <a:spcPts val="600"/>
                  </a:spcBef>
                  <a:spcAft>
                    <a:spcPts val="600"/>
                  </a:spcAft>
                </a:pP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è distribuita approssimativamente come una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a:t>
                </a:r>
                <a14:m>
                  <m:oMath xmlns:m="http://schemas.openxmlformats.org/officeDocument/2006/math">
                    <m:f>
                      <m:fPr>
                        <m:ctrlPr>
                          <a:rPr lang="en-IE" sz="2000" i="1">
                            <a:latin typeface="Cambria Math" panose="02040503050406030204" pitchFamily="18" charset="0"/>
                          </a:rPr>
                        </m:ctrlPr>
                      </m:fPr>
                      <m:num>
                        <m:r>
                          <a:rPr lang="en-IE" sz="2000" i="1">
                            <a:latin typeface="Cambria Math" panose="02040503050406030204" pitchFamily="18" charset="0"/>
                          </a:rPr>
                          <m:t>1</m:t>
                        </m:r>
                      </m:num>
                      <m:den>
                        <m:r>
                          <a:rPr lang="en-IE" sz="2000" i="1">
                            <a:latin typeface="Cambria Math" panose="02040503050406030204" pitchFamily="18" charset="0"/>
                          </a:rPr>
                          <m:t>𝑛</m:t>
                        </m:r>
                      </m:den>
                    </m:f>
                    <m:sSubSup>
                      <m:sSubSupPr>
                        <m:ctrlPr>
                          <a:rPr lang="en-IE" sz="2000" i="1">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oMath>
                </a14:m>
                <a:r>
                  <a:rPr lang="it-IT" altLang="en-US" sz="2000" dirty="0">
                    <a:ea typeface="ＭＳ Ｐゴシック" panose="020B0600070205080204" pitchFamily="34" charset="-128"/>
                  </a:rPr>
                  <a:t>), ovvero una </a:t>
                </a:r>
                <a:r>
                  <a:rPr lang="it-IT" altLang="en-US" sz="2000" dirty="0">
                    <a:ea typeface="ヒラギノ角ゴ ProN W3" pitchFamily="48" charset="-128"/>
                  </a:rPr>
                  <a:t>distribuzione n</a:t>
                </a:r>
                <a:r>
                  <a:rPr lang="it-IT" altLang="en-US" sz="2000" dirty="0">
                    <a:ea typeface="ＭＳ Ｐゴシック" panose="020B0600070205080204" pitchFamily="34" charset="-128"/>
                  </a:rPr>
                  <a:t>ormale con media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e varianza </a:t>
                </a:r>
                <a14:m>
                  <m:oMath xmlns:m="http://schemas.openxmlformats.org/officeDocument/2006/math">
                    <m:sSubSup>
                      <m:sSubSupPr>
                        <m:ctrlPr>
                          <a:rPr lang="en-IE" sz="2000" i="1">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r>
                      <a:rPr lang="en-IE" sz="2000" b="0" i="1" smtClean="0">
                        <a:latin typeface="Cambria Math" panose="02040503050406030204" pitchFamily="18" charset="0"/>
                      </a:rPr>
                      <m:t>/</m:t>
                    </m:r>
                    <m:r>
                      <a:rPr lang="en-IE" sz="2000" b="0" i="1" smtClean="0">
                        <a:latin typeface="Cambria Math" panose="02040503050406030204" pitchFamily="18" charset="0"/>
                      </a:rPr>
                      <m:t>𝑛</m:t>
                    </m:r>
                  </m:oMath>
                </a14:m>
                <a:r>
                  <a:rPr lang="it-IT" altLang="en-US" sz="2000" dirty="0">
                    <a:ea typeface="ＭＳ Ｐゴシック" panose="020B0600070205080204" pitchFamily="34" charset="-128"/>
                  </a:rPr>
                  <a:t> (e dunque deviazione standard pari a </a:t>
                </a:r>
                <a14:m>
                  <m:oMath xmlns:m="http://schemas.openxmlformats.org/officeDocument/2006/math">
                    <m:sSub>
                      <m:sSubPr>
                        <m:ctrlPr>
                          <a:rPr lang="en-IE" altLang="en-US" sz="2000" b="0" i="1" smtClean="0">
                            <a:latin typeface="Cambria Math" panose="02040503050406030204" pitchFamily="18" charset="0"/>
                            <a:ea typeface="ＭＳ Ｐゴシック" panose="020B0600070205080204" pitchFamily="34" charset="-128"/>
                          </a:rPr>
                        </m:ctrlPr>
                      </m:sSubPr>
                      <m:e>
                        <m:r>
                          <a:rPr lang="en-IE" altLang="en-US" sz="2000" b="0" i="1" smtClean="0">
                            <a:latin typeface="Cambria Math" panose="02040503050406030204" pitchFamily="18" charset="0"/>
                            <a:ea typeface="ＭＳ Ｐゴシック" panose="020B0600070205080204" pitchFamily="34" charset="-128"/>
                          </a:rPr>
                          <m:t>𝜎</m:t>
                        </m:r>
                      </m:e>
                      <m:sub>
                        <m:r>
                          <a:rPr lang="en-IE" altLang="en-US" sz="2000" b="0" i="1" smtClean="0">
                            <a:latin typeface="Cambria Math" panose="02040503050406030204" pitchFamily="18" charset="0"/>
                            <a:ea typeface="ＭＳ Ｐゴシック" panose="020B0600070205080204" pitchFamily="34" charset="-128"/>
                          </a:rPr>
                          <m:t>𝑌</m:t>
                        </m:r>
                      </m:sub>
                    </m:sSub>
                    <m:r>
                      <a:rPr lang="en-IE" altLang="en-US" sz="2000" b="0" i="1" smtClean="0">
                        <a:latin typeface="Cambria Math" panose="02040503050406030204" pitchFamily="18" charset="0"/>
                        <a:ea typeface="ＭＳ Ｐゴシック" panose="020B0600070205080204" pitchFamily="34" charset="-128"/>
                      </a:rPr>
                      <m:t>/</m:t>
                    </m:r>
                    <m:rad>
                      <m:radPr>
                        <m:degHide m:val="on"/>
                        <m:ctrlPr>
                          <a:rPr lang="en-IE" altLang="en-US" sz="2000" b="0" i="1" smtClean="0">
                            <a:latin typeface="Cambria Math" panose="02040503050406030204" pitchFamily="18" charset="0"/>
                            <a:ea typeface="ＭＳ Ｐゴシック" panose="020B0600070205080204" pitchFamily="34" charset="-128"/>
                          </a:rPr>
                        </m:ctrlPr>
                      </m:radPr>
                      <m:deg/>
                      <m:e>
                        <m:r>
                          <a:rPr lang="en-IE" altLang="en-US" sz="2000" b="0" i="1" smtClean="0">
                            <a:latin typeface="Cambria Math" panose="02040503050406030204" pitchFamily="18" charset="0"/>
                            <a:ea typeface="ＭＳ Ｐゴシック" panose="020B0600070205080204" pitchFamily="34" charset="-128"/>
                          </a:rPr>
                          <m:t>𝑛</m:t>
                        </m:r>
                      </m:e>
                    </m:rad>
                  </m:oMath>
                </a14:m>
                <a:r>
                  <a:rPr lang="it-IT" altLang="en-US" sz="2000" dirty="0">
                    <a:ea typeface="ＭＳ Ｐゴシック" panose="020B0600070205080204" pitchFamily="34" charset="-128"/>
                  </a:rPr>
                  <a:t>)</a:t>
                </a:r>
              </a:p>
              <a:p>
                <a:pPr eaLnBrk="1" hangingPunct="1">
                  <a:spcBef>
                    <a:spcPts val="600"/>
                  </a:spcBef>
                  <a:spcAft>
                    <a:spcPts val="600"/>
                  </a:spcAft>
                </a:pPr>
                <a14:m>
                  <m:oMath xmlns:m="http://schemas.openxmlformats.org/officeDocument/2006/math">
                    <m:f>
                      <m:fPr>
                        <m:ctrlPr>
                          <a:rPr lang="en-IE" altLang="en-US" sz="2000" b="0" i="1" smtClean="0">
                            <a:latin typeface="Cambria Math" panose="02040503050406030204" pitchFamily="18" charset="0"/>
                          </a:rPr>
                        </m:ctrlPr>
                      </m:fPr>
                      <m:num>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r>
                          <m:rPr>
                            <m:nor/>
                          </m:rPr>
                          <a:rPr lang="it-IT" altLang="en-US" sz="2000" dirty="0">
                            <a:ea typeface="ＭＳ Ｐゴシック" panose="020B0600070205080204" pitchFamily="34" charset="-128"/>
                          </a:rPr>
                          <m:t> – </m:t>
                        </m:r>
                        <m:r>
                          <m:rPr>
                            <m:nor/>
                          </m:rPr>
                          <a:rPr lang="it-IT" altLang="en-US" sz="2000" i="1" dirty="0" err="1">
                            <a:latin typeface="Lucida Grande" pitchFamily="48" charset="0"/>
                            <a:ea typeface="ＭＳ Ｐゴシック" panose="020B0600070205080204" pitchFamily="34" charset="-128"/>
                            <a:sym typeface="Symbol" panose="05050102010706020507" pitchFamily="18" charset="2"/>
                          </a:rPr>
                          <m:t>μ</m:t>
                        </m:r>
                        <m:r>
                          <m:rPr>
                            <m:nor/>
                          </m:rPr>
                          <a:rPr lang="it-IT" altLang="en-US" sz="2000" i="1" baseline="-25000" dirty="0" err="1">
                            <a:ea typeface="ＭＳ Ｐゴシック" panose="020B0600070205080204" pitchFamily="34" charset="-128"/>
                          </a:rPr>
                          <m:t>Y</m:t>
                        </m:r>
                      </m:num>
                      <m:den>
                        <m:sSub>
                          <m:sSubPr>
                            <m:ctrlPr>
                              <a:rPr lang="en-IE" altLang="en-US" sz="2000" i="1">
                                <a:latin typeface="Cambria Math" panose="02040503050406030204" pitchFamily="18" charset="0"/>
                                <a:ea typeface="ＭＳ Ｐゴシック" panose="020B0600070205080204" pitchFamily="34" charset="-128"/>
                              </a:rPr>
                            </m:ctrlPr>
                          </m:sSubPr>
                          <m:e>
                            <m:r>
                              <a:rPr lang="en-IE" altLang="en-US" sz="2000" i="1">
                                <a:latin typeface="Cambria Math" panose="02040503050406030204" pitchFamily="18" charset="0"/>
                                <a:ea typeface="ＭＳ Ｐゴシック" panose="020B0600070205080204" pitchFamily="34" charset="-128"/>
                              </a:rPr>
                              <m:t>𝜎</m:t>
                            </m:r>
                          </m:e>
                          <m:sub>
                            <m:r>
                              <a:rPr lang="en-IE" altLang="en-US" sz="2000" i="1">
                                <a:latin typeface="Cambria Math" panose="02040503050406030204" pitchFamily="18" charset="0"/>
                                <a:ea typeface="ＭＳ Ｐゴシック" panose="020B0600070205080204" pitchFamily="34" charset="-128"/>
                              </a:rPr>
                              <m:t>𝑌</m:t>
                            </m:r>
                          </m:sub>
                        </m:sSub>
                        <m:r>
                          <a:rPr lang="en-IE" altLang="en-US" sz="2000" i="1">
                            <a:latin typeface="Cambria Math" panose="02040503050406030204" pitchFamily="18" charset="0"/>
                            <a:ea typeface="ＭＳ Ｐゴシック" panose="020B0600070205080204" pitchFamily="34" charset="-128"/>
                          </a:rPr>
                          <m:t>/</m:t>
                        </m:r>
                        <m:rad>
                          <m:radPr>
                            <m:degHide m:val="on"/>
                            <m:ctrlPr>
                              <a:rPr lang="en-IE" altLang="en-US" sz="2000" i="1">
                                <a:latin typeface="Cambria Math" panose="02040503050406030204" pitchFamily="18" charset="0"/>
                                <a:ea typeface="ＭＳ Ｐゴシック" panose="020B0600070205080204" pitchFamily="34" charset="-128"/>
                              </a:rPr>
                            </m:ctrlPr>
                          </m:radPr>
                          <m:deg/>
                          <m:e>
                            <m:r>
                              <a:rPr lang="en-IE" altLang="en-US" sz="2000" i="1">
                                <a:latin typeface="Cambria Math" panose="02040503050406030204" pitchFamily="18" charset="0"/>
                                <a:ea typeface="ＭＳ Ｐゴシック" panose="020B0600070205080204" pitchFamily="34" charset="-128"/>
                              </a:rPr>
                              <m:t>𝑛</m:t>
                            </m:r>
                          </m:e>
                        </m:rad>
                      </m:den>
                    </m:f>
                    <m:r>
                      <a:rPr lang="en-IE" altLang="en-US" sz="2000" b="0" i="1" smtClean="0">
                        <a:latin typeface="Cambria Math" panose="02040503050406030204" pitchFamily="18" charset="0"/>
                      </a:rPr>
                      <m:t>=</m:t>
                    </m:r>
                    <m:r>
                      <a:rPr lang="en-IE" altLang="en-US" sz="2000" b="0" i="1" dirty="0" smtClean="0">
                        <a:latin typeface="Cambria Math" panose="02040503050406030204" pitchFamily="18" charset="0"/>
                        <a:ea typeface="ＭＳ Ｐゴシック" panose="020B0600070205080204" pitchFamily="34" charset="-128"/>
                      </a:rPr>
                      <m:t>√</m:t>
                    </m:r>
                    <m:r>
                      <a:rPr lang="it-IT" altLang="en-US" sz="2000" i="1" dirty="0" smtClean="0">
                        <a:latin typeface="Cambria Math" panose="02040503050406030204" pitchFamily="18" charset="0"/>
                        <a:ea typeface="ＭＳ Ｐゴシック" panose="020B0600070205080204" pitchFamily="34" charset="-128"/>
                      </a:rPr>
                      <m:t>𝑛</m:t>
                    </m:r>
                  </m:oMath>
                </a14:m>
                <a:r>
                  <a:rPr lang="it-IT" altLang="en-US" sz="2000" dirty="0">
                    <a:ea typeface="ＭＳ Ｐゴシック" panose="020B0600070205080204" pitchFamily="34" charset="-128"/>
                  </a:rPr>
                  <a:t>(</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a:t>
                </a:r>
                <a:r>
                  <a:rPr lang="it-IT" altLang="en-US" sz="2000" i="1" dirty="0" err="1">
                    <a:latin typeface="Lucida Grande" pitchFamily="48" charset="0"/>
                    <a:ea typeface="ＭＳ Ｐゴシック" panose="020B0600070205080204" pitchFamily="34" charset="-128"/>
                    <a:sym typeface="Symbol" panose="05050102010706020507" pitchFamily="18" charset="2"/>
                  </a:rPr>
                  <a:t>σ</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è distribuita approssimativamente come una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(0,1), ovvero una normale standard</a:t>
                </a:r>
              </a:p>
              <a:p>
                <a:pPr lvl="1" eaLnBrk="1" hangingPunct="1">
                  <a:spcBef>
                    <a:spcPts val="600"/>
                  </a:spcBef>
                  <a:spcAft>
                    <a:spcPts val="600"/>
                  </a:spcAft>
                </a:pPr>
                <a:r>
                  <a:rPr lang="it-IT" altLang="en-US" sz="1800" b="1" dirty="0">
                    <a:ea typeface="ＭＳ Ｐゴシック" panose="020B0600070205080204" pitchFamily="34" charset="-128"/>
                  </a:rPr>
                  <a:t>Cioè,  una volta </a:t>
                </a:r>
                <a:r>
                  <a:rPr lang="it-IT" altLang="en-US" sz="1800" b="1" dirty="0">
                    <a:ea typeface="ヒラギノ角ゴ ProN W3" pitchFamily="48" charset="-128"/>
                  </a:rPr>
                  <a:t>“s</a:t>
                </a:r>
                <a:r>
                  <a:rPr lang="it-IT" altLang="en-US" sz="1800" b="1" dirty="0">
                    <a:ea typeface="ＭＳ Ｐゴシック" panose="020B0600070205080204" pitchFamily="34" charset="-128"/>
                  </a:rPr>
                  <a:t>tandardizzata”, </a:t>
                </a:r>
                <a14:m>
                  <m:oMath xmlns:m="http://schemas.openxmlformats.org/officeDocument/2006/math">
                    <m:acc>
                      <m:accPr>
                        <m:chr m:val="̅"/>
                        <m:ctrlPr>
                          <a:rPr lang="it-IT" altLang="en-US" sz="1800" i="1">
                            <a:latin typeface="Cambria Math" panose="02040503050406030204" pitchFamily="18" charset="0"/>
                          </a:rPr>
                        </m:ctrlPr>
                      </m:accPr>
                      <m:e>
                        <m:r>
                          <a:rPr lang="en-IE" altLang="en-US" sz="1800" i="1">
                            <a:latin typeface="Cambria Math" panose="02040503050406030204" pitchFamily="18" charset="0"/>
                          </a:rPr>
                          <m:t>𝑌</m:t>
                        </m:r>
                      </m:e>
                    </m:acc>
                  </m:oMath>
                </a14:m>
                <a:r>
                  <a:rPr lang="it-IT" altLang="en-US" sz="1800" b="1" dirty="0">
                    <a:ea typeface="ＭＳ Ｐゴシック" panose="020B0600070205080204" pitchFamily="34" charset="-128"/>
                  </a:rPr>
                  <a:t> è distribuita approssimativamente come </a:t>
                </a:r>
                <a:r>
                  <a:rPr lang="it-IT" altLang="en-US" sz="1800" b="1" i="1" dirty="0">
                    <a:ea typeface="ＭＳ Ｐゴシック" panose="020B0600070205080204" pitchFamily="34" charset="-128"/>
                  </a:rPr>
                  <a:t>N</a:t>
                </a:r>
                <a:r>
                  <a:rPr lang="it-IT" altLang="en-US" sz="1800" b="1" dirty="0">
                    <a:ea typeface="ＭＳ Ｐゴシック" panose="020B0600070205080204" pitchFamily="34" charset="-128"/>
                  </a:rPr>
                  <a:t>(0,1)</a:t>
                </a:r>
              </a:p>
              <a:p>
                <a:pPr eaLnBrk="1" hangingPunct="1">
                  <a:spcBef>
                    <a:spcPts val="600"/>
                  </a:spcBef>
                  <a:spcAft>
                    <a:spcPts val="600"/>
                  </a:spcAft>
                </a:pPr>
                <a:endParaRPr lang="it-IT" altLang="en-US" sz="2000" b="1" dirty="0">
                  <a:ea typeface="ＭＳ Ｐゴシック" panose="020B0600070205080204" pitchFamily="34" charset="-128"/>
                </a:endParaRPr>
              </a:p>
              <a:p>
                <a:pPr eaLnBrk="1" hangingPunct="1">
                  <a:spcBef>
                    <a:spcPts val="600"/>
                  </a:spcBef>
                  <a:spcAft>
                    <a:spcPts val="600"/>
                  </a:spcAft>
                </a:pPr>
                <a:r>
                  <a:rPr lang="it-IT" altLang="en-US" sz="2000" b="1" dirty="0">
                    <a:ea typeface="ＭＳ Ｐゴシック" panose="020B0600070205080204" pitchFamily="34" charset="-128"/>
                  </a:rPr>
                  <a:t>Più grande è </a:t>
                </a:r>
                <a:r>
                  <a:rPr lang="it-IT" altLang="en-US" sz="2000" b="1" i="1" dirty="0">
                    <a:ea typeface="ＭＳ Ｐゴシック" panose="020B0600070205080204" pitchFamily="34" charset="-128"/>
                  </a:rPr>
                  <a:t>n</a:t>
                </a:r>
                <a:r>
                  <a:rPr lang="it-IT" altLang="en-US" sz="2000" b="1" dirty="0">
                    <a:ea typeface="ＭＳ Ｐゴシック" panose="020B0600070205080204" pitchFamily="34" charset="-128"/>
                  </a:rPr>
                  <a:t>, migliore è l’approssimazione.</a:t>
                </a:r>
              </a:p>
              <a:p>
                <a:pPr eaLnBrk="1" hangingPunct="1">
                  <a:lnSpc>
                    <a:spcPct val="90000"/>
                  </a:lnSpc>
                </a:pPr>
                <a:endParaRPr lang="en-US" altLang="en-US" sz="2400" dirty="0">
                  <a:ea typeface="ＭＳ Ｐゴシック" panose="020B0600070205080204" pitchFamily="34" charset="-128"/>
                </a:endParaRPr>
              </a:p>
            </p:txBody>
          </p:sp>
        </mc:Choice>
        <mc:Fallback xmlns="">
          <p:sp>
            <p:nvSpPr>
              <p:cNvPr id="47107" name="Rectangle 3"/>
              <p:cNvSpPr>
                <a:spLocks noGrp="1" noRot="1" noChangeAspect="1" noMove="1" noResize="1" noEditPoints="1" noAdjustHandles="1" noChangeArrowheads="1" noChangeShapeType="1" noTextEdit="1"/>
              </p:cNvSpPr>
              <p:nvPr>
                <p:ph type="body" idx="1"/>
              </p:nvPr>
            </p:nvSpPr>
            <p:spPr>
              <a:blipFill>
                <a:blip r:embed="rId3"/>
                <a:stretch>
                  <a:fillRect l="-808" t="-800" r="-2351" b="-7200"/>
                </a:stretch>
              </a:blipFill>
            </p:spPr>
            <p:txBody>
              <a:bodyPr/>
              <a:lstStyle/>
              <a:p>
                <a:r>
                  <a:rPr lang="en-IE">
                    <a:noFill/>
                  </a:rPr>
                  <a:t> </a:t>
                </a:r>
              </a:p>
            </p:txBody>
          </p:sp>
        </mc:Fallback>
      </mc:AlternateContent>
      <p:sp>
        <p:nvSpPr>
          <p:cNvPr id="4711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780DCF0F-FAE0-4170-BE0B-B47F633E3361}" type="slidenum">
              <a:rPr lang="en-US" altLang="en-US" smtClean="0"/>
              <a:pPr/>
              <a:t>21</a:t>
            </a:fld>
            <a:endParaRPr lang="en-US" altLang="en-US"/>
          </a:p>
        </p:txBody>
      </p:sp>
    </p:spTree>
    <p:extLst>
      <p:ext uri="{BB962C8B-B14F-4D97-AF65-F5344CB8AC3E}">
        <p14:creationId xmlns:p14="http://schemas.microsoft.com/office/powerpoint/2010/main" val="3852395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8130" name="Rectangle 2"/>
              <p:cNvSpPr>
                <a:spLocks noGrp="1" noChangeArrowheads="1"/>
              </p:cNvSpPr>
              <p:nvPr>
                <p:ph type="title"/>
              </p:nvPr>
            </p:nvSpPr>
            <p:spPr/>
            <p:txBody>
              <a:bodyPr/>
              <a:lstStyle/>
              <a:p>
                <a:pPr eaLnBrk="1" hangingPunct="1"/>
                <a:r>
                  <a:rPr lang="it-IT" altLang="en-US" b="0" dirty="0">
                    <a:ea typeface="ＭＳ Ｐゴシック" panose="020B0600070205080204" pitchFamily="34" charset="-128"/>
                  </a:rPr>
                  <a:t>Distribuzione campionaria di </a:t>
                </a:r>
                <a14:m>
                  <m:oMath xmlns:m="http://schemas.openxmlformats.org/officeDocument/2006/math">
                    <m:acc>
                      <m:accPr>
                        <m:chr m:val="̅"/>
                        <m:ctrlPr>
                          <a:rPr lang="it-IT" altLang="en-US" i="1">
                            <a:latin typeface="Cambria Math" panose="02040503050406030204" pitchFamily="18" charset="0"/>
                          </a:rPr>
                        </m:ctrlPr>
                      </m:accPr>
                      <m:e>
                        <m:r>
                          <a:rPr lang="en-IE" altLang="en-US" i="1">
                            <a:latin typeface="Cambria Math" panose="02040503050406030204" pitchFamily="18" charset="0"/>
                          </a:rPr>
                          <m:t>𝑌</m:t>
                        </m:r>
                      </m:e>
                    </m:acc>
                  </m:oMath>
                </a14:m>
                <a:r>
                  <a:rPr lang="it-IT" altLang="en-US" b="0" dirty="0">
                    <a:ea typeface="ＭＳ Ｐゴシック" panose="020B0600070205080204" pitchFamily="34" charset="-128"/>
                  </a:rPr>
                  <a:t> quando </a:t>
                </a:r>
                <a:r>
                  <a:rPr lang="it-IT" altLang="en-US" b="0" i="1" dirty="0">
                    <a:ea typeface="ＭＳ Ｐゴシック" panose="020B0600070205080204" pitchFamily="34" charset="-128"/>
                  </a:rPr>
                  <a:t>Y</a:t>
                </a:r>
                <a:r>
                  <a:rPr lang="it-IT" altLang="en-US" b="0" dirty="0">
                    <a:ea typeface="ＭＳ Ｐゴシック" panose="020B0600070205080204" pitchFamily="34" charset="-128"/>
                  </a:rPr>
                  <a:t> è di </a:t>
                </a:r>
                <a:r>
                  <a:rPr lang="it-IT" altLang="en-US" b="0" dirty="0" err="1">
                    <a:ea typeface="ＭＳ Ｐゴシック" panose="020B0600070205080204" pitchFamily="34" charset="-128"/>
                  </a:rPr>
                  <a:t>Bernoulli</a:t>
                </a:r>
                <a:r>
                  <a:rPr lang="it-IT" altLang="en-US" b="0" dirty="0">
                    <a:ea typeface="ＭＳ Ｐゴシック" panose="020B0600070205080204" pitchFamily="34" charset="-128"/>
                  </a:rPr>
                  <a:t>, </a:t>
                </a:r>
                <a:r>
                  <a:rPr lang="it-IT" altLang="en-US" b="0" i="1" dirty="0">
                    <a:ea typeface="ＭＳ Ｐゴシック" panose="020B0600070205080204" pitchFamily="34" charset="-128"/>
                  </a:rPr>
                  <a:t>p</a:t>
                </a:r>
                <a:r>
                  <a:rPr lang="it-IT" altLang="en-US" b="0" dirty="0">
                    <a:ea typeface="ＭＳ Ｐゴシック" panose="020B0600070205080204" pitchFamily="34" charset="-128"/>
                  </a:rPr>
                  <a:t> = 0,78:</a:t>
                </a:r>
              </a:p>
            </p:txBody>
          </p:sp>
        </mc:Choice>
        <mc:Fallback xmlns="">
          <p:sp>
            <p:nvSpPr>
              <p:cNvPr id="48130" name="Rectangle 2"/>
              <p:cNvSpPr>
                <a:spLocks noGrp="1" noRot="1" noChangeAspect="1" noMove="1" noResize="1" noEditPoints="1" noAdjustHandles="1" noChangeArrowheads="1" noChangeShapeType="1" noTextEdit="1"/>
              </p:cNvSpPr>
              <p:nvPr>
                <p:ph type="title"/>
              </p:nvPr>
            </p:nvSpPr>
            <p:spPr>
              <a:blipFill>
                <a:blip r:embed="rId2"/>
                <a:stretch>
                  <a:fillRect l="-1415" t="-4908" b="-14724"/>
                </a:stretch>
              </a:blipFill>
            </p:spPr>
            <p:txBody>
              <a:bodyPr/>
              <a:lstStyle/>
              <a:p>
                <a:r>
                  <a:rPr lang="en-IE">
                    <a:noFill/>
                  </a:rPr>
                  <a:t> </a:t>
                </a:r>
              </a:p>
            </p:txBody>
          </p:sp>
        </mc:Fallback>
      </mc:AlternateContent>
      <p:pic>
        <p:nvPicPr>
          <p:cNvPr id="4813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241425"/>
            <a:ext cx="4895850" cy="525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3"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5EC0E0F7-D637-4808-AD9A-890B21032115}" type="slidenum">
              <a:rPr lang="en-US" altLang="en-US" smtClean="0"/>
              <a:pPr/>
              <a:t>22</a:t>
            </a:fld>
            <a:endParaRPr lang="en-US" altLang="en-US"/>
          </a:p>
        </p:txBody>
      </p:sp>
    </p:spTree>
    <p:extLst>
      <p:ext uri="{BB962C8B-B14F-4D97-AF65-F5344CB8AC3E}">
        <p14:creationId xmlns:p14="http://schemas.microsoft.com/office/powerpoint/2010/main" val="503921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8513" y="1066800"/>
            <a:ext cx="46101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7"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295E40D7-F1F6-4F4A-AA5D-C8CDD63AC962}" type="slidenum">
              <a:rPr lang="en-US" altLang="en-US" smtClean="0"/>
              <a:pPr/>
              <a:t>23</a:t>
            </a:fld>
            <a:endParaRPr lang="en-US" altLang="en-US"/>
          </a:p>
        </p:txBody>
      </p:sp>
      <mc:AlternateContent xmlns:mc="http://schemas.openxmlformats.org/markup-compatibility/2006" xmlns:a14="http://schemas.microsoft.com/office/drawing/2010/main">
        <mc:Choice Requires="a14">
          <p:sp>
            <p:nvSpPr>
              <p:cNvPr id="7" name="Rectangle 2">
                <a:extLst>
                  <a:ext uri="{FF2B5EF4-FFF2-40B4-BE49-F238E27FC236}">
                    <a16:creationId xmlns:a16="http://schemas.microsoft.com/office/drawing/2014/main" id="{E7320515-9720-4116-AF8E-5DEEFD95B028}"/>
                  </a:ext>
                </a:extLst>
              </p:cNvPr>
              <p:cNvSpPr txBox="1">
                <a:spLocks noChangeArrowheads="1"/>
              </p:cNvSpPr>
              <p:nvPr/>
            </p:nvSpPr>
            <p:spPr bwMode="auto">
              <a:xfrm>
                <a:off x="304800" y="303213"/>
                <a:ext cx="8610600" cy="99218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1"/>
                    </a:solidFill>
                    <a:latin typeface="+mj-lt"/>
                    <a:ea typeface="ＭＳ Ｐゴシック" charset="-128"/>
                    <a:cs typeface="ＭＳ Ｐゴシック" charset="-128"/>
                  </a:defRPr>
                </a:lvl1pPr>
                <a:lvl2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2pPr>
                <a:lvl3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3pPr>
                <a:lvl4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4pPr>
                <a:lvl5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5pPr>
                <a:lvl6pPr marL="457200" algn="l" rtl="0" fontAlgn="base">
                  <a:spcBef>
                    <a:spcPct val="0"/>
                  </a:spcBef>
                  <a:spcAft>
                    <a:spcPct val="0"/>
                  </a:spcAft>
                  <a:defRPr sz="2800" b="1">
                    <a:solidFill>
                      <a:schemeClr val="tx1"/>
                    </a:solidFill>
                    <a:latin typeface="Verdana" pitchFamily="-105" charset="0"/>
                  </a:defRPr>
                </a:lvl6pPr>
                <a:lvl7pPr marL="914400" algn="l" rtl="0" fontAlgn="base">
                  <a:spcBef>
                    <a:spcPct val="0"/>
                  </a:spcBef>
                  <a:spcAft>
                    <a:spcPct val="0"/>
                  </a:spcAft>
                  <a:defRPr sz="2800" b="1">
                    <a:solidFill>
                      <a:schemeClr val="tx1"/>
                    </a:solidFill>
                    <a:latin typeface="Verdana" pitchFamily="-105" charset="0"/>
                  </a:defRPr>
                </a:lvl7pPr>
                <a:lvl8pPr marL="1371600" algn="l" rtl="0" fontAlgn="base">
                  <a:spcBef>
                    <a:spcPct val="0"/>
                  </a:spcBef>
                  <a:spcAft>
                    <a:spcPct val="0"/>
                  </a:spcAft>
                  <a:defRPr sz="2800" b="1">
                    <a:solidFill>
                      <a:schemeClr val="tx1"/>
                    </a:solidFill>
                    <a:latin typeface="Verdana" pitchFamily="-105" charset="0"/>
                  </a:defRPr>
                </a:lvl8pPr>
                <a:lvl9pPr marL="1828800" algn="l" rtl="0" fontAlgn="base">
                  <a:spcBef>
                    <a:spcPct val="0"/>
                  </a:spcBef>
                  <a:spcAft>
                    <a:spcPct val="0"/>
                  </a:spcAft>
                  <a:defRPr sz="2800" b="1">
                    <a:solidFill>
                      <a:schemeClr val="tx1"/>
                    </a:solidFill>
                    <a:latin typeface="Verdana" pitchFamily="-105" charset="0"/>
                  </a:defRPr>
                </a:lvl9pPr>
              </a:lstStyle>
              <a:p>
                <a:pPr eaLnBrk="1" hangingPunct="1"/>
                <a:r>
                  <a:rPr lang="it-IT" altLang="en-US" sz="2400" b="0" i="1" dirty="0">
                    <a:ea typeface="ＭＳ Ｐゴシック" panose="020B0600070205080204" pitchFamily="34" charset="-128"/>
                  </a:rPr>
                  <a:t>Stesso esempio</a:t>
                </a:r>
                <a:r>
                  <a:rPr lang="it-IT" altLang="en-US" sz="2400" b="0" dirty="0">
                    <a:ea typeface="ＭＳ Ｐゴシック" panose="020B0600070205080204" pitchFamily="34" charset="-128"/>
                  </a:rPr>
                  <a:t>: distribuzione campionaria di </a:t>
                </a:r>
                <a14:m>
                  <m:oMath xmlns:m="http://schemas.openxmlformats.org/officeDocument/2006/math">
                    <m:f>
                      <m:fPr>
                        <m:ctrlPr>
                          <a:rPr lang="en-IE" sz="2400" i="1">
                            <a:latin typeface="Cambria Math" panose="02040503050406030204" pitchFamily="18" charset="0"/>
                          </a:rPr>
                        </m:ctrlPr>
                      </m:fPr>
                      <m:num>
                        <m:d>
                          <m:dPr>
                            <m:begChr m:val=""/>
                            <m:ctrlPr>
                              <a:rPr lang="en-IE" sz="2400" i="1">
                                <a:latin typeface="Cambria Math" panose="02040503050406030204" pitchFamily="18" charset="0"/>
                              </a:rPr>
                            </m:ctrlPr>
                          </m:dPr>
                          <m:e>
                            <m:acc>
                              <m:accPr>
                                <m:chr m:val="̅"/>
                                <m:ctrlPr>
                                  <a:rPr lang="en-IE" sz="2400" i="1">
                                    <a:latin typeface="Cambria Math" panose="02040503050406030204" pitchFamily="18" charset="0"/>
                                  </a:rPr>
                                </m:ctrlPr>
                              </m:accPr>
                              <m:e>
                                <m:r>
                                  <a:rPr lang="en-IE" sz="2400" i="1">
                                    <a:latin typeface="Cambria Math" panose="02040503050406030204" pitchFamily="18" charset="0"/>
                                  </a:rPr>
                                  <m:t>𝑌</m:t>
                                </m:r>
                              </m:e>
                            </m:acc>
                            <m:r>
                              <a:rPr lang="en-IE" sz="2400">
                                <a:latin typeface="Cambria Math" panose="02040503050406030204" pitchFamily="18" charset="0"/>
                              </a:rPr>
                              <m:t>−</m:t>
                            </m:r>
                            <m:r>
                              <a:rPr lang="en-IE" sz="2400" i="1">
                                <a:latin typeface="Cambria Math" panose="02040503050406030204" pitchFamily="18" charset="0"/>
                              </a:rPr>
                              <m:t>𝐸</m:t>
                            </m:r>
                            <m:r>
                              <a:rPr lang="en-IE" sz="2400">
                                <a:latin typeface="Cambria Math" panose="02040503050406030204" pitchFamily="18" charset="0"/>
                              </a:rPr>
                              <m:t>(</m:t>
                            </m:r>
                            <m:acc>
                              <m:accPr>
                                <m:chr m:val="̅"/>
                                <m:ctrlPr>
                                  <a:rPr lang="en-IE" sz="2400" i="1">
                                    <a:latin typeface="Cambria Math" panose="02040503050406030204" pitchFamily="18" charset="0"/>
                                  </a:rPr>
                                </m:ctrlPr>
                              </m:accPr>
                              <m:e>
                                <m:r>
                                  <a:rPr lang="en-IE" sz="2400" i="1">
                                    <a:latin typeface="Cambria Math" panose="02040503050406030204" pitchFamily="18" charset="0"/>
                                  </a:rPr>
                                  <m:t>𝑌</m:t>
                                </m:r>
                              </m:e>
                            </m:acc>
                          </m:e>
                        </m:d>
                      </m:num>
                      <m:den>
                        <m:rad>
                          <m:radPr>
                            <m:degHide m:val="on"/>
                            <m:ctrlPr>
                              <a:rPr lang="en-IE" sz="2400" i="1">
                                <a:latin typeface="Cambria Math" panose="02040503050406030204" pitchFamily="18" charset="0"/>
                              </a:rPr>
                            </m:ctrlPr>
                          </m:radPr>
                          <m:deg/>
                          <m:e>
                            <m:d>
                              <m:dPr>
                                <m:begChr m:val=""/>
                                <m:ctrlPr>
                                  <a:rPr lang="en-IE" sz="2400" i="1">
                                    <a:latin typeface="Cambria Math" panose="02040503050406030204" pitchFamily="18" charset="0"/>
                                  </a:rPr>
                                </m:ctrlPr>
                              </m:dPr>
                              <m:e>
                                <m:r>
                                  <m:rPr>
                                    <m:sty m:val="p"/>
                                  </m:rPr>
                                  <a:rPr lang="en-IE" sz="2400">
                                    <a:latin typeface="Cambria Math" panose="02040503050406030204" pitchFamily="18" charset="0"/>
                                  </a:rPr>
                                  <m:t>var</m:t>
                                </m:r>
                                <m:r>
                                  <a:rPr lang="en-IE" sz="2400">
                                    <a:latin typeface="Cambria Math" panose="02040503050406030204" pitchFamily="18" charset="0"/>
                                  </a:rPr>
                                  <m:t>(</m:t>
                                </m:r>
                                <m:acc>
                                  <m:accPr>
                                    <m:chr m:val="̅"/>
                                    <m:ctrlPr>
                                      <a:rPr lang="en-IE" sz="2400" i="1">
                                        <a:latin typeface="Cambria Math" panose="02040503050406030204" pitchFamily="18" charset="0"/>
                                      </a:rPr>
                                    </m:ctrlPr>
                                  </m:accPr>
                                  <m:e>
                                    <m:r>
                                      <a:rPr lang="en-IE" sz="2400" i="1">
                                        <a:latin typeface="Cambria Math" panose="02040503050406030204" pitchFamily="18" charset="0"/>
                                      </a:rPr>
                                      <m:t>𝑌</m:t>
                                    </m:r>
                                  </m:e>
                                </m:acc>
                              </m:e>
                            </m:d>
                          </m:e>
                        </m:rad>
                      </m:den>
                    </m:f>
                  </m:oMath>
                </a14:m>
                <a:r>
                  <a:rPr lang="it-IT" altLang="en-US" sz="2400" b="0" dirty="0">
                    <a:ea typeface="ＭＳ Ｐゴシック" panose="020B0600070205080204" pitchFamily="34" charset="-128"/>
                  </a:rPr>
                  <a:t> </a:t>
                </a:r>
                <a:endParaRPr lang="it-IT" altLang="en-US" sz="2400" b="0" kern="0" dirty="0">
                  <a:ea typeface="ＭＳ Ｐゴシック" panose="020B0600070205080204" pitchFamily="34" charset="-128"/>
                </a:endParaRPr>
              </a:p>
            </p:txBody>
          </p:sp>
        </mc:Choice>
        <mc:Fallback xmlns="">
          <p:sp>
            <p:nvSpPr>
              <p:cNvPr id="7" name="Rectangle 2">
                <a:extLst>
                  <a:ext uri="{FF2B5EF4-FFF2-40B4-BE49-F238E27FC236}">
                    <a16:creationId xmlns:a16="http://schemas.microsoft.com/office/drawing/2014/main" id="{E7320515-9720-4116-AF8E-5DEEFD95B028}"/>
                  </a:ext>
                </a:extLst>
              </p:cNvPr>
              <p:cNvSpPr txBox="1">
                <a:spLocks noRot="1" noChangeAspect="1" noMove="1" noResize="1" noEditPoints="1" noAdjustHandles="1" noChangeArrowheads="1" noChangeShapeType="1" noTextEdit="1"/>
              </p:cNvSpPr>
              <p:nvPr/>
            </p:nvSpPr>
            <p:spPr bwMode="auto">
              <a:xfrm>
                <a:off x="304800" y="303213"/>
                <a:ext cx="8610600" cy="992187"/>
              </a:xfrm>
              <a:prstGeom prst="rect">
                <a:avLst/>
              </a:prstGeom>
              <a:blipFill>
                <a:blip r:embed="rId3"/>
                <a:stretch>
                  <a:fillRect l="-106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a:noFill/>
                  </a:rPr>
                  <a:t> </a:t>
                </a:r>
              </a:p>
            </p:txBody>
          </p:sp>
        </mc:Fallback>
      </mc:AlternateContent>
    </p:spTree>
    <p:extLst>
      <p:ext uri="{BB962C8B-B14F-4D97-AF65-F5344CB8AC3E}">
        <p14:creationId xmlns:p14="http://schemas.microsoft.com/office/powerpoint/2010/main" val="931030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5058"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Riepilogo: distribuzione campionaria di </a:t>
                </a:r>
                <a14:m>
                  <m:oMath xmlns:m="http://schemas.openxmlformats.org/officeDocument/2006/math">
                    <m:acc>
                      <m:accPr>
                        <m:chr m:val="̅"/>
                        <m:ctrlPr>
                          <a:rPr lang="it-IT" altLang="en-US" i="1">
                            <a:latin typeface="Cambria Math" panose="02040503050406030204" pitchFamily="18" charset="0"/>
                            <a:ea typeface="ＭＳ Ｐゴシック" panose="020B0600070205080204" pitchFamily="34" charset="-128"/>
                          </a:rPr>
                        </m:ctrlPr>
                      </m:accPr>
                      <m:e>
                        <m:r>
                          <a:rPr lang="en-IE" altLang="en-US" i="1">
                            <a:latin typeface="Cambria Math" panose="02040503050406030204" pitchFamily="18" charset="0"/>
                            <a:ea typeface="ＭＳ Ｐゴシック" panose="020B0600070205080204" pitchFamily="34" charset="-128"/>
                          </a:rPr>
                          <m:t>𝑌</m:t>
                        </m:r>
                      </m:e>
                    </m:acc>
                  </m:oMath>
                </a14:m>
                <a:endParaRPr lang="it-IT" altLang="en-US" dirty="0">
                  <a:ea typeface="ＭＳ Ｐゴシック" panose="020B0600070205080204" pitchFamily="34" charset="-128"/>
                </a:endParaRPr>
              </a:p>
            </p:txBody>
          </p:sp>
        </mc:Choice>
        <mc:Fallback xmlns="">
          <p:sp>
            <p:nvSpPr>
              <p:cNvPr id="45058" name="Rectangle 2"/>
              <p:cNvSpPr>
                <a:spLocks noGrp="1" noRot="1" noChangeAspect="1" noMove="1" noResize="1" noEditPoints="1" noAdjustHandles="1" noChangeArrowheads="1" noChangeShapeType="1" noTextEdit="1"/>
              </p:cNvSpPr>
              <p:nvPr>
                <p:ph type="title"/>
              </p:nvPr>
            </p:nvSpPr>
            <p:spPr>
              <a:blipFill>
                <a:blip r:embed="rId2"/>
                <a:stretch>
                  <a:fillRect l="-1415"/>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5059" name="Rectangle 3"/>
              <p:cNvSpPr>
                <a:spLocks noGrp="1" noChangeArrowheads="1"/>
              </p:cNvSpPr>
              <p:nvPr>
                <p:ph type="body" idx="1"/>
              </p:nvPr>
            </p:nvSpPr>
            <p:spPr>
              <a:xfrm>
                <a:off x="304800" y="1600200"/>
                <a:ext cx="8294688" cy="4572000"/>
              </a:xfrm>
            </p:spPr>
            <p:txBody>
              <a:bodyPr/>
              <a:lstStyle/>
              <a:p>
                <a:pPr marL="0" indent="0" eaLnBrk="1" hangingPunct="1">
                  <a:buFontTx/>
                  <a:buNone/>
                </a:pPr>
                <a:r>
                  <a:rPr lang="it-IT" altLang="en-US" sz="2400" dirty="0">
                    <a:ea typeface="ＭＳ Ｐゴシック" panose="020B0600070205080204" pitchFamily="34" charset="-128"/>
                  </a:rPr>
                  <a:t>Se (</a:t>
                </a:r>
                <a:r>
                  <a:rPr lang="it-IT" altLang="en-US" sz="2400" i="1" dirty="0">
                    <a:ea typeface="ＭＳ Ｐゴシック" panose="020B0600070205080204" pitchFamily="34" charset="-128"/>
                  </a:rPr>
                  <a:t>Y</a:t>
                </a:r>
                <a:r>
                  <a:rPr lang="it-IT" altLang="en-US" sz="2400" baseline="-25000" dirty="0">
                    <a:ea typeface="ＭＳ Ｐゴシック" panose="020B0600070205080204" pitchFamily="34" charset="-128"/>
                  </a:rPr>
                  <a:t>1</a:t>
                </a:r>
                <a:r>
                  <a:rPr lang="it-IT" altLang="en-US" sz="2400" dirty="0">
                    <a:ea typeface="ＭＳ Ｐゴシック" panose="020B0600070205080204" pitchFamily="34" charset="-128"/>
                  </a:rPr>
                  <a:t>,…,</a:t>
                </a:r>
                <a:r>
                  <a:rPr lang="it-IT" altLang="en-US" sz="2400" i="1" dirty="0" err="1">
                    <a:ea typeface="ＭＳ Ｐゴシック" panose="020B0600070205080204" pitchFamily="34" charset="-128"/>
                  </a:rPr>
                  <a:t>Y</a:t>
                </a:r>
                <a:r>
                  <a:rPr lang="it-IT" altLang="en-US" sz="2400" i="1" baseline="-25000" dirty="0" err="1">
                    <a:ea typeface="ＭＳ Ｐゴシック" panose="020B0600070205080204" pitchFamily="34" charset="-128"/>
                  </a:rPr>
                  <a:t>n</a:t>
                </a:r>
                <a:r>
                  <a:rPr lang="it-IT" altLang="en-US" sz="2400" dirty="0">
                    <a:ea typeface="ＭＳ Ｐゴシック" panose="020B0600070205080204" pitchFamily="34" charset="-128"/>
                  </a:rPr>
                  <a:t>) sono </a:t>
                </a:r>
                <a:r>
                  <a:rPr lang="it-IT" altLang="en-US" sz="2400" dirty="0" err="1">
                    <a:ea typeface="ＭＳ Ｐゴシック" panose="020B0600070205080204" pitchFamily="34" charset="-128"/>
                  </a:rPr>
                  <a:t>i.i.d</a:t>
                </a:r>
                <a:r>
                  <a:rPr lang="it-IT" altLang="en-US" sz="2400" dirty="0">
                    <a:ea typeface="ＭＳ Ｐゴシック" panose="020B0600070205080204" pitchFamily="34" charset="-128"/>
                  </a:rPr>
                  <a:t>. e 0 &lt; </a:t>
                </a:r>
                <a14:m>
                  <m:oMath xmlns:m="http://schemas.openxmlformats.org/officeDocument/2006/math">
                    <m:sSubSup>
                      <m:sSubSupPr>
                        <m:ctrlPr>
                          <a:rPr lang="en-IE" sz="2400" i="1">
                            <a:latin typeface="Cambria Math" panose="02040503050406030204" pitchFamily="18" charset="0"/>
                          </a:rPr>
                        </m:ctrlPr>
                      </m:sSubSupPr>
                      <m:e>
                        <m:r>
                          <a:rPr lang="en-IE" sz="2400" i="1">
                            <a:latin typeface="Cambria Math" panose="02040503050406030204" pitchFamily="18" charset="0"/>
                          </a:rPr>
                          <m:t>𝜎</m:t>
                        </m:r>
                      </m:e>
                      <m:sub>
                        <m:r>
                          <a:rPr lang="en-IE" sz="2400" i="1">
                            <a:latin typeface="Cambria Math" panose="02040503050406030204" pitchFamily="18" charset="0"/>
                          </a:rPr>
                          <m:t>𝑌</m:t>
                        </m:r>
                      </m:sub>
                      <m:sup>
                        <m:r>
                          <a:rPr lang="en-IE" sz="2400" i="1">
                            <a:latin typeface="Cambria Math" panose="02040503050406030204" pitchFamily="18" charset="0"/>
                          </a:rPr>
                          <m:t>2</m:t>
                        </m:r>
                      </m:sup>
                    </m:sSubSup>
                  </m:oMath>
                </a14:m>
                <a:r>
                  <a:rPr lang="it-IT" altLang="en-US" sz="2400" dirty="0">
                    <a:ea typeface="ＭＳ Ｐゴシック" panose="020B0600070205080204" pitchFamily="34" charset="-128"/>
                  </a:rPr>
                  <a:t> &lt; </a:t>
                </a:r>
                <a:r>
                  <a:rPr lang="it-IT" altLang="en-US" sz="2000" dirty="0">
                    <a:ea typeface="ＭＳ Ｐゴシック" panose="020B0600070205080204" pitchFamily="34" charset="-128"/>
                    <a:sym typeface="Symbol" panose="05050102010706020507" pitchFamily="18" charset="2"/>
                  </a:rPr>
                  <a:t>∞</a:t>
                </a:r>
                <a:r>
                  <a:rPr lang="it-IT" altLang="en-US" sz="2400" dirty="0">
                    <a:ea typeface="ＭＳ Ｐゴシック" panose="020B0600070205080204" pitchFamily="34" charset="-128"/>
                  </a:rPr>
                  <a:t>,</a:t>
                </a:r>
              </a:p>
              <a:p>
                <a:pPr eaLnBrk="1" hangingPunct="1"/>
                <a:r>
                  <a:rPr lang="it-IT" altLang="en-US" sz="2000" dirty="0">
                    <a:ea typeface="ＭＳ Ｐゴシック" panose="020B0600070205080204" pitchFamily="34" charset="-128"/>
                  </a:rPr>
                  <a:t>La distribuzione campionaria esatta (campione finito) di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ha media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(ovvero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è uno stimatore non distorto di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e varianza </a:t>
                </a:r>
                <a14:m>
                  <m:oMath xmlns:m="http://schemas.openxmlformats.org/officeDocument/2006/math">
                    <m:sSubSup>
                      <m:sSubSupPr>
                        <m:ctrlPr>
                          <a:rPr lang="en-IE" sz="2000" i="1">
                            <a:latin typeface="Cambria Math" panose="02040503050406030204" pitchFamily="18" charset="0"/>
                          </a:rPr>
                        </m:ctrlPr>
                      </m:sSubSupPr>
                      <m:e>
                        <m:r>
                          <a:rPr lang="en-IE" sz="2000" i="1">
                            <a:latin typeface="Cambria Math" panose="02040503050406030204" pitchFamily="18" charset="0"/>
                          </a:rPr>
                          <m:t>𝜎</m:t>
                        </m:r>
                      </m:e>
                      <m:sub>
                        <m:r>
                          <a:rPr lang="en-IE" sz="2000" i="1">
                            <a:latin typeface="Cambria Math" panose="02040503050406030204" pitchFamily="18" charset="0"/>
                          </a:rPr>
                          <m:t>𝑌</m:t>
                        </m:r>
                      </m:sub>
                      <m:sup>
                        <m:r>
                          <a:rPr lang="en-IE" sz="2000" i="1">
                            <a:latin typeface="Cambria Math" panose="02040503050406030204" pitchFamily="18" charset="0"/>
                          </a:rPr>
                          <m:t>2</m:t>
                        </m:r>
                      </m:sup>
                    </m:sSubSup>
                    <m:r>
                      <a:rPr lang="en-IE" sz="2000" i="1">
                        <a:latin typeface="Cambria Math" panose="02040503050406030204" pitchFamily="18" charset="0"/>
                      </a:rPr>
                      <m:t>/</m:t>
                    </m:r>
                    <m:r>
                      <a:rPr lang="en-IE" sz="2000" i="1">
                        <a:latin typeface="Cambria Math" panose="02040503050406030204" pitchFamily="18" charset="0"/>
                      </a:rPr>
                      <m:t>𝑛</m:t>
                    </m:r>
                  </m:oMath>
                </a14:m>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Al di là di media e varianza, la distribuzione esatta di </a:t>
                </a:r>
                <a14:m>
                  <m:oMath xmlns:m="http://schemas.openxmlformats.org/officeDocument/2006/math">
                    <m:acc>
                      <m:accPr>
                        <m:chr m:val="̅"/>
                        <m:ctrlPr>
                          <a:rPr lang="it-IT" altLang="en-US" sz="2000" i="1">
                            <a:latin typeface="Cambria Math" panose="02040503050406030204" pitchFamily="18" charset="0"/>
                            <a:ea typeface="ＭＳ Ｐゴシック" panose="020B0600070205080204" pitchFamily="34" charset="-128"/>
                          </a:rPr>
                        </m:ctrlPr>
                      </m:accPr>
                      <m:e>
                        <m:r>
                          <a:rPr lang="en-IE" altLang="en-US" sz="2000" i="1">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è complessa e dipende dalla distribuzione di </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 (la distribuzione della popolazione)</a:t>
                </a:r>
              </a:p>
              <a:p>
                <a:pPr eaLnBrk="1" hangingPunct="1"/>
                <a:r>
                  <a:rPr lang="it-IT" altLang="en-US" sz="2000" dirty="0">
                    <a:ea typeface="ＭＳ Ｐゴシック" panose="020B0600070205080204" pitchFamily="34" charset="-128"/>
                  </a:rPr>
                  <a:t>Quando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è grande, tuttavia, la distribuzione campionaria si semplifica:</a:t>
                </a:r>
                <a:r>
                  <a:rPr lang="it-IT" altLang="en-US" sz="2000" i="1" dirty="0">
                    <a:ea typeface="ＭＳ Ｐゴシック" panose="020B0600070205080204" pitchFamily="34" charset="-128"/>
                    <a:sym typeface="Symbol" panose="05050102010706020507" pitchFamily="18" charset="2"/>
                  </a:rPr>
                  <a:t>           </a:t>
                </a:r>
                <a:endParaRPr lang="it-IT" altLang="en-US" sz="2000" dirty="0">
                  <a:ea typeface="ＭＳ Ｐゴシック" panose="020B0600070205080204" pitchFamily="34" charset="-128"/>
                </a:endParaRPr>
              </a:p>
              <a:p>
                <a:pPr marL="0" indent="0" eaLnBrk="1" hangingPunct="1">
                  <a:buFontTx/>
                  <a:buNone/>
                </a:pPr>
                <a:endParaRPr lang="en-US" altLang="en-US" dirty="0">
                  <a:ea typeface="ＭＳ Ｐゴシック" panose="020B0600070205080204" pitchFamily="34" charset="-128"/>
                </a:endParaRPr>
              </a:p>
            </p:txBody>
          </p:sp>
        </mc:Choice>
        <mc:Fallback xmlns="">
          <p:sp>
            <p:nvSpPr>
              <p:cNvPr id="45059" name="Rectangle 3"/>
              <p:cNvSpPr>
                <a:spLocks noGrp="1" noRot="1" noChangeAspect="1" noMove="1" noResize="1" noEditPoints="1" noAdjustHandles="1" noChangeArrowheads="1" noChangeShapeType="1" noTextEdit="1"/>
              </p:cNvSpPr>
              <p:nvPr>
                <p:ph type="body" idx="1"/>
              </p:nvPr>
            </p:nvSpPr>
            <p:spPr>
              <a:xfrm>
                <a:off x="304800" y="1600200"/>
                <a:ext cx="8294688" cy="4572000"/>
              </a:xfrm>
              <a:blipFill>
                <a:blip r:embed="rId3"/>
                <a:stretch>
                  <a:fillRect l="-1102" t="-1067" r="-1837"/>
                </a:stretch>
              </a:blipFill>
            </p:spPr>
            <p:txBody>
              <a:bodyPr/>
              <a:lstStyle/>
              <a:p>
                <a:r>
                  <a:rPr lang="en-IE">
                    <a:noFill/>
                  </a:rPr>
                  <a:t> </a:t>
                </a:r>
              </a:p>
            </p:txBody>
          </p:sp>
        </mc:Fallback>
      </mc:AlternateContent>
      <p:sp>
        <p:nvSpPr>
          <p:cNvPr id="4506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7F844985-3440-4DC3-A7C0-C8F13AE1E544}" type="slidenum">
              <a:rPr lang="en-US" altLang="en-US" smtClean="0"/>
              <a:pPr/>
              <a:t>24</a:t>
            </a:fld>
            <a:endParaRPr lang="en-US" altLang="en-US"/>
          </a:p>
        </p:txBody>
      </p:sp>
      <mc:AlternateContent xmlns:mc="http://schemas.openxmlformats.org/markup-compatibility/2006" xmlns:a14="http://schemas.microsoft.com/office/drawing/2010/main">
        <mc:Choice Requires="a14">
          <p:sp>
            <p:nvSpPr>
              <p:cNvPr id="5" name="Rectangle 14">
                <a:extLst>
                  <a:ext uri="{FF2B5EF4-FFF2-40B4-BE49-F238E27FC236}">
                    <a16:creationId xmlns:a16="http://schemas.microsoft.com/office/drawing/2014/main" id="{0D923755-67B2-4D68-8B50-C0DEE4DB4476}"/>
                  </a:ext>
                </a:extLst>
              </p:cNvPr>
              <p:cNvSpPr>
                <a:spLocks noChangeArrowheads="1"/>
              </p:cNvSpPr>
              <p:nvPr/>
            </p:nvSpPr>
            <p:spPr bwMode="auto">
              <a:xfrm>
                <a:off x="1066800" y="4800600"/>
                <a:ext cx="6781800" cy="609600"/>
              </a:xfrm>
              <a:prstGeom prst="rect">
                <a:avLst/>
              </a:prstGeom>
              <a:solidFill>
                <a:schemeClr val="accent1"/>
              </a:solidFill>
              <a:ln w="9525">
                <a:solidFill>
                  <a:schemeClr val="tx1"/>
                </a:solidFill>
                <a:round/>
                <a:headEnd/>
                <a:tailEnd/>
              </a:ln>
            </p:spPr>
            <p:txBody>
              <a:bodyPr anchor="ct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lgn="ctr">
                  <a:spcBef>
                    <a:spcPct val="0"/>
                  </a:spcBef>
                  <a:buNone/>
                </a:pPr>
                <a14:m>
                  <m:oMath xmlns:m="http://schemas.openxmlformats.org/officeDocument/2006/math">
                    <m:acc>
                      <m:accPr>
                        <m:chr m:val="̅"/>
                        <m:ctrlPr>
                          <a:rPr lang="it-IT" altLang="en-US" sz="1800" i="1">
                            <a:latin typeface="Cambria Math" panose="02040503050406030204" pitchFamily="18" charset="0"/>
                          </a:rPr>
                        </m:ctrlPr>
                      </m:accPr>
                      <m:e>
                        <m:r>
                          <a:rPr lang="en-IE" altLang="en-US" sz="1800" i="1">
                            <a:latin typeface="Cambria Math" panose="02040503050406030204" pitchFamily="18" charset="0"/>
                          </a:rPr>
                          <m:t>𝑌</m:t>
                        </m:r>
                      </m:e>
                    </m:acc>
                    <m:groupChr>
                      <m:groupChrPr>
                        <m:chr m:val="→"/>
                        <m:vertJc m:val="bot"/>
                        <m:ctrlPr>
                          <a:rPr lang="en-IE" sz="1800" i="1">
                            <a:latin typeface="Cambria Math" panose="02040503050406030204" pitchFamily="18" charset="0"/>
                          </a:rPr>
                        </m:ctrlPr>
                      </m:groupChrPr>
                      <m:e>
                        <m:r>
                          <a:rPr lang="en-IE" sz="1800" i="1">
                            <a:latin typeface="Cambria Math" panose="02040503050406030204" pitchFamily="18" charset="0"/>
                          </a:rPr>
                          <m:t>𝑝</m:t>
                        </m:r>
                      </m:e>
                    </m:groupChr>
                    <m:r>
                      <m:rPr>
                        <m:nor/>
                      </m:rPr>
                      <a:rPr lang="it-IT" altLang="en-US" sz="1800" i="1" dirty="0">
                        <a:latin typeface="Lucida Grande" pitchFamily="48" charset="0"/>
                        <a:sym typeface="Symbol" panose="05050102010706020507" pitchFamily="18" charset="2"/>
                      </a:rPr>
                      <m:t>μ</m:t>
                    </m:r>
                    <m:r>
                      <m:rPr>
                        <m:nor/>
                      </m:rPr>
                      <a:rPr lang="it-IT" altLang="en-US" sz="1800" i="1" baseline="-25000" dirty="0"/>
                      <m:t>Y</m:t>
                    </m:r>
                  </m:oMath>
                </a14:m>
                <a:r>
                  <a:rPr lang="it-IT" altLang="en-US" sz="1800" dirty="0"/>
                  <a:t>   (Legge dei grandi numeri)</a:t>
                </a:r>
              </a:p>
            </p:txBody>
          </p:sp>
        </mc:Choice>
        <mc:Fallback xmlns="">
          <p:sp>
            <p:nvSpPr>
              <p:cNvPr id="5" name="Rectangle 14">
                <a:extLst>
                  <a:ext uri="{FF2B5EF4-FFF2-40B4-BE49-F238E27FC236}">
                    <a16:creationId xmlns:a16="http://schemas.microsoft.com/office/drawing/2014/main" id="{0D923755-67B2-4D68-8B50-C0DEE4DB4476}"/>
                  </a:ext>
                </a:extLst>
              </p:cNvPr>
              <p:cNvSpPr>
                <a:spLocks noRot="1" noChangeAspect="1" noMove="1" noResize="1" noEditPoints="1" noAdjustHandles="1" noChangeArrowheads="1" noChangeShapeType="1" noTextEdit="1"/>
              </p:cNvSpPr>
              <p:nvPr/>
            </p:nvSpPr>
            <p:spPr bwMode="auto">
              <a:xfrm>
                <a:off x="1066800" y="4800600"/>
                <a:ext cx="6781800" cy="609600"/>
              </a:xfrm>
              <a:prstGeom prst="rect">
                <a:avLst/>
              </a:prstGeom>
              <a:blipFill>
                <a:blip r:embed="rId4"/>
                <a:stretch>
                  <a:fillRect b="-12745"/>
                </a:stretch>
              </a:blipFill>
              <a:ln w="9525">
                <a:solidFill>
                  <a:schemeClr val="tx1"/>
                </a:solidFill>
                <a:round/>
                <a:headEnd/>
                <a:tailEnd/>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Rectangle 14">
                <a:extLst>
                  <a:ext uri="{FF2B5EF4-FFF2-40B4-BE49-F238E27FC236}">
                    <a16:creationId xmlns:a16="http://schemas.microsoft.com/office/drawing/2014/main" id="{0E7114DE-5AAD-4980-A6E8-FE895F9F3C04}"/>
                  </a:ext>
                </a:extLst>
              </p:cNvPr>
              <p:cNvSpPr>
                <a:spLocks noChangeArrowheads="1"/>
              </p:cNvSpPr>
              <p:nvPr/>
            </p:nvSpPr>
            <p:spPr bwMode="auto">
              <a:xfrm>
                <a:off x="1524000" y="5627914"/>
                <a:ext cx="6019800" cy="609600"/>
              </a:xfrm>
              <a:prstGeom prst="rect">
                <a:avLst/>
              </a:prstGeom>
              <a:solidFill>
                <a:schemeClr val="accent1"/>
              </a:solidFill>
              <a:ln w="9525">
                <a:solidFill>
                  <a:schemeClr val="tx1"/>
                </a:solidFill>
                <a:round/>
                <a:headEnd/>
                <a:tailEnd/>
              </a:ln>
            </p:spPr>
            <p:txBody>
              <a:bodyPr anchor="ct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lgn="ctr">
                  <a:spcBef>
                    <a:spcPct val="0"/>
                  </a:spcBef>
                  <a:buNone/>
                </a:pPr>
                <a14:m>
                  <m:oMath xmlns:m="http://schemas.openxmlformats.org/officeDocument/2006/math">
                    <m:f>
                      <m:fPr>
                        <m:ctrlPr>
                          <a:rPr lang="en-IE" sz="1800" i="1">
                            <a:latin typeface="Cambria Math" panose="02040503050406030204" pitchFamily="18" charset="0"/>
                          </a:rPr>
                        </m:ctrlPr>
                      </m:fPr>
                      <m:num>
                        <m:d>
                          <m:dPr>
                            <m:begChr m:val=""/>
                            <m:ctrlPr>
                              <a:rPr lang="en-IE" sz="1800" i="1">
                                <a:latin typeface="Cambria Math" panose="02040503050406030204" pitchFamily="18" charset="0"/>
                              </a:rPr>
                            </m:ctrlPr>
                          </m:dPr>
                          <m:e>
                            <m:acc>
                              <m:accPr>
                                <m:chr m:val="̅"/>
                                <m:ctrlPr>
                                  <a:rPr lang="en-IE" sz="1800" i="1">
                                    <a:latin typeface="Cambria Math" panose="02040503050406030204" pitchFamily="18" charset="0"/>
                                  </a:rPr>
                                </m:ctrlPr>
                              </m:accPr>
                              <m:e>
                                <m:r>
                                  <a:rPr lang="en-IE" sz="1800" i="1">
                                    <a:latin typeface="Cambria Math" panose="02040503050406030204" pitchFamily="18" charset="0"/>
                                  </a:rPr>
                                  <m:t>𝑌</m:t>
                                </m:r>
                              </m:e>
                            </m:acc>
                            <m:r>
                              <a:rPr lang="en-IE" sz="1800">
                                <a:latin typeface="Cambria Math" panose="02040503050406030204" pitchFamily="18" charset="0"/>
                              </a:rPr>
                              <m:t>−</m:t>
                            </m:r>
                            <m:r>
                              <a:rPr lang="en-IE" sz="1800" i="1">
                                <a:latin typeface="Cambria Math" panose="02040503050406030204" pitchFamily="18" charset="0"/>
                              </a:rPr>
                              <m:t>𝐸</m:t>
                            </m:r>
                            <m:r>
                              <a:rPr lang="en-IE" sz="1800">
                                <a:latin typeface="Cambria Math" panose="02040503050406030204" pitchFamily="18" charset="0"/>
                              </a:rPr>
                              <m:t>(</m:t>
                            </m:r>
                            <m:acc>
                              <m:accPr>
                                <m:chr m:val="̅"/>
                                <m:ctrlPr>
                                  <a:rPr lang="en-IE" sz="1800" i="1">
                                    <a:latin typeface="Cambria Math" panose="02040503050406030204" pitchFamily="18" charset="0"/>
                                  </a:rPr>
                                </m:ctrlPr>
                              </m:accPr>
                              <m:e>
                                <m:r>
                                  <a:rPr lang="en-IE" sz="1800" i="1">
                                    <a:latin typeface="Cambria Math" panose="02040503050406030204" pitchFamily="18" charset="0"/>
                                  </a:rPr>
                                  <m:t>𝑌</m:t>
                                </m:r>
                              </m:e>
                            </m:acc>
                          </m:e>
                        </m:d>
                      </m:num>
                      <m:den>
                        <m:rad>
                          <m:radPr>
                            <m:degHide m:val="on"/>
                            <m:ctrlPr>
                              <a:rPr lang="en-IE" sz="1800" i="1">
                                <a:latin typeface="Cambria Math" panose="02040503050406030204" pitchFamily="18" charset="0"/>
                              </a:rPr>
                            </m:ctrlPr>
                          </m:radPr>
                          <m:deg/>
                          <m:e>
                            <m:d>
                              <m:dPr>
                                <m:begChr m:val=""/>
                                <m:ctrlPr>
                                  <a:rPr lang="en-IE" sz="1800" i="1">
                                    <a:latin typeface="Cambria Math" panose="02040503050406030204" pitchFamily="18" charset="0"/>
                                  </a:rPr>
                                </m:ctrlPr>
                              </m:dPr>
                              <m:e>
                                <m:r>
                                  <m:rPr>
                                    <m:sty m:val="p"/>
                                  </m:rPr>
                                  <a:rPr lang="en-IE" sz="1800">
                                    <a:latin typeface="Cambria Math" panose="02040503050406030204" pitchFamily="18" charset="0"/>
                                  </a:rPr>
                                  <m:t>var</m:t>
                                </m:r>
                                <m:r>
                                  <a:rPr lang="en-IE" sz="1800">
                                    <a:latin typeface="Cambria Math" panose="02040503050406030204" pitchFamily="18" charset="0"/>
                                  </a:rPr>
                                  <m:t>(</m:t>
                                </m:r>
                                <m:acc>
                                  <m:accPr>
                                    <m:chr m:val="̅"/>
                                    <m:ctrlPr>
                                      <a:rPr lang="en-IE" sz="1800" i="1">
                                        <a:latin typeface="Cambria Math" panose="02040503050406030204" pitchFamily="18" charset="0"/>
                                      </a:rPr>
                                    </m:ctrlPr>
                                  </m:accPr>
                                  <m:e>
                                    <m:r>
                                      <a:rPr lang="en-IE" sz="1800" i="1">
                                        <a:latin typeface="Cambria Math" panose="02040503050406030204" pitchFamily="18" charset="0"/>
                                      </a:rPr>
                                      <m:t>𝑌</m:t>
                                    </m:r>
                                  </m:e>
                                </m:acc>
                              </m:e>
                            </m:d>
                          </m:e>
                        </m:rad>
                      </m:den>
                    </m:f>
                  </m:oMath>
                </a14:m>
                <a:r>
                  <a:rPr lang="en-US" altLang="en-US" sz="1800" dirty="0"/>
                  <a:t> è </a:t>
                </a:r>
                <a:r>
                  <a:rPr lang="en-US" altLang="en-US" sz="1800" dirty="0" err="1"/>
                  <a:t>approssimata</a:t>
                </a:r>
                <a:r>
                  <a:rPr lang="en-US" altLang="en-US" sz="1800" dirty="0"/>
                  <a:t> da </a:t>
                </a:r>
                <a:r>
                  <a:rPr lang="en-US" altLang="en-US" sz="1800" i="1" dirty="0"/>
                  <a:t>N</a:t>
                </a:r>
                <a:r>
                  <a:rPr lang="en-US" altLang="en-US" sz="1800" dirty="0"/>
                  <a:t>(0,1)  (TLC)</a:t>
                </a:r>
                <a:endParaRPr lang="it-IT" altLang="en-US" sz="1800" dirty="0"/>
              </a:p>
            </p:txBody>
          </p:sp>
        </mc:Choice>
        <mc:Fallback xmlns="">
          <p:sp>
            <p:nvSpPr>
              <p:cNvPr id="6" name="Rectangle 14">
                <a:extLst>
                  <a:ext uri="{FF2B5EF4-FFF2-40B4-BE49-F238E27FC236}">
                    <a16:creationId xmlns:a16="http://schemas.microsoft.com/office/drawing/2014/main" id="{0E7114DE-5AAD-4980-A6E8-FE895F9F3C04}"/>
                  </a:ext>
                </a:extLst>
              </p:cNvPr>
              <p:cNvSpPr>
                <a:spLocks noRot="1" noChangeAspect="1" noMove="1" noResize="1" noEditPoints="1" noAdjustHandles="1" noChangeArrowheads="1" noChangeShapeType="1" noTextEdit="1"/>
              </p:cNvSpPr>
              <p:nvPr/>
            </p:nvSpPr>
            <p:spPr bwMode="auto">
              <a:xfrm>
                <a:off x="1524000" y="5627914"/>
                <a:ext cx="6019800" cy="609600"/>
              </a:xfrm>
              <a:prstGeom prst="rect">
                <a:avLst/>
              </a:prstGeom>
              <a:blipFill>
                <a:blip r:embed="rId5"/>
                <a:stretch>
                  <a:fillRect t="-46078" b="-75490"/>
                </a:stretch>
              </a:blipFill>
              <a:ln w="9525">
                <a:solidFill>
                  <a:schemeClr val="tx1"/>
                </a:solidFill>
                <a:round/>
                <a:headEnd/>
                <a:tailEnd/>
              </a:ln>
            </p:spPr>
            <p:txBody>
              <a:bodyPr/>
              <a:lstStyle/>
              <a:p>
                <a:r>
                  <a:rPr lang="en-IE">
                    <a:noFill/>
                  </a:rPr>
                  <a:t> </a:t>
                </a:r>
              </a:p>
            </p:txBody>
          </p:sp>
        </mc:Fallback>
      </mc:AlternateContent>
    </p:spTree>
    <p:extLst>
      <p:ext uri="{BB962C8B-B14F-4D97-AF65-F5344CB8AC3E}">
        <p14:creationId xmlns:p14="http://schemas.microsoft.com/office/powerpoint/2010/main" val="2621850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1202"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(b).ii Perché usare </a:t>
                </a:r>
                <a14:m>
                  <m:oMath xmlns:m="http://schemas.openxmlformats.org/officeDocument/2006/math">
                    <m:acc>
                      <m:accPr>
                        <m:chr m:val="̅"/>
                        <m:ctrlPr>
                          <a:rPr lang="it-IT" altLang="en-US" i="1">
                            <a:latin typeface="Cambria Math" panose="02040503050406030204" pitchFamily="18" charset="0"/>
                          </a:rPr>
                        </m:ctrlPr>
                      </m:accPr>
                      <m:e>
                        <m:r>
                          <a:rPr lang="en-IE" altLang="en-US" i="1">
                            <a:latin typeface="Cambria Math" panose="02040503050406030204" pitchFamily="18" charset="0"/>
                          </a:rPr>
                          <m:t>𝑌</m:t>
                        </m:r>
                      </m:e>
                    </m:acc>
                  </m:oMath>
                </a14:m>
                <a:r>
                  <a:rPr lang="it-IT" altLang="en-US" dirty="0">
                    <a:ea typeface="ＭＳ Ｐゴシック" panose="020B0600070205080204" pitchFamily="34" charset="-128"/>
                  </a:rPr>
                  <a:t> per stimare </a:t>
                </a:r>
                <a:r>
                  <a:rPr lang="it-IT" altLang="en-US" i="1" dirty="0" err="1">
                    <a:latin typeface="Lucida Grande" pitchFamily="48" charset="0"/>
                    <a:ea typeface="ＭＳ Ｐゴシック" panose="020B0600070205080204" pitchFamily="34" charset="-128"/>
                    <a:sym typeface="Symbol" panose="05050102010706020507" pitchFamily="18" charset="2"/>
                  </a:rPr>
                  <a:t>μ</a:t>
                </a:r>
                <a:r>
                  <a:rPr lang="it-IT" altLang="en-US" i="1" baseline="-25000" dirty="0" err="1">
                    <a:ea typeface="ＭＳ Ｐゴシック" panose="020B0600070205080204" pitchFamily="34" charset="-128"/>
                  </a:rPr>
                  <a:t>Y</a:t>
                </a:r>
                <a:r>
                  <a:rPr lang="it-IT" altLang="en-US" dirty="0">
                    <a:ea typeface="ＭＳ Ｐゴシック" panose="020B0600070205080204" pitchFamily="34" charset="-128"/>
                  </a:rPr>
                  <a:t>?</a:t>
                </a:r>
              </a:p>
            </p:txBody>
          </p:sp>
        </mc:Choice>
        <mc:Fallback xmlns="">
          <p:sp>
            <p:nvSpPr>
              <p:cNvPr id="51202" name="Rectangle 2"/>
              <p:cNvSpPr>
                <a:spLocks noGrp="1" noRot="1" noChangeAspect="1" noMove="1" noResize="1" noEditPoints="1" noAdjustHandles="1" noChangeArrowheads="1" noChangeShapeType="1" noTextEdit="1"/>
              </p:cNvSpPr>
              <p:nvPr>
                <p:ph type="title"/>
              </p:nvPr>
            </p:nvSpPr>
            <p:spPr>
              <a:blipFill>
                <a:blip r:embed="rId3"/>
                <a:stretch>
                  <a:fillRect l="-1415"/>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1203" name="Rectangle 3"/>
              <p:cNvSpPr>
                <a:spLocks noGrp="1" noChangeArrowheads="1"/>
              </p:cNvSpPr>
              <p:nvPr>
                <p:ph type="body" idx="1"/>
              </p:nvPr>
            </p:nvSpPr>
            <p:spPr>
              <a:xfrm>
                <a:off x="304800" y="1371600"/>
                <a:ext cx="8686800" cy="5257800"/>
              </a:xfrm>
            </p:spPr>
            <p:txBody>
              <a:bodyPr/>
              <a:lstStyle/>
              <a:p>
                <a:pPr eaLnBrk="1" hangingPunct="1">
                  <a:spcAft>
                    <a:spcPts val="1200"/>
                  </a:spcAft>
                </a:pPr>
                <a:r>
                  <a:rPr lang="it-IT" altLang="en-US" sz="2400" dirty="0">
                    <a:ea typeface="ＭＳ Ｐゴシック" panose="020B0600070205080204" pitchFamily="34" charset="-128"/>
                  </a:rPr>
                  <a:t>E’ non distorto: </a:t>
                </a:r>
                <a:r>
                  <a:rPr lang="it-IT" altLang="en-US" sz="2400" i="1" dirty="0">
                    <a:ea typeface="ＭＳ Ｐゴシック" panose="020B0600070205080204" pitchFamily="34" charset="-128"/>
                  </a:rPr>
                  <a:t>E</a:t>
                </a:r>
                <a:r>
                  <a:rPr lang="it-IT" altLang="en-US" sz="2400" dirty="0">
                    <a:ea typeface="ＭＳ Ｐゴシック" panose="020B0600070205080204" pitchFamily="34" charset="-128"/>
                  </a:rPr>
                  <a:t>(</a:t>
                </a:r>
                <a14:m>
                  <m:oMath xmlns:m="http://schemas.openxmlformats.org/officeDocument/2006/math">
                    <m:acc>
                      <m:accPr>
                        <m:chr m:val="̅"/>
                        <m:ctrlPr>
                          <a:rPr lang="it-IT" altLang="en-US" sz="2400" i="1">
                            <a:latin typeface="Cambria Math" panose="02040503050406030204" pitchFamily="18" charset="0"/>
                          </a:rPr>
                        </m:ctrlPr>
                      </m:accPr>
                      <m:e>
                        <m:r>
                          <a:rPr lang="en-IE" altLang="en-US" sz="2400" i="1">
                            <a:latin typeface="Cambria Math" panose="02040503050406030204" pitchFamily="18" charset="0"/>
                          </a:rPr>
                          <m:t>𝑌</m:t>
                        </m:r>
                      </m:e>
                    </m:acc>
                  </m:oMath>
                </a14:m>
                <a:r>
                  <a:rPr lang="it-IT" altLang="en-US" sz="2400" dirty="0">
                    <a:ea typeface="ＭＳ Ｐゴシック" panose="020B0600070205080204" pitchFamily="34" charset="-128"/>
                  </a:rPr>
                  <a:t>) = </a:t>
                </a:r>
                <a14:m>
                  <m:oMath xmlns:m="http://schemas.openxmlformats.org/officeDocument/2006/math">
                    <m:sSub>
                      <m:sSubPr>
                        <m:ctrlPr>
                          <a:rPr lang="en-IE" altLang="en-US" sz="2400" b="0" i="1" dirty="0" smtClean="0">
                            <a:latin typeface="Cambria Math" panose="02040503050406030204" pitchFamily="18" charset="0"/>
                            <a:ea typeface="ＭＳ Ｐゴシック" panose="020B0600070205080204" pitchFamily="34" charset="-128"/>
                            <a:sym typeface="Symbol" panose="05050102010706020507" pitchFamily="18" charset="2"/>
                          </a:rPr>
                        </m:ctrlPr>
                      </m:sSubPr>
                      <m:e>
                        <m:r>
                          <a:rPr lang="it-IT" altLang="en-US" sz="2400" i="1" dirty="0" smtClean="0">
                            <a:latin typeface="Cambria Math" panose="02040503050406030204" pitchFamily="18" charset="0"/>
                            <a:ea typeface="ＭＳ Ｐゴシック" panose="020B0600070205080204" pitchFamily="34" charset="-128"/>
                            <a:sym typeface="Symbol" panose="05050102010706020507" pitchFamily="18" charset="2"/>
                          </a:rPr>
                          <m:t>𝜇</m:t>
                        </m:r>
                      </m:e>
                      <m:sub>
                        <m:r>
                          <a:rPr lang="it-IT" altLang="en-US" sz="2400" i="1" dirty="0" err="1">
                            <a:latin typeface="Cambria Math" panose="02040503050406030204" pitchFamily="18" charset="0"/>
                            <a:ea typeface="ＭＳ Ｐゴシック" panose="020B0600070205080204" pitchFamily="34" charset="-128"/>
                          </a:rPr>
                          <m:t>𝑌</m:t>
                        </m:r>
                      </m:sub>
                    </m:sSub>
                  </m:oMath>
                </a14:m>
                <a:endParaRPr lang="it-IT" altLang="en-US" sz="2400" dirty="0">
                  <a:ea typeface="ＭＳ Ｐゴシック" panose="020B0600070205080204" pitchFamily="34" charset="-128"/>
                </a:endParaRPr>
              </a:p>
              <a:p>
                <a:pPr eaLnBrk="1" hangingPunct="1">
                  <a:spcAft>
                    <a:spcPts val="1200"/>
                  </a:spcAft>
                </a:pPr>
                <a:r>
                  <a:rPr lang="it-IT" altLang="en-US" sz="2400" dirty="0">
                    <a:ea typeface="ＭＳ Ｐゴシック" panose="020B0600070205080204" pitchFamily="34" charset="-128"/>
                  </a:rPr>
                  <a:t>E’ consistente: </a:t>
                </a:r>
                <a14:m>
                  <m:oMath xmlns:m="http://schemas.openxmlformats.org/officeDocument/2006/math">
                    <m:acc>
                      <m:accPr>
                        <m:chr m:val="̅"/>
                        <m:ctrlPr>
                          <a:rPr lang="it-IT" altLang="en-US" sz="2400" i="1">
                            <a:latin typeface="Cambria Math" panose="02040503050406030204" pitchFamily="18" charset="0"/>
                          </a:rPr>
                        </m:ctrlPr>
                      </m:accPr>
                      <m:e>
                        <m:r>
                          <a:rPr lang="en-IE" altLang="en-US" sz="2400" i="1">
                            <a:latin typeface="Cambria Math" panose="02040503050406030204" pitchFamily="18" charset="0"/>
                          </a:rPr>
                          <m:t>𝑌</m:t>
                        </m:r>
                      </m:e>
                    </m:acc>
                    <m:groupChr>
                      <m:groupChrPr>
                        <m:chr m:val="→"/>
                        <m:vertJc m:val="bot"/>
                        <m:ctrlPr>
                          <a:rPr lang="en-IE" sz="2400" i="1">
                            <a:latin typeface="Cambria Math" panose="02040503050406030204" pitchFamily="18" charset="0"/>
                          </a:rPr>
                        </m:ctrlPr>
                      </m:groupChrPr>
                      <m:e>
                        <m:r>
                          <a:rPr lang="en-IE" sz="2400" i="1">
                            <a:latin typeface="Cambria Math" panose="02040503050406030204" pitchFamily="18" charset="0"/>
                          </a:rPr>
                          <m:t>𝑝</m:t>
                        </m:r>
                      </m:e>
                    </m:groupChr>
                    <m:r>
                      <m:rPr>
                        <m:nor/>
                      </m:rPr>
                      <a:rPr lang="it-IT" altLang="en-US" sz="2400" i="1" dirty="0">
                        <a:latin typeface="Lucida Grande" pitchFamily="48" charset="0"/>
                        <a:sym typeface="Symbol" panose="05050102010706020507" pitchFamily="18" charset="2"/>
                      </a:rPr>
                      <m:t>μ</m:t>
                    </m:r>
                    <m:r>
                      <m:rPr>
                        <m:nor/>
                      </m:rPr>
                      <a:rPr lang="it-IT" altLang="en-US" sz="2400" i="1" baseline="-25000" dirty="0"/>
                      <m:t>Y</m:t>
                    </m:r>
                  </m:oMath>
                </a14:m>
                <a:endParaRPr lang="it-IT" altLang="en-US" sz="2400" dirty="0">
                  <a:ea typeface="ＭＳ Ｐゴシック" panose="020B0600070205080204" pitchFamily="34" charset="-128"/>
                </a:endParaRPr>
              </a:p>
              <a:p>
                <a:pPr eaLnBrk="1" hangingPunct="1"/>
                <a:r>
                  <a:rPr lang="it-IT" altLang="en-US" sz="2400" dirty="0">
                    <a:ea typeface="ＭＳ Ｐゴシック" panose="020B0600070205080204" pitchFamily="34" charset="-128"/>
                  </a:rPr>
                  <a:t>E’ lo stimatore </a:t>
                </a:r>
                <a:r>
                  <a:rPr lang="it-IT" altLang="en-US" sz="2400" dirty="0">
                    <a:ea typeface="ヒラギノ角ゴ ProN W3" pitchFamily="48" charset="-128"/>
                  </a:rPr>
                  <a:t>“dei minimi quadrati</a:t>
                </a:r>
                <a:r>
                  <a:rPr lang="it-IT" altLang="en-US" sz="2400" dirty="0">
                    <a:ea typeface="ＭＳ Ｐゴシック" panose="020B0600070205080204" pitchFamily="34" charset="-128"/>
                  </a:rPr>
                  <a:t>” di </a:t>
                </a:r>
                <a14:m>
                  <m:oMath xmlns:m="http://schemas.openxmlformats.org/officeDocument/2006/math">
                    <m:r>
                      <m:rPr>
                        <m:nor/>
                      </m:rPr>
                      <a:rPr lang="it-IT" altLang="en-US" sz="2400" i="1" dirty="0">
                        <a:latin typeface="Lucida Grande" pitchFamily="48" charset="0"/>
                        <a:sym typeface="Symbol" panose="05050102010706020507" pitchFamily="18" charset="2"/>
                      </a:rPr>
                      <m:t>μ</m:t>
                    </m:r>
                    <m:r>
                      <m:rPr>
                        <m:nor/>
                      </m:rPr>
                      <a:rPr lang="it-IT" altLang="en-US" sz="2400" i="1" baseline="-25000" dirty="0"/>
                      <m:t>Y</m:t>
                    </m:r>
                  </m:oMath>
                </a14:m>
                <a:r>
                  <a:rPr lang="it-IT" altLang="en-US" sz="2400" dirty="0">
                    <a:ea typeface="ＭＳ Ｐゴシック" panose="020B0600070205080204" pitchFamily="34" charset="-128"/>
                  </a:rPr>
                  <a:t>, ovvero    risolve</a:t>
                </a:r>
              </a:p>
              <a:p>
                <a:pPr lvl="1" eaLnBrk="1" hangingPunct="1"/>
                <a:endParaRPr lang="it-IT" altLang="en-US" sz="2000" dirty="0">
                  <a:ea typeface="ＭＳ Ｐゴシック" panose="020B0600070205080204" pitchFamily="34" charset="-128"/>
                </a:endParaRPr>
              </a:p>
              <a:p>
                <a:pPr marL="0" indent="0" eaLnBrk="1" hangingPunct="1">
                  <a:buFontTx/>
                  <a:buNone/>
                </a:pPr>
                <a:r>
                  <a:rPr lang="it-IT" altLang="en-US" sz="2400" dirty="0">
                    <a:ea typeface="ＭＳ Ｐゴシック" panose="020B0600070205080204" pitchFamily="34" charset="-128"/>
                  </a:rPr>
                  <a:t>   Quindi </a:t>
                </a:r>
                <a14:m>
                  <m:oMath xmlns:m="http://schemas.openxmlformats.org/officeDocument/2006/math">
                    <m:acc>
                      <m:accPr>
                        <m:chr m:val="̅"/>
                        <m:ctrlPr>
                          <a:rPr lang="it-IT" altLang="en-US" sz="2400" i="1">
                            <a:latin typeface="Cambria Math" panose="02040503050406030204" pitchFamily="18" charset="0"/>
                          </a:rPr>
                        </m:ctrlPr>
                      </m:accPr>
                      <m:e>
                        <m:r>
                          <a:rPr lang="en-IE" altLang="en-US" sz="2400" i="1">
                            <a:latin typeface="Cambria Math" panose="02040503050406030204" pitchFamily="18" charset="0"/>
                          </a:rPr>
                          <m:t>𝑌</m:t>
                        </m:r>
                      </m:e>
                    </m:acc>
                  </m:oMath>
                </a14:m>
                <a:r>
                  <a:rPr lang="it-IT" altLang="en-US" sz="2400" dirty="0">
                    <a:ea typeface="ＭＳ Ｐゴシック" panose="020B0600070205080204" pitchFamily="34" charset="-128"/>
                  </a:rPr>
                  <a:t> minimizza la somma dei “residui” quadrati:</a:t>
                </a:r>
              </a:p>
              <a:p>
                <a:pPr marL="0" indent="0" eaLnBrk="1" hangingPunct="1">
                  <a:buFontTx/>
                  <a:buNone/>
                </a:pPr>
                <a:endParaRPr lang="it-IT" altLang="en-US" sz="2000" i="1" dirty="0">
                  <a:ea typeface="ＭＳ Ｐゴシック" panose="020B0600070205080204" pitchFamily="34" charset="-128"/>
                </a:endParaRPr>
              </a:p>
              <a:p>
                <a:pPr marL="0" indent="0" eaLnBrk="1" hangingPunct="1">
                  <a:buNone/>
                </a:pPr>
                <a14:m>
                  <m:oMathPara xmlns:m="http://schemas.openxmlformats.org/officeDocument/2006/math">
                    <m:oMathParaPr>
                      <m:jc m:val="centerGroup"/>
                    </m:oMathParaPr>
                    <m:oMath xmlns:m="http://schemas.openxmlformats.org/officeDocument/2006/math">
                      <m:f>
                        <m:fPr>
                          <m:ctrlPr>
                            <a:rPr lang="en-IE" sz="1600" i="1">
                              <a:latin typeface="Cambria Math" panose="02040503050406030204" pitchFamily="18" charset="0"/>
                            </a:rPr>
                          </m:ctrlPr>
                        </m:fPr>
                        <m:num>
                          <m:r>
                            <a:rPr lang="en-IE" sz="1600" i="1">
                              <a:latin typeface="Cambria Math" panose="02040503050406030204" pitchFamily="18" charset="0"/>
                            </a:rPr>
                            <m:t>𝑑</m:t>
                          </m:r>
                        </m:num>
                        <m:den>
                          <m:r>
                            <a:rPr lang="en-IE" sz="1600" i="1">
                              <a:latin typeface="Cambria Math" panose="02040503050406030204" pitchFamily="18" charset="0"/>
                            </a:rPr>
                            <m:t>𝑑𝑚</m:t>
                          </m:r>
                        </m:den>
                      </m:f>
                      <m:nary>
                        <m:naryPr>
                          <m:chr m:val="∑"/>
                          <m:limLoc m:val="undOvr"/>
                          <m:grow m:val="on"/>
                          <m:ctrlPr>
                            <a:rPr lang="en-IE" sz="1600" i="1">
                              <a:latin typeface="Cambria Math" panose="02040503050406030204" pitchFamily="18" charset="0"/>
                            </a:rPr>
                          </m:ctrlPr>
                        </m:naryPr>
                        <m:sub>
                          <m:r>
                            <a:rPr lang="en-IE" sz="1600" i="1">
                              <a:latin typeface="Cambria Math" panose="02040503050406030204" pitchFamily="18" charset="0"/>
                            </a:rPr>
                            <m:t>𝑖</m:t>
                          </m:r>
                          <m:r>
                            <a:rPr lang="en-IE" sz="1600">
                              <a:latin typeface="Cambria Math" panose="02040503050406030204" pitchFamily="18" charset="0"/>
                            </a:rPr>
                            <m:t>=1</m:t>
                          </m:r>
                        </m:sub>
                        <m:sup>
                          <m:r>
                            <a:rPr lang="en-IE" sz="1600" i="1">
                              <a:latin typeface="Cambria Math" panose="02040503050406030204" pitchFamily="18" charset="0"/>
                            </a:rPr>
                            <m:t>𝑛</m:t>
                          </m:r>
                        </m:sup>
                        <m:e>
                          <m:sSup>
                            <m:sSupPr>
                              <m:ctrlPr>
                                <a:rPr lang="en-IE" sz="1600" i="1">
                                  <a:latin typeface="Cambria Math" panose="02040503050406030204" pitchFamily="18" charset="0"/>
                                </a:rPr>
                              </m:ctrlPr>
                            </m:sSupPr>
                            <m:e>
                              <m:d>
                                <m:dPr>
                                  <m:ctrlPr>
                                    <a:rPr lang="en-IE" sz="1600" i="1">
                                      <a:latin typeface="Cambria Math" panose="02040503050406030204" pitchFamily="18" charset="0"/>
                                    </a:rPr>
                                  </m:ctrlPr>
                                </m:dPr>
                                <m:e>
                                  <m:sSub>
                                    <m:sSubPr>
                                      <m:ctrlPr>
                                        <a:rPr lang="en-IE" sz="1600" i="1">
                                          <a:latin typeface="Cambria Math" panose="02040503050406030204" pitchFamily="18" charset="0"/>
                                        </a:rPr>
                                      </m:ctrlPr>
                                    </m:sSubPr>
                                    <m:e>
                                      <m:r>
                                        <a:rPr lang="en-IE" sz="1600" i="1">
                                          <a:latin typeface="Cambria Math" panose="02040503050406030204" pitchFamily="18" charset="0"/>
                                        </a:rPr>
                                        <m:t>𝑌</m:t>
                                      </m:r>
                                    </m:e>
                                    <m:sub>
                                      <m:r>
                                        <a:rPr lang="en-IE" sz="1600" i="1">
                                          <a:latin typeface="Cambria Math" panose="02040503050406030204" pitchFamily="18" charset="0"/>
                                        </a:rPr>
                                        <m:t>𝑖</m:t>
                                      </m:r>
                                    </m:sub>
                                  </m:sSub>
                                  <m:r>
                                    <a:rPr lang="en-IE" sz="1600">
                                      <a:latin typeface="Cambria Math" panose="02040503050406030204" pitchFamily="18" charset="0"/>
                                    </a:rPr>
                                    <m:t>−</m:t>
                                  </m:r>
                                  <m:r>
                                    <a:rPr lang="en-IE" sz="1600" i="1">
                                      <a:latin typeface="Cambria Math" panose="02040503050406030204" pitchFamily="18" charset="0"/>
                                    </a:rPr>
                                    <m:t>𝑚</m:t>
                                  </m:r>
                                </m:e>
                              </m:d>
                            </m:e>
                            <m:sup>
                              <m:r>
                                <a:rPr lang="en-IE" sz="1600">
                                  <a:latin typeface="Cambria Math" panose="02040503050406030204" pitchFamily="18" charset="0"/>
                                </a:rPr>
                                <m:t>2</m:t>
                              </m:r>
                            </m:sup>
                          </m:sSup>
                        </m:e>
                      </m:nary>
                      <m:r>
                        <a:rPr lang="en-IE" sz="1600">
                          <a:latin typeface="Cambria Math" panose="02040503050406030204" pitchFamily="18" charset="0"/>
                        </a:rPr>
                        <m:t>=</m:t>
                      </m:r>
                      <m:nary>
                        <m:naryPr>
                          <m:chr m:val="∑"/>
                          <m:limLoc m:val="undOvr"/>
                          <m:grow m:val="on"/>
                          <m:ctrlPr>
                            <a:rPr lang="en-IE" sz="1600" i="1">
                              <a:latin typeface="Cambria Math" panose="02040503050406030204" pitchFamily="18" charset="0"/>
                            </a:rPr>
                          </m:ctrlPr>
                        </m:naryPr>
                        <m:sub>
                          <m:r>
                            <a:rPr lang="en-IE" sz="1600" i="1">
                              <a:latin typeface="Cambria Math" panose="02040503050406030204" pitchFamily="18" charset="0"/>
                            </a:rPr>
                            <m:t>𝑖</m:t>
                          </m:r>
                          <m:r>
                            <a:rPr lang="en-IE" sz="1600">
                              <a:latin typeface="Cambria Math" panose="02040503050406030204" pitchFamily="18" charset="0"/>
                            </a:rPr>
                            <m:t>=1</m:t>
                          </m:r>
                        </m:sub>
                        <m:sup>
                          <m:r>
                            <a:rPr lang="en-IE" sz="1600" i="1">
                              <a:latin typeface="Cambria Math" panose="02040503050406030204" pitchFamily="18" charset="0"/>
                            </a:rPr>
                            <m:t>𝑛</m:t>
                          </m:r>
                        </m:sup>
                        <m:e>
                          <m:r>
                            <a:rPr lang="en-IE" sz="1600" i="1">
                              <a:latin typeface="Cambria Math" panose="02040503050406030204" pitchFamily="18" charset="0"/>
                            </a:rPr>
                            <m:t>2</m:t>
                          </m:r>
                          <m:d>
                            <m:dPr>
                              <m:ctrlPr>
                                <a:rPr lang="en-IE" sz="1600" i="1">
                                  <a:latin typeface="Cambria Math" panose="02040503050406030204" pitchFamily="18" charset="0"/>
                                </a:rPr>
                              </m:ctrlPr>
                            </m:dPr>
                            <m:e>
                              <m:sSub>
                                <m:sSubPr>
                                  <m:ctrlPr>
                                    <a:rPr lang="en-IE" sz="1600" i="1">
                                      <a:latin typeface="Cambria Math" panose="02040503050406030204" pitchFamily="18" charset="0"/>
                                    </a:rPr>
                                  </m:ctrlPr>
                                </m:sSubPr>
                                <m:e>
                                  <m:r>
                                    <a:rPr lang="en-IE" sz="1600" i="1">
                                      <a:latin typeface="Cambria Math" panose="02040503050406030204" pitchFamily="18" charset="0"/>
                                    </a:rPr>
                                    <m:t>𝑌</m:t>
                                  </m:r>
                                </m:e>
                                <m:sub>
                                  <m:r>
                                    <a:rPr lang="en-IE" sz="1600" i="1">
                                      <a:latin typeface="Cambria Math" panose="02040503050406030204" pitchFamily="18" charset="0"/>
                                    </a:rPr>
                                    <m:t>𝑖</m:t>
                                  </m:r>
                                </m:sub>
                              </m:sSub>
                              <m:r>
                                <a:rPr lang="en-IE" sz="1600">
                                  <a:latin typeface="Cambria Math" panose="02040503050406030204" pitchFamily="18" charset="0"/>
                                </a:rPr>
                                <m:t>−</m:t>
                              </m:r>
                              <m:r>
                                <a:rPr lang="en-IE" sz="1600" i="1">
                                  <a:latin typeface="Cambria Math" panose="02040503050406030204" pitchFamily="18" charset="0"/>
                                </a:rPr>
                                <m:t>𝑚</m:t>
                              </m:r>
                            </m:e>
                          </m:d>
                        </m:e>
                      </m:nary>
                      <m:r>
                        <a:rPr lang="en-IE" sz="1600">
                          <a:latin typeface="Cambria Math" panose="02040503050406030204" pitchFamily="18" charset="0"/>
                        </a:rPr>
                        <m:t>=</m:t>
                      </m:r>
                      <m:r>
                        <a:rPr lang="en-IE" sz="1600" b="0" i="0" smtClean="0">
                          <a:latin typeface="Cambria Math" panose="02040503050406030204" pitchFamily="18" charset="0"/>
                        </a:rPr>
                        <m:t>2</m:t>
                      </m:r>
                      <m:nary>
                        <m:naryPr>
                          <m:chr m:val="∑"/>
                          <m:limLoc m:val="undOvr"/>
                          <m:grow m:val="on"/>
                          <m:ctrlPr>
                            <a:rPr lang="en-IE" sz="1600" i="1">
                              <a:latin typeface="Cambria Math" panose="02040503050406030204" pitchFamily="18" charset="0"/>
                            </a:rPr>
                          </m:ctrlPr>
                        </m:naryPr>
                        <m:sub>
                          <m:r>
                            <a:rPr lang="en-IE" sz="1600" i="1">
                              <a:latin typeface="Cambria Math" panose="02040503050406030204" pitchFamily="18" charset="0"/>
                            </a:rPr>
                            <m:t>𝑖</m:t>
                          </m:r>
                          <m:r>
                            <a:rPr lang="en-IE" sz="1600">
                              <a:latin typeface="Cambria Math" panose="02040503050406030204" pitchFamily="18" charset="0"/>
                            </a:rPr>
                            <m:t>=1</m:t>
                          </m:r>
                        </m:sub>
                        <m:sup>
                          <m:r>
                            <a:rPr lang="en-IE" sz="1600" i="1">
                              <a:latin typeface="Cambria Math" panose="02040503050406030204" pitchFamily="18" charset="0"/>
                            </a:rPr>
                            <m:t>𝑛</m:t>
                          </m:r>
                        </m:sup>
                        <m:e>
                          <m:sSub>
                            <m:sSubPr>
                              <m:ctrlPr>
                                <a:rPr lang="en-IE" sz="1600" i="1">
                                  <a:latin typeface="Cambria Math" panose="02040503050406030204" pitchFamily="18" charset="0"/>
                                </a:rPr>
                              </m:ctrlPr>
                            </m:sSubPr>
                            <m:e>
                              <m:r>
                                <a:rPr lang="en-IE" sz="1600" i="1">
                                  <a:latin typeface="Cambria Math" panose="02040503050406030204" pitchFamily="18" charset="0"/>
                                </a:rPr>
                                <m:t>𝑌</m:t>
                              </m:r>
                            </m:e>
                            <m:sub>
                              <m:r>
                                <a:rPr lang="en-IE" sz="1600" i="1">
                                  <a:latin typeface="Cambria Math" panose="02040503050406030204" pitchFamily="18" charset="0"/>
                                </a:rPr>
                                <m:t>𝑖</m:t>
                              </m:r>
                            </m:sub>
                          </m:sSub>
                        </m:e>
                      </m:nary>
                      <m:r>
                        <a:rPr lang="en-IE" sz="1600" b="0" i="1" smtClean="0">
                          <a:latin typeface="Cambria Math" panose="02040503050406030204" pitchFamily="18" charset="0"/>
                        </a:rPr>
                        <m:t>−2</m:t>
                      </m:r>
                      <m:nary>
                        <m:naryPr>
                          <m:chr m:val="∑"/>
                          <m:limLoc m:val="undOvr"/>
                          <m:grow m:val="on"/>
                          <m:ctrlPr>
                            <a:rPr lang="en-IE" sz="1600" i="1">
                              <a:latin typeface="Cambria Math" panose="02040503050406030204" pitchFamily="18" charset="0"/>
                            </a:rPr>
                          </m:ctrlPr>
                        </m:naryPr>
                        <m:sub>
                          <m:r>
                            <a:rPr lang="en-IE" sz="1600" i="1">
                              <a:latin typeface="Cambria Math" panose="02040503050406030204" pitchFamily="18" charset="0"/>
                            </a:rPr>
                            <m:t>𝑖</m:t>
                          </m:r>
                          <m:r>
                            <a:rPr lang="en-IE" sz="1600">
                              <a:latin typeface="Cambria Math" panose="02040503050406030204" pitchFamily="18" charset="0"/>
                            </a:rPr>
                            <m:t>=1</m:t>
                          </m:r>
                        </m:sub>
                        <m:sup>
                          <m:r>
                            <a:rPr lang="en-IE" sz="1600" i="1">
                              <a:latin typeface="Cambria Math" panose="02040503050406030204" pitchFamily="18" charset="0"/>
                            </a:rPr>
                            <m:t>𝑛</m:t>
                          </m:r>
                        </m:sup>
                        <m:e>
                          <m:r>
                            <a:rPr lang="en-IE" sz="1600" b="0" i="1" smtClean="0">
                              <a:latin typeface="Cambria Math" panose="02040503050406030204" pitchFamily="18" charset="0"/>
                            </a:rPr>
                            <m:t>𝑚</m:t>
                          </m:r>
                        </m:e>
                      </m:nary>
                    </m:oMath>
                  </m:oMathPara>
                </a14:m>
                <a:endParaRPr lang="en-IE" sz="1600" b="0" i="1" dirty="0">
                  <a:latin typeface="Cambria Math" panose="02040503050406030204" pitchFamily="18" charset="0"/>
                </a:endParaRPr>
              </a:p>
              <a:p>
                <a:pPr marL="0" indent="0" eaLnBrk="1" hangingPunct="1">
                  <a:buNone/>
                </a:pPr>
                <a14:m>
                  <m:oMathPara xmlns:m="http://schemas.openxmlformats.org/officeDocument/2006/math">
                    <m:oMathParaPr>
                      <m:jc m:val="centerGroup"/>
                    </m:oMathParaPr>
                    <m:oMath xmlns:m="http://schemas.openxmlformats.org/officeDocument/2006/math">
                      <m:r>
                        <a:rPr lang="en-IE" sz="1600">
                          <a:latin typeface="Cambria Math" panose="02040503050406030204" pitchFamily="18" charset="0"/>
                        </a:rPr>
                        <m:t>=2</m:t>
                      </m:r>
                      <m:r>
                        <a:rPr lang="en-IE" sz="1600" b="0" i="1" smtClean="0">
                          <a:latin typeface="Cambria Math" panose="02040503050406030204" pitchFamily="18" charset="0"/>
                        </a:rPr>
                        <m:t>𝑛</m:t>
                      </m:r>
                      <m:f>
                        <m:fPr>
                          <m:ctrlPr>
                            <a:rPr lang="en-IE" sz="1600" b="0" i="1" smtClean="0">
                              <a:latin typeface="Cambria Math" panose="02040503050406030204" pitchFamily="18" charset="0"/>
                            </a:rPr>
                          </m:ctrlPr>
                        </m:fPr>
                        <m:num>
                          <m:r>
                            <a:rPr lang="en-IE" sz="1600" b="0" i="1" smtClean="0">
                              <a:latin typeface="Cambria Math" panose="02040503050406030204" pitchFamily="18" charset="0"/>
                            </a:rPr>
                            <m:t>1</m:t>
                          </m:r>
                        </m:num>
                        <m:den>
                          <m:r>
                            <a:rPr lang="en-IE" sz="1600" b="0" i="1" smtClean="0">
                              <a:latin typeface="Cambria Math" panose="02040503050406030204" pitchFamily="18" charset="0"/>
                            </a:rPr>
                            <m:t>𝑛</m:t>
                          </m:r>
                        </m:den>
                      </m:f>
                      <m:nary>
                        <m:naryPr>
                          <m:chr m:val="∑"/>
                          <m:limLoc m:val="undOvr"/>
                          <m:grow m:val="on"/>
                          <m:ctrlPr>
                            <a:rPr lang="en-IE" sz="1600" i="1">
                              <a:latin typeface="Cambria Math" panose="02040503050406030204" pitchFamily="18" charset="0"/>
                            </a:rPr>
                          </m:ctrlPr>
                        </m:naryPr>
                        <m:sub>
                          <m:r>
                            <a:rPr lang="en-IE" sz="1600" i="1">
                              <a:latin typeface="Cambria Math" panose="02040503050406030204" pitchFamily="18" charset="0"/>
                            </a:rPr>
                            <m:t>𝑖</m:t>
                          </m:r>
                          <m:r>
                            <a:rPr lang="en-IE" sz="1600">
                              <a:latin typeface="Cambria Math" panose="02040503050406030204" pitchFamily="18" charset="0"/>
                            </a:rPr>
                            <m:t>=1</m:t>
                          </m:r>
                        </m:sub>
                        <m:sup>
                          <m:r>
                            <a:rPr lang="en-IE" sz="1600" i="1">
                              <a:latin typeface="Cambria Math" panose="02040503050406030204" pitchFamily="18" charset="0"/>
                            </a:rPr>
                            <m:t>𝑛</m:t>
                          </m:r>
                        </m:sup>
                        <m:e>
                          <m:sSub>
                            <m:sSubPr>
                              <m:ctrlPr>
                                <a:rPr lang="en-IE" sz="1600" i="1">
                                  <a:latin typeface="Cambria Math" panose="02040503050406030204" pitchFamily="18" charset="0"/>
                                </a:rPr>
                              </m:ctrlPr>
                            </m:sSubPr>
                            <m:e>
                              <m:r>
                                <a:rPr lang="en-IE" sz="1600" i="1">
                                  <a:latin typeface="Cambria Math" panose="02040503050406030204" pitchFamily="18" charset="0"/>
                                </a:rPr>
                                <m:t>𝑌</m:t>
                              </m:r>
                            </m:e>
                            <m:sub>
                              <m:r>
                                <a:rPr lang="en-IE" sz="1600" i="1">
                                  <a:latin typeface="Cambria Math" panose="02040503050406030204" pitchFamily="18" charset="0"/>
                                </a:rPr>
                                <m:t>𝑖</m:t>
                              </m:r>
                            </m:sub>
                          </m:sSub>
                        </m:e>
                      </m:nary>
                      <m:r>
                        <a:rPr lang="en-IE" sz="1600" i="1">
                          <a:latin typeface="Cambria Math" panose="02040503050406030204" pitchFamily="18" charset="0"/>
                        </a:rPr>
                        <m:t>−2</m:t>
                      </m:r>
                      <m:r>
                        <a:rPr lang="en-IE" sz="1600" b="0" i="1" smtClean="0">
                          <a:latin typeface="Cambria Math" panose="02040503050406030204" pitchFamily="18" charset="0"/>
                        </a:rPr>
                        <m:t>𝑛𝑚</m:t>
                      </m:r>
                      <m:r>
                        <a:rPr lang="en-IE" sz="1600">
                          <a:latin typeface="Cambria Math" panose="02040503050406030204" pitchFamily="18" charset="0"/>
                        </a:rPr>
                        <m:t>=2</m:t>
                      </m:r>
                      <m:r>
                        <a:rPr lang="en-IE" sz="1600" i="1">
                          <a:latin typeface="Cambria Math" panose="02040503050406030204" pitchFamily="18" charset="0"/>
                        </a:rPr>
                        <m:t>𝑛</m:t>
                      </m:r>
                      <m:acc>
                        <m:accPr>
                          <m:chr m:val="̅"/>
                          <m:ctrlPr>
                            <a:rPr lang="it-IT" altLang="en-US" sz="1600" i="1">
                              <a:latin typeface="Cambria Math" panose="02040503050406030204" pitchFamily="18" charset="0"/>
                            </a:rPr>
                          </m:ctrlPr>
                        </m:accPr>
                        <m:e>
                          <m:r>
                            <a:rPr lang="en-IE" altLang="en-US" sz="1600" i="1">
                              <a:latin typeface="Cambria Math" panose="02040503050406030204" pitchFamily="18" charset="0"/>
                            </a:rPr>
                            <m:t>𝑌</m:t>
                          </m:r>
                        </m:e>
                      </m:acc>
                      <m:r>
                        <a:rPr lang="en-IE" sz="1600" i="1">
                          <a:latin typeface="Cambria Math" panose="02040503050406030204" pitchFamily="18" charset="0"/>
                        </a:rPr>
                        <m:t>−2</m:t>
                      </m:r>
                      <m:r>
                        <a:rPr lang="en-IE" sz="1600" i="1">
                          <a:latin typeface="Cambria Math" panose="02040503050406030204" pitchFamily="18" charset="0"/>
                        </a:rPr>
                        <m:t>𝑛𝑚</m:t>
                      </m:r>
                    </m:oMath>
                  </m:oMathPara>
                </a14:m>
                <a:endParaRPr lang="en-IE" sz="1600" i="1" dirty="0">
                  <a:latin typeface="Cambria Math" panose="02040503050406030204" pitchFamily="18" charset="0"/>
                </a:endParaRPr>
              </a:p>
              <a:p>
                <a:pPr marL="0" indent="0" eaLnBrk="1" hangingPunct="1">
                  <a:buNone/>
                </a:pPr>
                <a14:m>
                  <m:oMathPara xmlns:m="http://schemas.openxmlformats.org/officeDocument/2006/math">
                    <m:oMathParaPr>
                      <m:jc m:val="centerGroup"/>
                    </m:oMathParaPr>
                    <m:oMath xmlns:m="http://schemas.openxmlformats.org/officeDocument/2006/math">
                      <m:r>
                        <a:rPr lang="en-IE" sz="1600">
                          <a:latin typeface="Cambria Math" panose="02040503050406030204" pitchFamily="18" charset="0"/>
                        </a:rPr>
                        <m:t>=2</m:t>
                      </m:r>
                      <m:r>
                        <a:rPr lang="en-IE" sz="1600" i="1">
                          <a:latin typeface="Cambria Math" panose="02040503050406030204" pitchFamily="18" charset="0"/>
                        </a:rPr>
                        <m:t>𝑛</m:t>
                      </m:r>
                      <m:d>
                        <m:dPr>
                          <m:ctrlPr>
                            <a:rPr lang="en-IE" sz="1600" b="0" i="1" smtClean="0">
                              <a:latin typeface="Cambria Math" panose="02040503050406030204" pitchFamily="18" charset="0"/>
                            </a:rPr>
                          </m:ctrlPr>
                        </m:dPr>
                        <m:e>
                          <m:acc>
                            <m:accPr>
                              <m:chr m:val="̅"/>
                              <m:ctrlPr>
                                <a:rPr lang="it-IT" altLang="en-US" sz="1600" i="1">
                                  <a:latin typeface="Cambria Math" panose="02040503050406030204" pitchFamily="18" charset="0"/>
                                </a:rPr>
                              </m:ctrlPr>
                            </m:accPr>
                            <m:e>
                              <m:r>
                                <a:rPr lang="en-IE" altLang="en-US" sz="1600" i="1">
                                  <a:latin typeface="Cambria Math" panose="02040503050406030204" pitchFamily="18" charset="0"/>
                                </a:rPr>
                                <m:t>𝑌</m:t>
                              </m:r>
                            </m:e>
                          </m:acc>
                          <m:r>
                            <a:rPr lang="en-IE" sz="1600" i="1">
                              <a:latin typeface="Cambria Math" panose="02040503050406030204" pitchFamily="18" charset="0"/>
                            </a:rPr>
                            <m:t>−</m:t>
                          </m:r>
                          <m:r>
                            <a:rPr lang="en-IE" sz="1600" i="1">
                              <a:latin typeface="Cambria Math" panose="02040503050406030204" pitchFamily="18" charset="0"/>
                            </a:rPr>
                            <m:t>𝑚</m:t>
                          </m:r>
                        </m:e>
                      </m:d>
                      <m:r>
                        <a:rPr lang="en-IE" sz="1600">
                          <a:latin typeface="Cambria Math" panose="02040503050406030204" pitchFamily="18" charset="0"/>
                        </a:rPr>
                        <m:t>=</m:t>
                      </m:r>
                      <m:r>
                        <a:rPr lang="en-IE" sz="1600" b="0" i="0" smtClean="0">
                          <a:latin typeface="Cambria Math" panose="02040503050406030204" pitchFamily="18" charset="0"/>
                        </a:rPr>
                        <m:t>0</m:t>
                      </m:r>
                      <m:r>
                        <a:rPr lang="en-IE" sz="1600" b="0" i="1" smtClean="0">
                          <a:latin typeface="Cambria Math" panose="02040503050406030204" pitchFamily="18" charset="0"/>
                        </a:rPr>
                        <m:t>⟹</m:t>
                      </m:r>
                      <m:sSup>
                        <m:sSupPr>
                          <m:ctrlPr>
                            <a:rPr lang="en-IE" sz="1600" i="1">
                              <a:latin typeface="Cambria Math" panose="02040503050406030204" pitchFamily="18" charset="0"/>
                            </a:rPr>
                          </m:ctrlPr>
                        </m:sSupPr>
                        <m:e>
                          <m:r>
                            <a:rPr lang="en-IE" sz="1600" i="1">
                              <a:latin typeface="Cambria Math" panose="02040503050406030204" pitchFamily="18" charset="0"/>
                            </a:rPr>
                            <m:t>𝑚</m:t>
                          </m:r>
                        </m:e>
                        <m:sup>
                          <m:r>
                            <a:rPr lang="en-IE" sz="1600" i="1">
                              <a:latin typeface="Cambria Math" panose="02040503050406030204" pitchFamily="18" charset="0"/>
                            </a:rPr>
                            <m:t>∗</m:t>
                          </m:r>
                        </m:sup>
                      </m:sSup>
                      <m:r>
                        <a:rPr lang="en-IE" sz="1600" b="0" i="1" smtClean="0">
                          <a:latin typeface="Cambria Math" panose="02040503050406030204" pitchFamily="18" charset="0"/>
                        </a:rPr>
                        <m:t>=</m:t>
                      </m:r>
                      <m:acc>
                        <m:accPr>
                          <m:chr m:val="̅"/>
                          <m:ctrlPr>
                            <a:rPr lang="it-IT" altLang="en-US" sz="1600" i="1">
                              <a:latin typeface="Cambria Math" panose="02040503050406030204" pitchFamily="18" charset="0"/>
                            </a:rPr>
                          </m:ctrlPr>
                        </m:accPr>
                        <m:e>
                          <m:r>
                            <a:rPr lang="en-IE" altLang="en-US" sz="1600" i="1">
                              <a:latin typeface="Cambria Math" panose="02040503050406030204" pitchFamily="18" charset="0"/>
                            </a:rPr>
                            <m:t>𝑌</m:t>
                          </m:r>
                        </m:e>
                      </m:acc>
                    </m:oMath>
                  </m:oMathPara>
                </a14:m>
                <a:endParaRPr lang="it-IT" altLang="en-US" sz="2400" dirty="0">
                  <a:ea typeface="ＭＳ Ｐゴシック" panose="020B0600070205080204" pitchFamily="34" charset="-128"/>
                </a:endParaRPr>
              </a:p>
            </p:txBody>
          </p:sp>
        </mc:Choice>
        <mc:Fallback xmlns="">
          <p:sp>
            <p:nvSpPr>
              <p:cNvPr id="51203" name="Rectangle 3"/>
              <p:cNvSpPr>
                <a:spLocks noGrp="1" noRot="1" noChangeAspect="1" noMove="1" noResize="1" noEditPoints="1" noAdjustHandles="1" noChangeArrowheads="1" noChangeShapeType="1" noTextEdit="1"/>
              </p:cNvSpPr>
              <p:nvPr>
                <p:ph type="body" idx="1"/>
              </p:nvPr>
            </p:nvSpPr>
            <p:spPr>
              <a:xfrm>
                <a:off x="304800" y="1371600"/>
                <a:ext cx="8686800" cy="5257800"/>
              </a:xfrm>
              <a:blipFill>
                <a:blip r:embed="rId4"/>
                <a:stretch>
                  <a:fillRect l="-1053" t="-1043" r="-70"/>
                </a:stretch>
              </a:blipFill>
            </p:spPr>
            <p:txBody>
              <a:bodyPr/>
              <a:lstStyle/>
              <a:p>
                <a:r>
                  <a:rPr lang="en-IE">
                    <a:noFill/>
                  </a:rPr>
                  <a:t> </a:t>
                </a:r>
              </a:p>
            </p:txBody>
          </p:sp>
        </mc:Fallback>
      </mc:AlternateContent>
      <p:graphicFrame>
        <p:nvGraphicFramePr>
          <p:cNvPr id="51213" name="Object 11"/>
          <p:cNvGraphicFramePr>
            <a:graphicFrameLocks noChangeAspect="1"/>
          </p:cNvGraphicFramePr>
          <p:nvPr>
            <p:extLst>
              <p:ext uri="{D42A27DB-BD31-4B8C-83A1-F6EECF244321}">
                <p14:modId xmlns:p14="http://schemas.microsoft.com/office/powerpoint/2010/main" val="2082598854"/>
              </p:ext>
            </p:extLst>
          </p:nvPr>
        </p:nvGraphicFramePr>
        <p:xfrm>
          <a:off x="3505200" y="3129757"/>
          <a:ext cx="1828800" cy="723900"/>
        </p:xfrm>
        <a:graphic>
          <a:graphicData uri="http://schemas.openxmlformats.org/presentationml/2006/ole">
            <mc:AlternateContent xmlns:mc="http://schemas.openxmlformats.org/markup-compatibility/2006">
              <mc:Choice xmlns:v="urn:schemas-microsoft-com:vml" Requires="v">
                <p:oleObj spid="_x0000_s254634" name="Equation" r:id="rId5" imgW="2311400" imgH="914400" progId="Equation.DSMT4">
                  <p:embed/>
                </p:oleObj>
              </mc:Choice>
              <mc:Fallback>
                <p:oleObj name="Equation" r:id="rId5" imgW="2311400" imgH="914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3129757"/>
                        <a:ext cx="182880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2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0E18DF40-BEC7-47F5-B425-3B87F24794F4}" type="slidenum">
              <a:rPr lang="en-US" altLang="en-US" smtClean="0"/>
              <a:pPr/>
              <a:t>25</a:t>
            </a:fld>
            <a:endParaRPr lang="en-US" altLang="en-US"/>
          </a:p>
        </p:txBody>
      </p:sp>
    </p:spTree>
    <p:extLst>
      <p:ext uri="{BB962C8B-B14F-4D97-AF65-F5344CB8AC3E}">
        <p14:creationId xmlns:p14="http://schemas.microsoft.com/office/powerpoint/2010/main" val="1346296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1202"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Perché usare </a:t>
                </a:r>
                <a14:m>
                  <m:oMath xmlns:m="http://schemas.openxmlformats.org/officeDocument/2006/math">
                    <m:acc>
                      <m:accPr>
                        <m:chr m:val="̅"/>
                        <m:ctrlPr>
                          <a:rPr lang="it-IT" altLang="en-US" i="1">
                            <a:latin typeface="Cambria Math" panose="02040503050406030204" pitchFamily="18" charset="0"/>
                          </a:rPr>
                        </m:ctrlPr>
                      </m:accPr>
                      <m:e>
                        <m:r>
                          <a:rPr lang="en-IE" altLang="en-US" i="1">
                            <a:latin typeface="Cambria Math" panose="02040503050406030204" pitchFamily="18" charset="0"/>
                          </a:rPr>
                          <m:t>𝑌</m:t>
                        </m:r>
                      </m:e>
                    </m:acc>
                  </m:oMath>
                </a14:m>
                <a:r>
                  <a:rPr lang="it-IT" altLang="en-US" dirty="0">
                    <a:ea typeface="ＭＳ Ｐゴシック" panose="020B0600070205080204" pitchFamily="34" charset="-128"/>
                  </a:rPr>
                  <a:t> per stimare </a:t>
                </a:r>
                <a:r>
                  <a:rPr lang="it-IT" altLang="en-US" i="1" dirty="0" err="1">
                    <a:latin typeface="Lucida Grande" pitchFamily="48" charset="0"/>
                    <a:ea typeface="ＭＳ Ｐゴシック" panose="020B0600070205080204" pitchFamily="34" charset="-128"/>
                    <a:sym typeface="Symbol" panose="05050102010706020507" pitchFamily="18" charset="2"/>
                  </a:rPr>
                  <a:t>μ</a:t>
                </a:r>
                <a:r>
                  <a:rPr lang="it-IT" altLang="en-US" i="1" baseline="-25000" dirty="0" err="1">
                    <a:ea typeface="ＭＳ Ｐゴシック" panose="020B0600070205080204" pitchFamily="34" charset="-128"/>
                  </a:rPr>
                  <a:t>Y</a:t>
                </a:r>
                <a:r>
                  <a:rPr lang="it-IT" altLang="en-US" dirty="0">
                    <a:ea typeface="ＭＳ Ｐゴシック" panose="020B0600070205080204" pitchFamily="34" charset="-128"/>
                  </a:rPr>
                  <a:t>? (continua)</a:t>
                </a:r>
              </a:p>
            </p:txBody>
          </p:sp>
        </mc:Choice>
        <mc:Fallback xmlns="">
          <p:sp>
            <p:nvSpPr>
              <p:cNvPr id="51202" name="Rectangle 2"/>
              <p:cNvSpPr>
                <a:spLocks noGrp="1" noRot="1" noChangeAspect="1" noMove="1" noResize="1" noEditPoints="1" noAdjustHandles="1" noChangeArrowheads="1" noChangeShapeType="1" noTextEdit="1"/>
              </p:cNvSpPr>
              <p:nvPr>
                <p:ph type="title"/>
              </p:nvPr>
            </p:nvSpPr>
            <p:spPr>
              <a:blipFill>
                <a:blip r:embed="rId2"/>
                <a:stretch>
                  <a:fillRect l="-1415" r="-495"/>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51203" name="Rectangle 3"/>
              <p:cNvSpPr>
                <a:spLocks noGrp="1" noChangeArrowheads="1"/>
              </p:cNvSpPr>
              <p:nvPr>
                <p:ph type="body" idx="1"/>
              </p:nvPr>
            </p:nvSpPr>
            <p:spPr>
              <a:xfrm>
                <a:off x="304800" y="1371600"/>
                <a:ext cx="8686800" cy="5257800"/>
              </a:xfrm>
            </p:spPr>
            <p:txBody>
              <a:bodyPr/>
              <a:lstStyle/>
              <a:p>
                <a:pPr eaLnBrk="1" hangingPunct="1">
                  <a:spcAft>
                    <a:spcPts val="1200"/>
                  </a:spcAft>
                </a:pPr>
                <a:r>
                  <a:rPr lang="it-IT" altLang="en-US" sz="2400" dirty="0">
                    <a:ea typeface="ＭＳ Ｐゴシック" panose="020B0600070205080204" pitchFamily="34" charset="-128"/>
                  </a:rPr>
                  <a:t>Ha una varianza minore di tutti gli altri </a:t>
                </a:r>
                <a:r>
                  <a:rPr lang="it-IT" altLang="en-US" sz="2400" i="1" dirty="0">
                    <a:ea typeface="ＭＳ Ｐゴシック" panose="020B0600070205080204" pitchFamily="34" charset="-128"/>
                  </a:rPr>
                  <a:t>stimatori lineari non distorti </a:t>
                </a:r>
                <a:br>
                  <a:rPr lang="it-IT" altLang="en-US" sz="2400" i="1" dirty="0">
                    <a:ea typeface="ＭＳ Ｐゴシック" panose="020B0600070205080204" pitchFamily="34" charset="-128"/>
                  </a:rPr>
                </a:br>
                <a:endParaRPr lang="it-IT" altLang="en-US" sz="2400" i="1" dirty="0">
                  <a:ea typeface="ＭＳ Ｐゴシック" panose="020B0600070205080204" pitchFamily="34" charset="-128"/>
                </a:endParaRPr>
              </a:p>
              <a:p>
                <a:pPr lvl="1" eaLnBrk="1" hangingPunct="1">
                  <a:spcAft>
                    <a:spcPts val="1200"/>
                  </a:spcAft>
                </a:pPr>
                <a:r>
                  <a:rPr lang="it-IT" altLang="en-US" sz="2000" dirty="0">
                    <a:ea typeface="ＭＳ Ｐゴシック" panose="020B0600070205080204" pitchFamily="34" charset="-128"/>
                  </a:rPr>
                  <a:t>Però non dimentichiamo che </a:t>
                </a:r>
                <a14:m>
                  <m:oMath xmlns:m="http://schemas.openxmlformats.org/officeDocument/2006/math">
                    <m:acc>
                      <m:accPr>
                        <m:chr m:val="̅"/>
                        <m:ctrlPr>
                          <a:rPr lang="it-IT" altLang="en-US" sz="2000" i="1">
                            <a:latin typeface="Cambria Math" panose="02040503050406030204" pitchFamily="18" charset="0"/>
                          </a:rPr>
                        </m:ctrlPr>
                      </m:accPr>
                      <m:e>
                        <m:r>
                          <a:rPr lang="en-IE" altLang="en-US" sz="2000" i="1">
                            <a:latin typeface="Cambria Math" panose="02040503050406030204" pitchFamily="18" charset="0"/>
                          </a:rPr>
                          <m:t>𝑌</m:t>
                        </m:r>
                      </m:e>
                    </m:acc>
                  </m:oMath>
                </a14:m>
                <a:r>
                  <a:rPr lang="it-IT" altLang="en-US" sz="2000" dirty="0">
                    <a:ea typeface="ＭＳ Ｐゴシック" panose="020B0600070205080204" pitchFamily="34" charset="-128"/>
                  </a:rPr>
                  <a:t> non è l’unico stimatore di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a:t>
                </a:r>
              </a:p>
              <a:p>
                <a:pPr lvl="1" eaLnBrk="1" hangingPunct="1">
                  <a:spcAft>
                    <a:spcPts val="1200"/>
                  </a:spcAft>
                </a:pPr>
                <a:r>
                  <a:rPr lang="it-IT" altLang="en-US" sz="2000" dirty="0">
                    <a:ea typeface="ＭＳ Ｐゴシック" panose="020B0600070205080204" pitchFamily="34" charset="-128"/>
                  </a:rPr>
                  <a:t>Vi viene in mente un caso in cui potrebbe essere preferibile utilizzare, ad esempio, la mediana?</a:t>
                </a:r>
              </a:p>
              <a:p>
                <a:pPr eaLnBrk="1" hangingPunct="1">
                  <a:spcAft>
                    <a:spcPts val="1200"/>
                  </a:spcAft>
                </a:pPr>
                <a:endParaRPr lang="it-IT" altLang="en-US" sz="2400" dirty="0">
                  <a:ea typeface="ＭＳ Ｐゴシック" panose="020B0600070205080204" pitchFamily="34" charset="-128"/>
                </a:endParaRPr>
              </a:p>
            </p:txBody>
          </p:sp>
        </mc:Choice>
        <mc:Fallback>
          <p:sp>
            <p:nvSpPr>
              <p:cNvPr id="51203" name="Rectangle 3"/>
              <p:cNvSpPr>
                <a:spLocks noGrp="1" noRot="1" noChangeAspect="1" noMove="1" noResize="1" noEditPoints="1" noAdjustHandles="1" noChangeArrowheads="1" noChangeShapeType="1" noTextEdit="1"/>
              </p:cNvSpPr>
              <p:nvPr>
                <p:ph type="body" idx="1"/>
              </p:nvPr>
            </p:nvSpPr>
            <p:spPr>
              <a:xfrm>
                <a:off x="304800" y="1371600"/>
                <a:ext cx="8686800" cy="5257800"/>
              </a:xfrm>
              <a:blipFill>
                <a:blip r:embed="rId3"/>
                <a:stretch>
                  <a:fillRect l="-1053" t="-927"/>
                </a:stretch>
              </a:blipFill>
            </p:spPr>
            <p:txBody>
              <a:bodyPr/>
              <a:lstStyle/>
              <a:p>
                <a:r>
                  <a:rPr lang="en-IE">
                    <a:noFill/>
                  </a:rPr>
                  <a:t> </a:t>
                </a:r>
              </a:p>
            </p:txBody>
          </p:sp>
        </mc:Fallback>
      </mc:AlternateContent>
      <p:sp>
        <p:nvSpPr>
          <p:cNvPr id="5122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0E18DF40-BEC7-47F5-B425-3B87F24794F4}" type="slidenum">
              <a:rPr lang="en-US" altLang="en-US" smtClean="0"/>
              <a:pPr/>
              <a:t>26</a:t>
            </a:fld>
            <a:endParaRPr lang="en-US" altLang="en-US"/>
          </a:p>
        </p:txBody>
      </p:sp>
    </p:spTree>
    <p:extLst>
      <p:ext uri="{BB962C8B-B14F-4D97-AF65-F5344CB8AC3E}">
        <p14:creationId xmlns:p14="http://schemas.microsoft.com/office/powerpoint/2010/main" val="1192762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(c) Verifica di ipotesi</a:t>
            </a:r>
          </a:p>
        </p:txBody>
      </p:sp>
      <p:sp>
        <p:nvSpPr>
          <p:cNvPr id="53251" name="Rectangle 3"/>
          <p:cNvSpPr>
            <a:spLocks noGrp="1" noChangeArrowheads="1"/>
          </p:cNvSpPr>
          <p:nvPr>
            <p:ph type="body" idx="1"/>
          </p:nvPr>
        </p:nvSpPr>
        <p:spPr/>
        <p:txBody>
          <a:bodyPr/>
          <a:lstStyle/>
          <a:p>
            <a:pPr eaLnBrk="1" hangingPunct="1">
              <a:spcBef>
                <a:spcPts val="600"/>
              </a:spcBef>
              <a:spcAft>
                <a:spcPts val="600"/>
              </a:spcAft>
            </a:pPr>
            <a:r>
              <a:rPr lang="it-IT" altLang="en-US" sz="2400" dirty="0">
                <a:ea typeface="ＭＳ Ｐゴシック" panose="020B0600070205080204" pitchFamily="34" charset="-128"/>
              </a:rPr>
              <a:t>Prendere una decisione preliminare, in base all’evidenza disponibile, che un’ipotesi nulla sia vera o che sia vera, invece, un’ipotesi alternativa. </a:t>
            </a:r>
          </a:p>
          <a:p>
            <a:pPr eaLnBrk="1" hangingPunct="1">
              <a:spcBef>
                <a:spcPts val="600"/>
              </a:spcBef>
              <a:spcAft>
                <a:spcPts val="600"/>
              </a:spcAft>
            </a:pPr>
            <a:r>
              <a:rPr lang="it-IT" altLang="en-US" sz="2400" dirty="0">
                <a:ea typeface="ＭＳ Ｐゴシック" panose="020B0600070205080204" pitchFamily="34" charset="-128"/>
              </a:rPr>
              <a:t>Cioè, nel caso della media (valore atteso), verificare</a:t>
            </a:r>
          </a:p>
          <a:p>
            <a:pPr lvl="1" eaLnBrk="1" hangingPunct="1">
              <a:spcBef>
                <a:spcPts val="600"/>
              </a:spcBef>
              <a:spcAft>
                <a:spcPts val="600"/>
              </a:spcAft>
            </a:pPr>
            <a:r>
              <a:rPr lang="it-IT" altLang="en-US" sz="1800" i="1" dirty="0">
                <a:ea typeface="ＭＳ Ｐゴシック" panose="020B0600070205080204" pitchFamily="34" charset="-128"/>
              </a:rPr>
              <a:t>H</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a:t>
            </a:r>
            <a:r>
              <a:rPr lang="it-IT" altLang="en-US" sz="1800" i="1" dirty="0">
                <a:ea typeface="ＭＳ Ｐゴシック" panose="020B0600070205080204" pitchFamily="34" charset="-128"/>
              </a:rPr>
              <a:t>E</a:t>
            </a:r>
            <a:r>
              <a:rPr lang="it-IT" altLang="en-US" sz="1800" dirty="0">
                <a:ea typeface="ＭＳ Ｐゴシック" panose="020B0600070205080204" pitchFamily="34" charset="-128"/>
              </a:rPr>
              <a:t>(</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 </a:t>
            </a:r>
            <a:r>
              <a:rPr lang="it-IT" altLang="en-US" sz="1800" i="1" dirty="0">
                <a:latin typeface="Lucida Grande" pitchFamily="48" charset="0"/>
                <a:ea typeface="ＭＳ Ｐゴシック" panose="020B0600070205080204" pitchFamily="34" charset="-128"/>
                <a:sym typeface="Symbol" panose="05050102010706020507" pitchFamily="18" charset="2"/>
              </a:rPr>
              <a:t>μ</a:t>
            </a:r>
            <a:r>
              <a:rPr lang="it-IT" altLang="en-US" sz="1800" i="1" baseline="-25000" dirty="0">
                <a:ea typeface="ＭＳ Ｐゴシック" panose="020B0600070205080204" pitchFamily="34" charset="-128"/>
              </a:rPr>
              <a:t>Y</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vs. </a:t>
            </a:r>
            <a:r>
              <a:rPr lang="it-IT" altLang="en-US" sz="1800" i="1" dirty="0">
                <a:ea typeface="ＭＳ Ｐゴシック" panose="020B0600070205080204" pitchFamily="34" charset="-128"/>
              </a:rPr>
              <a:t>H</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a:t>
            </a:r>
            <a:r>
              <a:rPr lang="it-IT" altLang="en-US" sz="1800" i="1" dirty="0">
                <a:ea typeface="ＭＳ Ｐゴシック" panose="020B0600070205080204" pitchFamily="34" charset="-128"/>
              </a:rPr>
              <a:t>E</a:t>
            </a:r>
            <a:r>
              <a:rPr lang="it-IT" altLang="en-US" sz="1800" dirty="0">
                <a:ea typeface="ＭＳ Ｐゴシック" panose="020B0600070205080204" pitchFamily="34" charset="-128"/>
              </a:rPr>
              <a:t>(</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&gt; </a:t>
            </a:r>
            <a:r>
              <a:rPr lang="it-IT" altLang="en-US" sz="1800" i="1" dirty="0">
                <a:latin typeface="Lucida Grande" pitchFamily="48" charset="0"/>
                <a:ea typeface="ＭＳ Ｐゴシック" panose="020B0600070205080204" pitchFamily="34" charset="-128"/>
                <a:sym typeface="Symbol" panose="05050102010706020507" pitchFamily="18" charset="2"/>
              </a:rPr>
              <a:t>μ</a:t>
            </a:r>
            <a:r>
              <a:rPr lang="it-IT" altLang="en-US" sz="1800" i="1" baseline="-25000" dirty="0">
                <a:ea typeface="ＭＳ Ｐゴシック" panose="020B0600070205080204" pitchFamily="34" charset="-128"/>
              </a:rPr>
              <a:t>Y</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(monodirezionale, &gt;)</a:t>
            </a:r>
          </a:p>
          <a:p>
            <a:pPr lvl="1" eaLnBrk="1" hangingPunct="1">
              <a:spcBef>
                <a:spcPts val="600"/>
              </a:spcBef>
              <a:spcAft>
                <a:spcPts val="600"/>
              </a:spcAft>
            </a:pPr>
            <a:r>
              <a:rPr lang="it-IT" altLang="en-US" sz="1800" i="1" dirty="0">
                <a:ea typeface="ＭＳ Ｐゴシック" panose="020B0600070205080204" pitchFamily="34" charset="-128"/>
              </a:rPr>
              <a:t>H</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a:t>
            </a:r>
            <a:r>
              <a:rPr lang="it-IT" altLang="en-US" sz="1800" i="1" dirty="0">
                <a:ea typeface="ＭＳ Ｐゴシック" panose="020B0600070205080204" pitchFamily="34" charset="-128"/>
              </a:rPr>
              <a:t>E</a:t>
            </a:r>
            <a:r>
              <a:rPr lang="it-IT" altLang="en-US" sz="1800" dirty="0">
                <a:ea typeface="ＭＳ Ｐゴシック" panose="020B0600070205080204" pitchFamily="34" charset="-128"/>
              </a:rPr>
              <a:t>(</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 </a:t>
            </a:r>
            <a:r>
              <a:rPr lang="it-IT" altLang="en-US" sz="1800" i="1" dirty="0">
                <a:latin typeface="Lucida Grande" pitchFamily="48" charset="0"/>
                <a:ea typeface="ＭＳ Ｐゴシック" panose="020B0600070205080204" pitchFamily="34" charset="-128"/>
                <a:sym typeface="Symbol" panose="05050102010706020507" pitchFamily="18" charset="2"/>
              </a:rPr>
              <a:t>μ</a:t>
            </a:r>
            <a:r>
              <a:rPr lang="it-IT" altLang="en-US" sz="1800" i="1" baseline="-25000" dirty="0">
                <a:ea typeface="ＭＳ Ｐゴシック" panose="020B0600070205080204" pitchFamily="34" charset="-128"/>
              </a:rPr>
              <a:t>Y</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vs. </a:t>
            </a:r>
            <a:r>
              <a:rPr lang="it-IT" altLang="en-US" sz="1800" i="1" dirty="0">
                <a:ea typeface="ＭＳ Ｐゴシック" panose="020B0600070205080204" pitchFamily="34" charset="-128"/>
              </a:rPr>
              <a:t>H</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a:t>
            </a:r>
            <a:r>
              <a:rPr lang="it-IT" altLang="en-US" sz="1800" i="1" dirty="0">
                <a:ea typeface="ＭＳ Ｐゴシック" panose="020B0600070205080204" pitchFamily="34" charset="-128"/>
              </a:rPr>
              <a:t>E</a:t>
            </a:r>
            <a:r>
              <a:rPr lang="it-IT" altLang="en-US" sz="1800" dirty="0">
                <a:ea typeface="ＭＳ Ｐゴシック" panose="020B0600070205080204" pitchFamily="34" charset="-128"/>
              </a:rPr>
              <a:t>(</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&lt; </a:t>
            </a:r>
            <a:r>
              <a:rPr lang="it-IT" altLang="en-US" sz="1800" i="1" dirty="0">
                <a:latin typeface="Lucida Grande" pitchFamily="48" charset="0"/>
                <a:ea typeface="ＭＳ Ｐゴシック" panose="020B0600070205080204" pitchFamily="34" charset="-128"/>
                <a:sym typeface="Symbol" panose="05050102010706020507" pitchFamily="18" charset="2"/>
              </a:rPr>
              <a:t>μ</a:t>
            </a:r>
            <a:r>
              <a:rPr lang="it-IT" altLang="en-US" sz="1800" i="1" baseline="-25000" dirty="0">
                <a:ea typeface="ＭＳ Ｐゴシック" panose="020B0600070205080204" pitchFamily="34" charset="-128"/>
              </a:rPr>
              <a:t>Y</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(monodirezionale, &lt;)</a:t>
            </a:r>
          </a:p>
          <a:p>
            <a:pPr lvl="1" eaLnBrk="1" hangingPunct="1">
              <a:spcBef>
                <a:spcPts val="600"/>
              </a:spcBef>
              <a:spcAft>
                <a:spcPts val="600"/>
              </a:spcAft>
            </a:pPr>
            <a:r>
              <a:rPr lang="it-IT" altLang="en-US" sz="1800" i="1" dirty="0">
                <a:ea typeface="ＭＳ Ｐゴシック" panose="020B0600070205080204" pitchFamily="34" charset="-128"/>
              </a:rPr>
              <a:t>H</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a:t>
            </a:r>
            <a:r>
              <a:rPr lang="it-IT" altLang="en-US" sz="1800" i="1" dirty="0">
                <a:ea typeface="ＭＳ Ｐゴシック" panose="020B0600070205080204" pitchFamily="34" charset="-128"/>
              </a:rPr>
              <a:t>E</a:t>
            </a:r>
            <a:r>
              <a:rPr lang="it-IT" altLang="en-US" sz="1800" dirty="0">
                <a:ea typeface="ＭＳ Ｐゴシック" panose="020B0600070205080204" pitchFamily="34" charset="-128"/>
              </a:rPr>
              <a:t>(</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 </a:t>
            </a:r>
            <a:r>
              <a:rPr lang="it-IT" altLang="en-US" sz="1800" i="1" dirty="0">
                <a:latin typeface="Lucida Grande" pitchFamily="48" charset="0"/>
                <a:ea typeface="ＭＳ Ｐゴシック" panose="020B0600070205080204" pitchFamily="34" charset="-128"/>
                <a:sym typeface="Symbol" panose="05050102010706020507" pitchFamily="18" charset="2"/>
              </a:rPr>
              <a:t>μ</a:t>
            </a:r>
            <a:r>
              <a:rPr lang="it-IT" altLang="en-US" sz="1800" i="1" baseline="-25000" dirty="0">
                <a:ea typeface="ＭＳ Ｐゴシック" panose="020B0600070205080204" pitchFamily="34" charset="-128"/>
              </a:rPr>
              <a:t>Y</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vs. </a:t>
            </a:r>
            <a:r>
              <a:rPr lang="it-IT" altLang="en-US" sz="1800" i="1" dirty="0">
                <a:ea typeface="ＭＳ Ｐゴシック" panose="020B0600070205080204" pitchFamily="34" charset="-128"/>
              </a:rPr>
              <a:t>H</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a:t>
            </a:r>
            <a:r>
              <a:rPr lang="it-IT" altLang="en-US" sz="1800" i="1" dirty="0">
                <a:ea typeface="ＭＳ Ｐゴシック" panose="020B0600070205080204" pitchFamily="34" charset="-128"/>
              </a:rPr>
              <a:t>E</a:t>
            </a:r>
            <a:r>
              <a:rPr lang="it-IT" altLang="en-US" sz="1800" dirty="0">
                <a:ea typeface="ＭＳ Ｐゴシック" panose="020B0600070205080204" pitchFamily="34" charset="-128"/>
              </a:rPr>
              <a:t>(</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a:t>
            </a:r>
            <a:r>
              <a:rPr lang="it-IT" altLang="en-US" sz="1800" dirty="0">
                <a:ea typeface="ＭＳ Ｐゴシック" panose="020B0600070205080204" pitchFamily="34" charset="-128"/>
                <a:sym typeface="Symbol" panose="05050102010706020507" pitchFamily="18" charset="2"/>
              </a:rPr>
              <a:t>≠ </a:t>
            </a:r>
            <a:r>
              <a:rPr lang="it-IT" altLang="en-US" sz="1800" i="1" dirty="0">
                <a:latin typeface="Lucida Grande" pitchFamily="48" charset="0"/>
                <a:ea typeface="ＭＳ Ｐゴシック" panose="020B0600070205080204" pitchFamily="34" charset="-128"/>
                <a:sym typeface="Symbol" panose="05050102010706020507" pitchFamily="18" charset="2"/>
              </a:rPr>
              <a:t>μ</a:t>
            </a:r>
            <a:r>
              <a:rPr lang="it-IT" altLang="en-US" sz="1800" i="1" baseline="-25000" dirty="0">
                <a:ea typeface="ＭＳ Ｐゴシック" panose="020B0600070205080204" pitchFamily="34" charset="-128"/>
              </a:rPr>
              <a:t>Y</a:t>
            </a:r>
            <a:r>
              <a:rPr lang="it-IT" altLang="en-US" sz="1800" baseline="-25000" dirty="0">
                <a:ea typeface="ＭＳ Ｐゴシック" panose="020B0600070205080204" pitchFamily="34" charset="-128"/>
              </a:rPr>
              <a:t>,0</a:t>
            </a:r>
            <a:r>
              <a:rPr lang="it-IT" altLang="en-US" sz="1800" dirty="0">
                <a:ea typeface="ＭＳ Ｐゴシック" panose="020B0600070205080204" pitchFamily="34" charset="-128"/>
              </a:rPr>
              <a:t> (bidirezionale)</a:t>
            </a:r>
          </a:p>
        </p:txBody>
      </p:sp>
      <p:sp>
        <p:nvSpPr>
          <p:cNvPr id="5325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E3DE4E0B-AD7C-465D-A51F-725A9E7F3317}" type="slidenum">
              <a:rPr lang="en-US" altLang="en-US" smtClean="0"/>
              <a:pPr/>
              <a:t>27</a:t>
            </a:fld>
            <a:endParaRPr lang="en-US" altLang="en-US"/>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BB0F3FAD-00B4-4A65-A198-1D1086E575DF}"/>
                  </a:ext>
                </a:extLst>
              </p:cNvPr>
              <p:cNvSpPr txBox="1"/>
              <p:nvPr/>
            </p:nvSpPr>
            <p:spPr>
              <a:xfrm>
                <a:off x="1066800" y="5133082"/>
                <a:ext cx="7086600" cy="1077218"/>
              </a:xfrm>
              <a:prstGeom prst="rect">
                <a:avLst/>
              </a:prstGeom>
              <a:noFill/>
            </p:spPr>
            <p:txBody>
              <a:bodyPr wrap="square" rtlCol="0">
                <a:spAutoFit/>
              </a:bodyPr>
              <a:lstStyle/>
              <a:p>
                <a:pPr>
                  <a:spcBef>
                    <a:spcPts val="600"/>
                  </a:spcBef>
                </a:pPr>
                <a:r>
                  <a:rPr lang="it-IT" altLang="en-US" b="1" i="1" dirty="0"/>
                  <a:t>Per esempio:</a:t>
                </a:r>
              </a:p>
              <a:p>
                <a:pPr marL="285750" indent="-285750">
                  <a:spcBef>
                    <a:spcPts val="600"/>
                  </a:spcBef>
                  <a:buFont typeface="Arial" panose="020B0604020202020204" pitchFamily="34" charset="0"/>
                  <a:buChar char="•"/>
                </a:pPr>
                <a:r>
                  <a:rPr lang="it-IT" altLang="en-US" i="1" dirty="0"/>
                  <a:t>H</a:t>
                </a:r>
                <a:r>
                  <a:rPr lang="it-IT" altLang="en-US" baseline="-25000" dirty="0"/>
                  <a:t>0</a:t>
                </a:r>
                <a:r>
                  <a:rPr lang="it-IT" altLang="en-US" dirty="0"/>
                  <a:t>: </a:t>
                </a:r>
                <a:r>
                  <a:rPr lang="it-IT" altLang="en-US" i="1" dirty="0"/>
                  <a:t>E</a:t>
                </a:r>
                <a:r>
                  <a:rPr lang="it-IT" altLang="en-US" dirty="0"/>
                  <a:t>(</a:t>
                </a:r>
                <a:r>
                  <a:rPr lang="it-IT" altLang="en-US" i="1" dirty="0"/>
                  <a:t>Y</a:t>
                </a:r>
                <a:r>
                  <a:rPr lang="it-IT" altLang="en-US" dirty="0"/>
                  <a:t>) = </a:t>
                </a:r>
                <a:r>
                  <a:rPr lang="it-IT" altLang="en-US" i="1" dirty="0">
                    <a:latin typeface="Lucida Grande" pitchFamily="48" charset="0"/>
                    <a:sym typeface="Symbol" panose="05050102010706020507" pitchFamily="18" charset="2"/>
                  </a:rPr>
                  <a:t>1.7 mt</a:t>
                </a:r>
                <a:r>
                  <a:rPr lang="it-IT" altLang="en-US" dirty="0"/>
                  <a:t> vs. </a:t>
                </a:r>
                <a:r>
                  <a:rPr lang="it-IT" altLang="en-US" i="1" dirty="0"/>
                  <a:t>H</a:t>
                </a:r>
                <a:r>
                  <a:rPr lang="it-IT" altLang="en-US" baseline="-25000" dirty="0"/>
                  <a:t>1</a:t>
                </a:r>
                <a:r>
                  <a:rPr lang="it-IT" altLang="en-US" dirty="0"/>
                  <a:t>: </a:t>
                </a:r>
                <a:r>
                  <a:rPr lang="it-IT" altLang="en-US" i="1" dirty="0"/>
                  <a:t>E</a:t>
                </a:r>
                <a:r>
                  <a:rPr lang="it-IT" altLang="en-US" dirty="0"/>
                  <a:t>(</a:t>
                </a:r>
                <a:r>
                  <a:rPr lang="it-IT" altLang="en-US" i="1" dirty="0"/>
                  <a:t>Y</a:t>
                </a:r>
                <a:r>
                  <a:rPr lang="it-IT" altLang="en-US" dirty="0"/>
                  <a:t>) </a:t>
                </a:r>
                <a:r>
                  <a:rPr lang="it-IT" altLang="en-US" dirty="0">
                    <a:sym typeface="Symbol" panose="05050102010706020507" pitchFamily="18" charset="2"/>
                  </a:rPr>
                  <a:t>≠ </a:t>
                </a:r>
                <a:r>
                  <a:rPr lang="it-IT" altLang="en-US" i="1" dirty="0">
                    <a:latin typeface="Lucida Grande" pitchFamily="48" charset="0"/>
                    <a:sym typeface="Symbol" panose="05050102010706020507" pitchFamily="18" charset="2"/>
                  </a:rPr>
                  <a:t>1.7 mt</a:t>
                </a:r>
                <a:r>
                  <a:rPr lang="it-IT" altLang="en-US" dirty="0"/>
                  <a:t> (bidirezionale)</a:t>
                </a:r>
              </a:p>
              <a:p>
                <a:pPr marL="285750" indent="-285750">
                  <a:spcBef>
                    <a:spcPts val="600"/>
                  </a:spcBef>
                  <a:buFont typeface="Arial" panose="020B0604020202020204" pitchFamily="34" charset="0"/>
                  <a:buChar char="•"/>
                </a:pPr>
                <a:r>
                  <a:rPr lang="en-IE" altLang="en-US" b="0" dirty="0" err="1"/>
                  <a:t>Posso</a:t>
                </a:r>
                <a:r>
                  <a:rPr lang="en-IE" altLang="en-US" b="0" dirty="0"/>
                  <a:t> </a:t>
                </a:r>
                <a:r>
                  <a:rPr lang="en-IE" altLang="en-US" b="0" dirty="0" err="1"/>
                  <a:t>rigettare</a:t>
                </a:r>
                <a:r>
                  <a:rPr lang="en-IE" altLang="en-US" b="0" dirty="0"/>
                  <a:t> </a:t>
                </a:r>
                <a14:m>
                  <m:oMath xmlns:m="http://schemas.openxmlformats.org/officeDocument/2006/math">
                    <m:sSub>
                      <m:sSubPr>
                        <m:ctrlPr>
                          <a:rPr lang="en-IE" altLang="en-US" b="0" i="1" smtClean="0">
                            <a:latin typeface="Cambria Math" panose="02040503050406030204" pitchFamily="18" charset="0"/>
                          </a:rPr>
                        </m:ctrlPr>
                      </m:sSubPr>
                      <m:e>
                        <m:r>
                          <a:rPr lang="en-IE" altLang="en-US" b="0" i="1" smtClean="0">
                            <a:latin typeface="Cambria Math" panose="02040503050406030204" pitchFamily="18" charset="0"/>
                          </a:rPr>
                          <m:t>𝐻</m:t>
                        </m:r>
                      </m:e>
                      <m:sub>
                        <m:r>
                          <a:rPr lang="en-IE" altLang="en-US" b="0" i="1" smtClean="0">
                            <a:latin typeface="Cambria Math" panose="02040503050406030204" pitchFamily="18" charset="0"/>
                          </a:rPr>
                          <m:t>0</m:t>
                        </m:r>
                      </m:sub>
                    </m:sSub>
                  </m:oMath>
                </a14:m>
                <a:r>
                  <a:rPr lang="en-IE" altLang="en-US" b="0" dirty="0"/>
                  <a:t> se </a:t>
                </a:r>
                <a14:m>
                  <m:oMath xmlns:m="http://schemas.openxmlformats.org/officeDocument/2006/math">
                    <m:acc>
                      <m:accPr>
                        <m:chr m:val="̅"/>
                        <m:ctrlPr>
                          <a:rPr lang="en-IE" altLang="en-US" b="0" i="1" smtClean="0">
                            <a:latin typeface="Cambria Math" panose="02040503050406030204" pitchFamily="18" charset="0"/>
                          </a:rPr>
                        </m:ctrlPr>
                      </m:accPr>
                      <m:e>
                        <m:r>
                          <a:rPr lang="en-IE" altLang="en-US" i="1">
                            <a:latin typeface="Cambria Math" panose="02040503050406030204" pitchFamily="18" charset="0"/>
                          </a:rPr>
                          <m:t>𝑌</m:t>
                        </m:r>
                      </m:e>
                    </m:acc>
                    <m:r>
                      <a:rPr lang="en-IE" altLang="en-US" b="0" i="1" dirty="0" smtClean="0">
                        <a:latin typeface="Cambria Math" panose="02040503050406030204" pitchFamily="18" charset="0"/>
                      </a:rPr>
                      <m:t>=1.95 </m:t>
                    </m:r>
                    <m:r>
                      <a:rPr lang="en-IE" altLang="en-US" b="0" i="1" dirty="0" smtClean="0">
                        <a:latin typeface="Cambria Math" panose="02040503050406030204" pitchFamily="18" charset="0"/>
                      </a:rPr>
                      <m:t>𝑚𝑡</m:t>
                    </m:r>
                  </m:oMath>
                </a14:m>
                <a:r>
                  <a:rPr lang="it-IT" altLang="en-US" dirty="0"/>
                  <a:t>?</a:t>
                </a:r>
              </a:p>
            </p:txBody>
          </p:sp>
        </mc:Choice>
        <mc:Fallback>
          <p:sp>
            <p:nvSpPr>
              <p:cNvPr id="2" name="TextBox 1">
                <a:extLst>
                  <a:ext uri="{FF2B5EF4-FFF2-40B4-BE49-F238E27FC236}">
                    <a16:creationId xmlns:a16="http://schemas.microsoft.com/office/drawing/2014/main" id="{BB0F3FAD-00B4-4A65-A198-1D1086E575DF}"/>
                  </a:ext>
                </a:extLst>
              </p:cNvPr>
              <p:cNvSpPr txBox="1">
                <a:spLocks noRot="1" noChangeAspect="1" noMove="1" noResize="1" noEditPoints="1" noAdjustHandles="1" noChangeArrowheads="1" noChangeShapeType="1" noTextEdit="1"/>
              </p:cNvSpPr>
              <p:nvPr/>
            </p:nvSpPr>
            <p:spPr>
              <a:xfrm>
                <a:off x="1066800" y="5133082"/>
                <a:ext cx="7086600" cy="1077218"/>
              </a:xfrm>
              <a:prstGeom prst="rect">
                <a:avLst/>
              </a:prstGeom>
              <a:blipFill>
                <a:blip r:embed="rId2"/>
                <a:stretch>
                  <a:fillRect l="-688" t="-2825" b="-7910"/>
                </a:stretch>
              </a:blipFill>
            </p:spPr>
            <p:txBody>
              <a:bodyPr/>
              <a:lstStyle/>
              <a:p>
                <a:r>
                  <a:rPr lang="en-IE">
                    <a:noFill/>
                  </a:rPr>
                  <a:t> </a:t>
                </a:r>
              </a:p>
            </p:txBody>
          </p:sp>
        </mc:Fallback>
      </mc:AlternateContent>
    </p:spTree>
    <p:extLst>
      <p:ext uri="{BB962C8B-B14F-4D97-AF65-F5344CB8AC3E}">
        <p14:creationId xmlns:p14="http://schemas.microsoft.com/office/powerpoint/2010/main" val="1231712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it-IT" altLang="en-US" u="sng" dirty="0">
                <a:ea typeface="ＭＳ Ｐゴシック" panose="020B0600070205080204" pitchFamily="34" charset="-128"/>
              </a:rPr>
              <a:t>Terminologia I</a:t>
            </a:r>
            <a:endParaRPr lang="it-IT" altLang="en-US" b="0" dirty="0">
              <a:ea typeface="ＭＳ Ｐゴシック" panose="020B0600070205080204" pitchFamily="34" charset="-128"/>
            </a:endParaRPr>
          </a:p>
        </p:txBody>
      </p:sp>
      <mc:AlternateContent xmlns:mc="http://schemas.openxmlformats.org/markup-compatibility/2006">
        <mc:Choice xmlns:a14="http://schemas.microsoft.com/office/drawing/2010/main" Requires="a14">
          <p:sp>
            <p:nvSpPr>
              <p:cNvPr id="68611" name="Rectangle 3"/>
              <p:cNvSpPr>
                <a:spLocks noGrp="1" noChangeArrowheads="1"/>
              </p:cNvSpPr>
              <p:nvPr>
                <p:ph type="body" idx="1"/>
              </p:nvPr>
            </p:nvSpPr>
            <p:spPr>
              <a:xfrm>
                <a:off x="304800" y="1600200"/>
                <a:ext cx="8294688" cy="3581400"/>
              </a:xfrm>
            </p:spPr>
            <p:txBody>
              <a:bodyPr/>
              <a:lstStyle/>
              <a:p>
                <a:pPr eaLnBrk="1" hangingPunct="1">
                  <a:spcBef>
                    <a:spcPts val="600"/>
                  </a:spcBef>
                  <a:spcAft>
                    <a:spcPts val="600"/>
                  </a:spcAft>
                </a:pPr>
                <a:r>
                  <a:rPr lang="it-IT" altLang="en-US" sz="2400" dirty="0">
                    <a:ea typeface="ＭＳ Ｐゴシック" panose="020B0600070205080204" pitchFamily="34" charset="-128"/>
                  </a:rPr>
                  <a:t>Un </a:t>
                </a:r>
                <a:r>
                  <a:rPr lang="it-IT" altLang="en-US" sz="2400" b="1" i="1" dirty="0">
                    <a:ea typeface="ＭＳ Ｐゴシック" panose="020B0600070205080204" pitchFamily="34" charset="-128"/>
                  </a:rPr>
                  <a:t>intervallo di confidenza al 95%</a:t>
                </a:r>
                <a:r>
                  <a:rPr lang="it-IT" altLang="en-US" sz="2400" b="1" dirty="0">
                    <a:ea typeface="ＭＳ Ｐゴシック" panose="020B0600070205080204" pitchFamily="34" charset="-128"/>
                  </a:rPr>
                  <a:t> </a:t>
                </a:r>
                <a:r>
                  <a:rPr lang="it-IT" altLang="en-US" sz="2400" dirty="0">
                    <a:ea typeface="ＭＳ Ｐゴシック" panose="020B0600070205080204" pitchFamily="34" charset="-128"/>
                  </a:rPr>
                  <a:t>per </a:t>
                </a:r>
                <a:r>
                  <a:rPr lang="it-IT" altLang="en-US" sz="2400" i="1" dirty="0" err="1">
                    <a:latin typeface="Lucida Grande" pitchFamily="48" charset="0"/>
                    <a:ea typeface="ＭＳ Ｐゴシック" panose="020B0600070205080204" pitchFamily="34" charset="-128"/>
                    <a:sym typeface="Symbol" panose="05050102010706020507" pitchFamily="18" charset="2"/>
                  </a:rPr>
                  <a:t>μ</a:t>
                </a:r>
                <a:r>
                  <a:rPr lang="it-IT" altLang="en-US" sz="2400" i="1" baseline="-25000" dirty="0" err="1">
                    <a:ea typeface="ＭＳ Ｐゴシック" panose="020B0600070205080204" pitchFamily="34" charset="-128"/>
                  </a:rPr>
                  <a:t>Y</a:t>
                </a:r>
                <a:r>
                  <a:rPr lang="it-IT" altLang="en-US" sz="2400" dirty="0">
                    <a:ea typeface="ＭＳ Ｐゴシック" panose="020B0600070205080204" pitchFamily="34" charset="-128"/>
                  </a:rPr>
                  <a:t> è un intervallo che possiamo attenderci contenga il valore di </a:t>
                </a:r>
                <a14:m>
                  <m:oMath xmlns:m="http://schemas.openxmlformats.org/officeDocument/2006/math">
                    <m:acc>
                      <m:accPr>
                        <m:chr m:val="̅"/>
                        <m:ctrlPr>
                          <a:rPr lang="en-IE" altLang="en-US" sz="2400" b="0" i="1" smtClean="0">
                            <a:latin typeface="Cambria Math" panose="02040503050406030204" pitchFamily="18" charset="0"/>
                            <a:ea typeface="ＭＳ Ｐゴシック" panose="020B0600070205080204" pitchFamily="34" charset="-128"/>
                          </a:rPr>
                        </m:ctrlPr>
                      </m:accPr>
                      <m:e>
                        <m:r>
                          <a:rPr lang="en-IE" altLang="en-US" sz="2400" b="0" i="1" smtClean="0">
                            <a:latin typeface="Cambria Math" panose="02040503050406030204" pitchFamily="18" charset="0"/>
                            <a:ea typeface="ＭＳ Ｐゴシック" panose="020B0600070205080204" pitchFamily="34" charset="-128"/>
                          </a:rPr>
                          <m:t>𝑌</m:t>
                        </m:r>
                      </m:e>
                    </m:acc>
                  </m:oMath>
                </a14:m>
                <a:r>
                  <a:rPr lang="it-IT" altLang="en-US" sz="2400" dirty="0">
                    <a:ea typeface="ＭＳ Ｐゴシック" panose="020B0600070205080204" pitchFamily="34" charset="-128"/>
                  </a:rPr>
                  <a:t> nel 95% dei campioni ripetuti </a:t>
                </a:r>
              </a:p>
              <a:p>
                <a:pPr lvl="1" eaLnBrk="1" hangingPunct="1">
                  <a:spcBef>
                    <a:spcPts val="600"/>
                  </a:spcBef>
                  <a:spcAft>
                    <a:spcPts val="600"/>
                  </a:spcAft>
                </a:pPr>
                <a:r>
                  <a:rPr lang="it-IT" altLang="en-US" sz="2000" dirty="0">
                    <a:ea typeface="ＭＳ Ｐゴシック" panose="020B0600070205080204" pitchFamily="34" charset="-128"/>
                  </a:rPr>
                  <a:t>Dunque, possiamo attenderci contenga il valore di </a:t>
                </a:r>
                <a14:m>
                  <m:oMath xmlns:m="http://schemas.openxmlformats.org/officeDocument/2006/math">
                    <m:r>
                      <a:rPr lang="it-IT" altLang="en-US" sz="2000" b="0" i="1" smtClean="0">
                        <a:latin typeface="Cambria Math" panose="02040503050406030204" pitchFamily="18" charset="0"/>
                        <a:ea typeface="ＭＳ Ｐゴシック" panose="020B0600070205080204" pitchFamily="34" charset="-128"/>
                      </a:rPr>
                      <m:t>𝐸</m:t>
                    </m:r>
                    <m:r>
                      <a:rPr lang="it-IT" altLang="en-US" sz="2000" b="0" i="0" smtClean="0">
                        <a:latin typeface="Cambria Math" panose="02040503050406030204" pitchFamily="18" charset="0"/>
                        <a:ea typeface="ＭＳ Ｐゴシック" panose="020B0600070205080204" pitchFamily="34" charset="-128"/>
                      </a:rPr>
                      <m:t>(</m:t>
                    </m:r>
                    <m:acc>
                      <m:accPr>
                        <m:chr m:val="̅"/>
                        <m:ctrlPr>
                          <a:rPr lang="en-IE" altLang="en-US" sz="2000" b="0" i="1" smtClean="0">
                            <a:latin typeface="Cambria Math" panose="02040503050406030204" pitchFamily="18" charset="0"/>
                            <a:ea typeface="ＭＳ Ｐゴシック" panose="020B0600070205080204" pitchFamily="34" charset="-128"/>
                          </a:rPr>
                        </m:ctrlPr>
                      </m:accPr>
                      <m:e>
                        <m:r>
                          <a:rPr lang="en-IE" altLang="en-US" sz="2000" b="0" i="1" smtClean="0">
                            <a:latin typeface="Cambria Math" panose="02040503050406030204" pitchFamily="18" charset="0"/>
                            <a:ea typeface="ＭＳ Ｐゴシック" panose="020B0600070205080204" pitchFamily="34" charset="-128"/>
                          </a:rPr>
                          <m:t>𝑌</m:t>
                        </m:r>
                      </m:e>
                    </m:acc>
                    <m:r>
                      <a:rPr lang="it-IT" altLang="en-US" sz="2000" b="0" i="1" smtClean="0">
                        <a:latin typeface="Cambria Math" panose="02040503050406030204" pitchFamily="18" charset="0"/>
                        <a:ea typeface="ＭＳ Ｐゴシック" panose="020B0600070205080204" pitchFamily="34" charset="-128"/>
                      </a:rPr>
                      <m:t>)</m:t>
                    </m:r>
                  </m:oMath>
                </a14:m>
                <a:r>
                  <a:rPr lang="it-IT" altLang="en-US" sz="2000" dirty="0">
                    <a:ea typeface="ＭＳ Ｐゴシック" panose="020B0600070205080204" pitchFamily="34" charset="-128"/>
                  </a:rPr>
                  <a:t>, ovvero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con il 95% di probabilità</a:t>
                </a:r>
              </a:p>
              <a:p>
                <a:pPr lvl="1" eaLnBrk="1" hangingPunct="1">
                  <a:spcBef>
                    <a:spcPts val="600"/>
                  </a:spcBef>
                  <a:spcAft>
                    <a:spcPts val="600"/>
                  </a:spcAft>
                </a:pPr>
                <a:r>
                  <a:rPr lang="it-IT" altLang="en-US" sz="2000" dirty="0">
                    <a:ea typeface="ＭＳ Ｐゴシック" panose="020B0600070205080204" pitchFamily="34" charset="-128"/>
                  </a:rPr>
                  <a:t>Si veda esercizi</a:t>
                </a:r>
              </a:p>
              <a:p>
                <a:pPr eaLnBrk="1" hangingPunct="1"/>
                <a:endParaRPr lang="it-IT" altLang="en-US" sz="2000" dirty="0">
                  <a:ea typeface="ＭＳ Ｐゴシック" panose="020B0600070205080204" pitchFamily="34" charset="-128"/>
                </a:endParaRPr>
              </a:p>
              <a:p>
                <a:pPr eaLnBrk="1" hangingPunct="1"/>
                <a:r>
                  <a:rPr lang="it-IT" altLang="en-US" sz="2000" i="1" dirty="0">
                    <a:ea typeface="ＭＳ Ｐゴシック" panose="020B0600070205080204" pitchFamily="34" charset="-128"/>
                  </a:rPr>
                  <a:t>Digressione</a:t>
                </a:r>
                <a:r>
                  <a:rPr lang="it-IT" altLang="en-US" sz="2000" dirty="0">
                    <a:ea typeface="ＭＳ Ｐゴシック" panose="020B0600070205080204" pitchFamily="34" charset="-128"/>
                  </a:rPr>
                  <a:t>: qual è la casualità qui? </a:t>
                </a:r>
              </a:p>
              <a:p>
                <a:pPr lvl="1" eaLnBrk="1" hangingPunct="1"/>
                <a:r>
                  <a:rPr lang="it-IT" altLang="en-US" sz="1600" dirty="0">
                    <a:ea typeface="ＭＳ Ｐゴシック" panose="020B0600070205080204" pitchFamily="34" charset="-128"/>
                  </a:rPr>
                  <a:t>Lo sono i valori di </a:t>
                </a:r>
                <a:r>
                  <a:rPr lang="it-IT" altLang="en-US" sz="1600" i="1" dirty="0">
                    <a:ea typeface="ＭＳ Ｐゴシック" panose="020B0600070205080204" pitchFamily="34" charset="-128"/>
                  </a:rPr>
                  <a:t>Y</a:t>
                </a:r>
                <a:r>
                  <a:rPr lang="it-IT" altLang="en-US" sz="1600" baseline="-25000" dirty="0">
                    <a:ea typeface="ＭＳ Ｐゴシック" panose="020B0600070205080204" pitchFamily="34" charset="-128"/>
                  </a:rPr>
                  <a:t>1</a:t>
                </a:r>
                <a:r>
                  <a:rPr lang="it-IT" altLang="en-US" sz="1600" dirty="0">
                    <a:ea typeface="ＭＳ Ｐゴシック" panose="020B0600070205080204" pitchFamily="34" charset="-128"/>
                  </a:rPr>
                  <a:t>,...,</a:t>
                </a:r>
                <a:r>
                  <a:rPr lang="it-IT" altLang="en-US" sz="1600" i="1" dirty="0" err="1">
                    <a:ea typeface="ＭＳ Ｐゴシック" panose="020B0600070205080204" pitchFamily="34" charset="-128"/>
                  </a:rPr>
                  <a:t>Y</a:t>
                </a:r>
                <a:r>
                  <a:rPr lang="it-IT" altLang="en-US" sz="1600" i="1" baseline="-25000" dirty="0" err="1">
                    <a:ea typeface="ＭＳ Ｐゴシック" panose="020B0600070205080204" pitchFamily="34" charset="-128"/>
                  </a:rPr>
                  <a:t>n</a:t>
                </a:r>
                <a:r>
                  <a:rPr lang="it-IT" altLang="en-US" sz="1600" dirty="0">
                    <a:ea typeface="ＭＳ Ｐゴシック" panose="020B0600070205080204" pitchFamily="34" charset="-128"/>
                  </a:rPr>
                  <a:t> e, quindi, qualsiasi funzione degli stessi – incluso l’intervallo di confidenza, che differirà da un campione all’altro. </a:t>
                </a:r>
              </a:p>
              <a:p>
                <a:pPr lvl="1" eaLnBrk="1" hangingPunct="1"/>
                <a:r>
                  <a:rPr lang="it-IT" altLang="en-US" sz="1600" dirty="0">
                    <a:ea typeface="ＭＳ Ｐゴシック" panose="020B0600070205080204" pitchFamily="34" charset="-128"/>
                  </a:rPr>
                  <a:t>Il parametro della popolazione, </a:t>
                </a:r>
                <a:r>
                  <a:rPr lang="it-IT" altLang="en-US" sz="1600" i="1" dirty="0" err="1">
                    <a:latin typeface="Lucida Grande" pitchFamily="48" charset="0"/>
                    <a:ea typeface="ＭＳ Ｐゴシック" panose="020B0600070205080204" pitchFamily="34" charset="-128"/>
                    <a:sym typeface="Symbol" panose="05050102010706020507" pitchFamily="18" charset="2"/>
                  </a:rPr>
                  <a:t>μ</a:t>
                </a:r>
                <a:r>
                  <a:rPr lang="it-IT" altLang="en-US" sz="1600" i="1" baseline="-25000" dirty="0" err="1">
                    <a:ea typeface="ＭＳ Ｐゴシック" panose="020B0600070205080204" pitchFamily="34" charset="-128"/>
                  </a:rPr>
                  <a:t>Y</a:t>
                </a:r>
                <a:r>
                  <a:rPr lang="it-IT" altLang="en-US" sz="1600" dirty="0">
                    <a:ea typeface="ＭＳ Ｐゴシック" panose="020B0600070205080204" pitchFamily="34" charset="-128"/>
                  </a:rPr>
                  <a:t>, non è casuale; semplicemente, non lo conosciamo.</a:t>
                </a:r>
              </a:p>
            </p:txBody>
          </p:sp>
        </mc:Choice>
        <mc:Fallback>
          <p:sp>
            <p:nvSpPr>
              <p:cNvPr id="68611" name="Rectangle 3"/>
              <p:cNvSpPr>
                <a:spLocks noGrp="1" noRot="1" noChangeAspect="1" noMove="1" noResize="1" noEditPoints="1" noAdjustHandles="1" noChangeArrowheads="1" noChangeShapeType="1" noTextEdit="1"/>
              </p:cNvSpPr>
              <p:nvPr>
                <p:ph type="body" idx="1"/>
              </p:nvPr>
            </p:nvSpPr>
            <p:spPr>
              <a:xfrm>
                <a:off x="304800" y="1600200"/>
                <a:ext cx="8294688" cy="3581400"/>
              </a:xfrm>
              <a:blipFill>
                <a:blip r:embed="rId2"/>
                <a:stretch>
                  <a:fillRect l="-1102" t="-1533" r="-1323" b="-21976"/>
                </a:stretch>
              </a:blipFill>
            </p:spPr>
            <p:txBody>
              <a:bodyPr/>
              <a:lstStyle/>
              <a:p>
                <a:r>
                  <a:rPr lang="en-IE">
                    <a:noFill/>
                  </a:rPr>
                  <a:t> </a:t>
                </a:r>
              </a:p>
            </p:txBody>
          </p:sp>
        </mc:Fallback>
      </mc:AlternateContent>
      <p:sp>
        <p:nvSpPr>
          <p:cNvPr id="6861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7D4AE188-2D6C-4ABD-A78F-8ED436BA6607}" type="slidenum">
              <a:rPr lang="en-US" altLang="en-US" smtClean="0"/>
              <a:pPr/>
              <a:t>28</a:t>
            </a:fld>
            <a:endParaRPr lang="en-US" altLang="en-US"/>
          </a:p>
        </p:txBody>
      </p:sp>
    </p:spTree>
    <p:extLst>
      <p:ext uri="{BB962C8B-B14F-4D97-AF65-F5344CB8AC3E}">
        <p14:creationId xmlns:p14="http://schemas.microsoft.com/office/powerpoint/2010/main" val="1379021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it-IT" altLang="en-US" u="sng" dirty="0">
                <a:ea typeface="ＭＳ Ｐゴシック" panose="020B0600070205080204" pitchFamily="34" charset="-128"/>
              </a:rPr>
              <a:t>Terminologia II</a:t>
            </a:r>
            <a:endParaRPr lang="it-IT" altLang="en-US" i="1" dirty="0">
              <a:ea typeface="ＭＳ Ｐゴシック" panose="020B0600070205080204" pitchFamily="34" charset="-128"/>
            </a:endParaRPr>
          </a:p>
        </p:txBody>
      </p:sp>
      <mc:AlternateContent xmlns:mc="http://schemas.openxmlformats.org/markup-compatibility/2006">
        <mc:Choice xmlns:a14="http://schemas.microsoft.com/office/drawing/2010/main" Requires="a14">
          <p:sp>
            <p:nvSpPr>
              <p:cNvPr id="54275" name="Rectangle 3"/>
              <p:cNvSpPr>
                <a:spLocks noGrp="1" noChangeArrowheads="1"/>
              </p:cNvSpPr>
              <p:nvPr>
                <p:ph type="body" idx="1"/>
              </p:nvPr>
            </p:nvSpPr>
            <p:spPr>
              <a:xfrm>
                <a:off x="304800" y="1600200"/>
                <a:ext cx="8534400" cy="4572000"/>
              </a:xfrm>
            </p:spPr>
            <p:txBody>
              <a:bodyPr anchor="ctr"/>
              <a:lstStyle/>
              <a:p>
                <a:pPr eaLnBrk="1" hangingPunct="1">
                  <a:spcBef>
                    <a:spcPts val="600"/>
                  </a:spcBef>
                  <a:spcAft>
                    <a:spcPts val="600"/>
                  </a:spcAft>
                </a:pPr>
                <a:r>
                  <a:rPr lang="it-IT" altLang="en-US" sz="2000" b="1" i="1" dirty="0">
                    <a:ea typeface="ＭＳ Ｐゴシック" panose="020B0600070205080204" pitchFamily="34" charset="-128"/>
                  </a:rPr>
                  <a:t>valore-p</a:t>
                </a:r>
                <a:r>
                  <a:rPr lang="it-IT" altLang="en-US" sz="2000" i="1" dirty="0">
                    <a:ea typeface="ＭＳ Ｐゴシック" panose="020B0600070205080204" pitchFamily="34" charset="-128"/>
                  </a:rPr>
                  <a:t> </a:t>
                </a:r>
                <a:r>
                  <a:rPr lang="it-IT" altLang="en-US" sz="2000" dirty="0">
                    <a:ea typeface="ＭＳ Ｐゴシック" panose="020B0600070205080204" pitchFamily="34" charset="-128"/>
                  </a:rPr>
                  <a:t>:= probabilità di ricavare una statistica (per es. </a:t>
                </a:r>
                <a14:m>
                  <m:oMath xmlns:m="http://schemas.openxmlformats.org/officeDocument/2006/math">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oMath>
                </a14:m>
                <a:r>
                  <a:rPr lang="it-IT" altLang="en-US" sz="2000" dirty="0">
                    <a:ea typeface="ＭＳ Ｐゴシック" panose="020B0600070205080204" pitchFamily="34" charset="-128"/>
                  </a:rPr>
                  <a:t>) che sia </a:t>
                </a:r>
                <a:r>
                  <a:rPr lang="it-IT" altLang="en-US" sz="2000" u="sng" dirty="0">
                    <a:ea typeface="ＭＳ Ｐゴシック" panose="020B0600070205080204" pitchFamily="34" charset="-128"/>
                  </a:rPr>
                  <a:t>sfavorevole</a:t>
                </a:r>
                <a:r>
                  <a:rPr lang="it-IT" altLang="en-US" sz="2000" dirty="0">
                    <a:ea typeface="ＭＳ Ｐゴシック" panose="020B0600070205080204" pitchFamily="34" charset="-128"/>
                  </a:rPr>
                  <a:t> all’ipotesi nulla almeno quanto lo è il valore effettivamente calcolato con i dati, supponendo che l’ipotesi nulla sia corretta. </a:t>
                </a:r>
              </a:p>
              <a:p>
                <a:pPr marL="800100" lvl="2" indent="0" eaLnBrk="1" hangingPunct="1">
                  <a:spcBef>
                    <a:spcPts val="600"/>
                  </a:spcBef>
                  <a:spcAft>
                    <a:spcPts val="600"/>
                  </a:spcAft>
                  <a:buFontTx/>
                  <a:buNone/>
                </a:pPr>
                <a:r>
                  <a:rPr lang="it-IT" altLang="en-US" sz="1600" b="1" i="1" dirty="0">
                    <a:ea typeface="ＭＳ Ｐゴシック" panose="020B0600070205080204" pitchFamily="34" charset="-128"/>
                  </a:rPr>
                  <a:t>Esempio: Calcolo del valore-p</a:t>
                </a:r>
                <a:r>
                  <a:rPr lang="it-IT" altLang="en-US" sz="1600" dirty="0">
                    <a:ea typeface="ＭＳ Ｐゴシック" panose="020B0600070205080204" pitchFamily="34" charset="-128"/>
                  </a:rPr>
                  <a:t> in un test bi-direzionale in base a </a:t>
                </a:r>
                <a14:m>
                  <m:oMath xmlns:m="http://schemas.openxmlformats.org/officeDocument/2006/math">
                    <m:acc>
                      <m:accPr>
                        <m:chr m:val="̅"/>
                        <m:ctrlPr>
                          <a:rPr lang="en-IE" sz="1600" i="1" smtClean="0">
                            <a:latin typeface="Cambria Math" panose="02040503050406030204" pitchFamily="18" charset="0"/>
                          </a:rPr>
                        </m:ctrlPr>
                      </m:accPr>
                      <m:e>
                        <m:r>
                          <a:rPr lang="en-IE" sz="1600" i="1">
                            <a:latin typeface="Cambria Math" panose="02040503050406030204" pitchFamily="18" charset="0"/>
                          </a:rPr>
                          <m:t>𝑌</m:t>
                        </m:r>
                      </m:e>
                    </m:acc>
                  </m:oMath>
                </a14:m>
                <a:r>
                  <a:rPr lang="it-IT" altLang="en-US" sz="1600" dirty="0">
                    <a:ea typeface="ＭＳ Ｐゴシック" panose="020B0600070205080204" pitchFamily="34" charset="-128"/>
                  </a:rPr>
                  <a:t>:</a:t>
                </a:r>
                <a:r>
                  <a:rPr lang="it-IT" altLang="en-US" sz="1600" i="1" dirty="0">
                    <a:ea typeface="ＭＳ Ｐゴシック" panose="020B0600070205080204" pitchFamily="34" charset="-128"/>
                  </a:rPr>
                  <a:t> </a:t>
                </a:r>
              </a:p>
              <a:p>
                <a:pPr marL="800100" lvl="2" indent="0" algn="ctr" eaLnBrk="1" hangingPunct="1">
                  <a:spcBef>
                    <a:spcPts val="600"/>
                  </a:spcBef>
                  <a:spcAft>
                    <a:spcPts val="600"/>
                  </a:spcAft>
                  <a:buFontTx/>
                  <a:buNone/>
                </a:pPr>
                <a:r>
                  <a:rPr lang="it-IT" altLang="en-US" sz="1600" dirty="0">
                    <a:ea typeface="ＭＳ Ｐゴシック" panose="020B0600070205080204" pitchFamily="34" charset="-128"/>
                  </a:rPr>
                  <a:t>valore</a:t>
                </a:r>
                <a:r>
                  <a:rPr lang="it-IT" altLang="en-US" sz="1600" i="1" dirty="0">
                    <a:ea typeface="ＭＳ Ｐゴシック" panose="020B0600070205080204" pitchFamily="34" charset="-128"/>
                  </a:rPr>
                  <a:t>-p</a:t>
                </a:r>
                <a:r>
                  <a:rPr lang="it-IT" altLang="en-US" sz="1600" dirty="0">
                    <a:ea typeface="ＭＳ Ｐゴシック" panose="020B0600070205080204" pitchFamily="34" charset="-128"/>
                  </a:rPr>
                  <a:t> := </a:t>
                </a:r>
                <a14:m>
                  <m:oMath xmlns:m="http://schemas.openxmlformats.org/officeDocument/2006/math">
                    <m:d>
                      <m:dPr>
                        <m:begChr m:val=""/>
                        <m:endChr m:val="]"/>
                        <m:ctrlPr>
                          <a:rPr lang="en-IE" sz="1600" i="1">
                            <a:latin typeface="Cambria Math" panose="02040503050406030204" pitchFamily="18" charset="0"/>
                          </a:rPr>
                        </m:ctrlPr>
                      </m:dPr>
                      <m:e>
                        <m:sSub>
                          <m:sSubPr>
                            <m:ctrlPr>
                              <a:rPr lang="en-IE" sz="1600" i="1">
                                <a:latin typeface="Cambria Math" panose="02040503050406030204" pitchFamily="18" charset="0"/>
                              </a:rPr>
                            </m:ctrlPr>
                          </m:sSubPr>
                          <m:e>
                            <m:r>
                              <m:rPr>
                                <m:sty m:val="p"/>
                              </m:rPr>
                              <a:rPr lang="en-IE" sz="1600">
                                <a:latin typeface="Cambria Math" panose="02040503050406030204" pitchFamily="18" charset="0"/>
                              </a:rPr>
                              <m:t>Pr</m:t>
                            </m:r>
                          </m:e>
                          <m:sub>
                            <m:sSub>
                              <m:sSubPr>
                                <m:ctrlPr>
                                  <a:rPr lang="en-IE" sz="1600" i="1">
                                    <a:latin typeface="Cambria Math" panose="02040503050406030204" pitchFamily="18" charset="0"/>
                                  </a:rPr>
                                </m:ctrlPr>
                              </m:sSubPr>
                              <m:e>
                                <m:r>
                                  <a:rPr lang="en-IE" sz="1600" i="1">
                                    <a:latin typeface="Cambria Math" panose="02040503050406030204" pitchFamily="18" charset="0"/>
                                  </a:rPr>
                                  <m:t>𝐻</m:t>
                                </m:r>
                              </m:e>
                              <m:sub>
                                <m:r>
                                  <a:rPr lang="en-IE" sz="1600">
                                    <a:latin typeface="Cambria Math" panose="02040503050406030204" pitchFamily="18" charset="0"/>
                                  </a:rPr>
                                  <m:t>0</m:t>
                                </m:r>
                              </m:sub>
                            </m:sSub>
                          </m:sub>
                        </m:sSub>
                        <m:r>
                          <a:rPr lang="en-IE" sz="1600">
                            <a:latin typeface="Cambria Math" panose="02040503050406030204" pitchFamily="18" charset="0"/>
                          </a:rPr>
                          <m:t>[|</m:t>
                        </m:r>
                        <m:acc>
                          <m:accPr>
                            <m:chr m:val="̅"/>
                            <m:ctrlPr>
                              <a:rPr lang="en-IE" sz="1600" i="1">
                                <a:latin typeface="Cambria Math" panose="02040503050406030204" pitchFamily="18" charset="0"/>
                              </a:rPr>
                            </m:ctrlPr>
                          </m:accPr>
                          <m:e>
                            <m:r>
                              <a:rPr lang="en-IE" sz="1600" i="1">
                                <a:latin typeface="Cambria Math" panose="02040503050406030204" pitchFamily="18" charset="0"/>
                              </a:rPr>
                              <m:t>𝑌</m:t>
                            </m:r>
                          </m:e>
                        </m:acc>
                        <m:r>
                          <a:rPr lang="en-IE" sz="1600">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𝜇</m:t>
                            </m:r>
                          </m:e>
                          <m:sub>
                            <m:r>
                              <a:rPr lang="en-IE" sz="1600" i="1">
                                <a:latin typeface="Cambria Math" panose="02040503050406030204" pitchFamily="18" charset="0"/>
                              </a:rPr>
                              <m:t>𝑌</m:t>
                            </m:r>
                            <m:r>
                              <a:rPr lang="en-IE" sz="1600">
                                <a:latin typeface="Cambria Math" panose="02040503050406030204" pitchFamily="18" charset="0"/>
                              </a:rPr>
                              <m:t>,0</m:t>
                            </m:r>
                          </m:sub>
                        </m:sSub>
                        <m:r>
                          <a:rPr lang="en-IE" sz="1600">
                            <a:latin typeface="Cambria Math" panose="02040503050406030204" pitchFamily="18" charset="0"/>
                          </a:rPr>
                          <m:t>|&gt;|</m:t>
                        </m:r>
                        <m:sSup>
                          <m:sSupPr>
                            <m:ctrlPr>
                              <a:rPr lang="en-IE" sz="1600" i="1">
                                <a:latin typeface="Cambria Math" panose="02040503050406030204" pitchFamily="18" charset="0"/>
                              </a:rPr>
                            </m:ctrlPr>
                          </m:sSupPr>
                          <m:e>
                            <m:acc>
                              <m:accPr>
                                <m:chr m:val="̅"/>
                                <m:ctrlPr>
                                  <a:rPr lang="en-IE" sz="1600" i="1">
                                    <a:latin typeface="Cambria Math" panose="02040503050406030204" pitchFamily="18" charset="0"/>
                                  </a:rPr>
                                </m:ctrlPr>
                              </m:accPr>
                              <m:e>
                                <m:r>
                                  <a:rPr lang="en-IE" sz="1600" i="1">
                                    <a:latin typeface="Cambria Math" panose="02040503050406030204" pitchFamily="18" charset="0"/>
                                  </a:rPr>
                                  <m:t>𝑌</m:t>
                                </m:r>
                              </m:e>
                            </m:acc>
                          </m:e>
                          <m:sup>
                            <m:r>
                              <a:rPr lang="en-IE" sz="1600" i="1">
                                <a:latin typeface="Cambria Math" panose="02040503050406030204" pitchFamily="18" charset="0"/>
                              </a:rPr>
                              <m:t>𝑎𝑐𝑡</m:t>
                            </m:r>
                          </m:sup>
                        </m:sSup>
                        <m:r>
                          <a:rPr lang="en-IE" sz="1600">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𝜇</m:t>
                            </m:r>
                          </m:e>
                          <m:sub>
                            <m:r>
                              <a:rPr lang="en-IE" sz="1600" i="1">
                                <a:latin typeface="Cambria Math" panose="02040503050406030204" pitchFamily="18" charset="0"/>
                              </a:rPr>
                              <m:t>𝑌</m:t>
                            </m:r>
                            <m:r>
                              <a:rPr lang="en-IE" sz="1600">
                                <a:latin typeface="Cambria Math" panose="02040503050406030204" pitchFamily="18" charset="0"/>
                              </a:rPr>
                              <m:t>,0</m:t>
                            </m:r>
                          </m:sub>
                        </m:sSub>
                        <m:r>
                          <a:rPr lang="en-IE" sz="1600">
                            <a:latin typeface="Cambria Math" panose="02040503050406030204" pitchFamily="18" charset="0"/>
                          </a:rPr>
                          <m:t>|</m:t>
                        </m:r>
                      </m:e>
                    </m:d>
                  </m:oMath>
                </a14:m>
                <a:r>
                  <a:rPr lang="it-IT" altLang="en-US" sz="1600" dirty="0">
                    <a:ea typeface="ＭＳ Ｐゴシック" panose="020B0600070205080204" pitchFamily="34" charset="-128"/>
                  </a:rPr>
                  <a:t>   </a:t>
                </a:r>
              </a:p>
              <a:p>
                <a:pPr marL="800100" lvl="2" indent="0" eaLnBrk="1" hangingPunct="1">
                  <a:spcBef>
                    <a:spcPts val="600"/>
                  </a:spcBef>
                  <a:spcAft>
                    <a:spcPts val="600"/>
                  </a:spcAft>
                  <a:buFontTx/>
                  <a:buNone/>
                </a:pPr>
                <a:r>
                  <a:rPr lang="it-IT" altLang="en-US" sz="1600" dirty="0">
                    <a:ea typeface="ＭＳ Ｐゴシック" panose="020B0600070205080204" pitchFamily="34" charset="-128"/>
                  </a:rPr>
                  <a:t>Dove </a:t>
                </a:r>
                <a14:m>
                  <m:oMath xmlns:m="http://schemas.openxmlformats.org/officeDocument/2006/math">
                    <m:sSup>
                      <m:sSupPr>
                        <m:ctrlPr>
                          <a:rPr lang="en-IE" sz="1600" i="1">
                            <a:latin typeface="Cambria Math" panose="02040503050406030204" pitchFamily="18" charset="0"/>
                          </a:rPr>
                        </m:ctrlPr>
                      </m:sSupPr>
                      <m:e>
                        <m:acc>
                          <m:accPr>
                            <m:chr m:val="̅"/>
                            <m:ctrlPr>
                              <a:rPr lang="en-IE" sz="1600" i="1">
                                <a:latin typeface="Cambria Math" panose="02040503050406030204" pitchFamily="18" charset="0"/>
                              </a:rPr>
                            </m:ctrlPr>
                          </m:accPr>
                          <m:e>
                            <m:r>
                              <a:rPr lang="en-IE" sz="1600" i="1">
                                <a:latin typeface="Cambria Math" panose="02040503050406030204" pitchFamily="18" charset="0"/>
                              </a:rPr>
                              <m:t>𝑌</m:t>
                            </m:r>
                          </m:e>
                        </m:acc>
                      </m:e>
                      <m:sup>
                        <m:r>
                          <a:rPr lang="en-IE" sz="1600" i="1">
                            <a:latin typeface="Cambria Math" panose="02040503050406030204" pitchFamily="18" charset="0"/>
                          </a:rPr>
                          <m:t>𝑎𝑐𝑡</m:t>
                        </m:r>
                      </m:sup>
                    </m:sSup>
                  </m:oMath>
                </a14:m>
                <a:r>
                  <a:rPr lang="it-IT" altLang="en-US" sz="1600" dirty="0">
                    <a:ea typeface="ＭＳ Ｐゴシック" panose="020B0600070205080204" pitchFamily="34" charset="-128"/>
                  </a:rPr>
                  <a:t> è il valore di </a:t>
                </a:r>
                <a14:m>
                  <m:oMath xmlns:m="http://schemas.openxmlformats.org/officeDocument/2006/math">
                    <m:acc>
                      <m:accPr>
                        <m:chr m:val="̅"/>
                        <m:ctrlPr>
                          <a:rPr lang="en-IE" sz="1600" i="1">
                            <a:latin typeface="Cambria Math" panose="02040503050406030204" pitchFamily="18" charset="0"/>
                          </a:rPr>
                        </m:ctrlPr>
                      </m:accPr>
                      <m:e>
                        <m:r>
                          <a:rPr lang="en-IE" sz="1600" i="1">
                            <a:latin typeface="Cambria Math" panose="02040503050406030204" pitchFamily="18" charset="0"/>
                          </a:rPr>
                          <m:t>𝑌</m:t>
                        </m:r>
                      </m:e>
                    </m:acc>
                  </m:oMath>
                </a14:m>
                <a:r>
                  <a:rPr lang="it-IT" altLang="en-US" sz="1600" dirty="0">
                    <a:ea typeface="ＭＳ Ｐゴシック" panose="020B0600070205080204" pitchFamily="34" charset="-128"/>
                  </a:rPr>
                  <a:t> effettivamente osservato</a:t>
                </a:r>
              </a:p>
              <a:p>
                <a:pPr eaLnBrk="1" hangingPunct="1">
                  <a:spcBef>
                    <a:spcPts val="600"/>
                  </a:spcBef>
                  <a:spcAft>
                    <a:spcPts val="600"/>
                  </a:spcAft>
                </a:pPr>
                <a:endParaRPr lang="it-IT" altLang="en-US" sz="900" dirty="0">
                  <a:ea typeface="ＭＳ Ｐゴシック" panose="020B0600070205080204" pitchFamily="34" charset="-128"/>
                </a:endParaRPr>
              </a:p>
              <a:p>
                <a:pPr eaLnBrk="1" hangingPunct="1">
                  <a:spcBef>
                    <a:spcPts val="600"/>
                  </a:spcBef>
                  <a:spcAft>
                    <a:spcPts val="600"/>
                  </a:spcAft>
                </a:pPr>
                <a:endParaRPr lang="it-IT" altLang="en-US" sz="900" dirty="0">
                  <a:ea typeface="ＭＳ Ｐゴシック" panose="020B0600070205080204" pitchFamily="34" charset="-128"/>
                </a:endParaRPr>
              </a:p>
              <a:p>
                <a:pPr eaLnBrk="1" hangingPunct="1">
                  <a:spcBef>
                    <a:spcPts val="600"/>
                  </a:spcBef>
                  <a:spcAft>
                    <a:spcPts val="600"/>
                  </a:spcAft>
                </a:pPr>
                <a:endParaRPr lang="it-IT" altLang="en-US" sz="900" dirty="0">
                  <a:ea typeface="ＭＳ Ｐゴシック" panose="020B0600070205080204" pitchFamily="34" charset="-128"/>
                </a:endParaRPr>
              </a:p>
              <a:p>
                <a:pPr eaLnBrk="1" hangingPunct="1">
                  <a:spcBef>
                    <a:spcPts val="600"/>
                  </a:spcBef>
                  <a:spcAft>
                    <a:spcPts val="600"/>
                  </a:spcAft>
                </a:pPr>
                <a:endParaRPr lang="it-IT" altLang="en-US" sz="2000" dirty="0">
                  <a:ea typeface="ＭＳ Ｐゴシック" panose="020B0600070205080204" pitchFamily="34" charset="-128"/>
                </a:endParaRPr>
              </a:p>
              <a:p>
                <a:pPr eaLnBrk="1" hangingPunct="1">
                  <a:spcBef>
                    <a:spcPts val="600"/>
                  </a:spcBef>
                  <a:spcAft>
                    <a:spcPts val="600"/>
                  </a:spcAft>
                </a:pPr>
                <a:r>
                  <a:rPr lang="it-IT" altLang="en-US" sz="2000" dirty="0">
                    <a:ea typeface="ＭＳ Ｐゴシック" panose="020B0600070205080204" pitchFamily="34" charset="-128"/>
                  </a:rPr>
                  <a:t>Il </a:t>
                </a:r>
                <a:r>
                  <a:rPr lang="it-IT" altLang="en-US" sz="2000" b="1" i="1" dirty="0">
                    <a:ea typeface="ＭＳ Ｐゴシック" panose="020B0600070205080204" pitchFamily="34" charset="-128"/>
                  </a:rPr>
                  <a:t>livello di significatività</a:t>
                </a:r>
                <a:r>
                  <a:rPr lang="it-IT" altLang="en-US" sz="2000" dirty="0">
                    <a:ea typeface="ＭＳ Ｐゴシック" panose="020B0600070205080204" pitchFamily="34" charset="-128"/>
                  </a:rPr>
                  <a:t> di un test è una probabilità predeterminata di rifiutare in modo errato l’ipotesi nulla, quando invece è corretta.</a:t>
                </a:r>
              </a:p>
            </p:txBody>
          </p:sp>
        </mc:Choice>
        <mc:Fallback>
          <p:sp>
            <p:nvSpPr>
              <p:cNvPr id="54275" name="Rectangle 3"/>
              <p:cNvSpPr>
                <a:spLocks noGrp="1" noRot="1" noChangeAspect="1" noMove="1" noResize="1" noEditPoints="1" noAdjustHandles="1" noChangeArrowheads="1" noChangeShapeType="1" noTextEdit="1"/>
              </p:cNvSpPr>
              <p:nvPr>
                <p:ph type="body" idx="1"/>
              </p:nvPr>
            </p:nvSpPr>
            <p:spPr>
              <a:xfrm>
                <a:off x="304800" y="1600200"/>
                <a:ext cx="8534400" cy="4572000"/>
              </a:xfrm>
              <a:blipFill>
                <a:blip r:embed="rId2"/>
                <a:stretch>
                  <a:fillRect l="-786" t="-4933" r="-2571" b="-6267"/>
                </a:stretch>
              </a:blipFill>
            </p:spPr>
            <p:txBody>
              <a:bodyPr/>
              <a:lstStyle/>
              <a:p>
                <a:r>
                  <a:rPr lang="en-IE">
                    <a:noFill/>
                  </a:rPr>
                  <a:t> </a:t>
                </a:r>
              </a:p>
            </p:txBody>
          </p:sp>
        </mc:Fallback>
      </mc:AlternateContent>
      <p:sp>
        <p:nvSpPr>
          <p:cNvPr id="54281"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F6030825-87F8-4896-95B7-9A960133CE9A}" type="slidenum">
              <a:rPr lang="en-US" altLang="en-US" smtClean="0"/>
              <a:pPr/>
              <a:t>29</a:t>
            </a:fld>
            <a:endParaRPr lang="en-US" altLang="en-US"/>
          </a:p>
        </p:txBody>
      </p:sp>
      <p:sp>
        <p:nvSpPr>
          <p:cNvPr id="2" name="TextBox 1">
            <a:extLst>
              <a:ext uri="{FF2B5EF4-FFF2-40B4-BE49-F238E27FC236}">
                <a16:creationId xmlns:a16="http://schemas.microsoft.com/office/drawing/2014/main" id="{7820E51B-50CC-4377-A548-376C1FAD68FE}"/>
              </a:ext>
            </a:extLst>
          </p:cNvPr>
          <p:cNvSpPr txBox="1"/>
          <p:nvPr/>
        </p:nvSpPr>
        <p:spPr>
          <a:xfrm>
            <a:off x="7147249" y="3657600"/>
            <a:ext cx="1905000" cy="1446550"/>
          </a:xfrm>
          <a:prstGeom prst="rect">
            <a:avLst/>
          </a:prstGeom>
          <a:noFill/>
        </p:spPr>
        <p:txBody>
          <a:bodyPr wrap="square" rtlCol="0">
            <a:spAutoFit/>
          </a:bodyPr>
          <a:lstStyle/>
          <a:p>
            <a:r>
              <a:rPr lang="it-IT" sz="1100" dirty="0"/>
              <a:t>Dunque:</a:t>
            </a:r>
          </a:p>
          <a:p>
            <a:pPr marL="171450" indent="-171450">
              <a:buFont typeface="Arial" panose="020B0604020202020204" pitchFamily="34" charset="0"/>
              <a:buChar char="•"/>
            </a:pPr>
            <a:r>
              <a:rPr lang="it-IT" sz="1100" b="1" dirty="0"/>
              <a:t>valore-p := probabilità della ipotesi nulla </a:t>
            </a:r>
            <a:r>
              <a:rPr lang="it-IT" sz="1100" dirty="0"/>
              <a:t>(contro l’alternativa) </a:t>
            </a:r>
            <a:r>
              <a:rPr lang="it-IT" sz="1100" b="1" dirty="0"/>
              <a:t>alla luce del valore osservato della statistica</a:t>
            </a:r>
          </a:p>
        </p:txBody>
      </p:sp>
    </p:spTree>
    <p:extLst>
      <p:ext uri="{BB962C8B-B14F-4D97-AF65-F5344CB8AC3E}">
        <p14:creationId xmlns:p14="http://schemas.microsoft.com/office/powerpoint/2010/main" val="1220130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Calcolo del valore-p (continua)</a:t>
            </a:r>
          </a:p>
        </p:txBody>
      </p:sp>
      <mc:AlternateContent xmlns:mc="http://schemas.openxmlformats.org/markup-compatibility/2006">
        <mc:Choice xmlns:a14="http://schemas.microsoft.com/office/drawing/2010/main" Requires="a14">
          <p:sp>
            <p:nvSpPr>
              <p:cNvPr id="55299" name="Rectangle 3"/>
              <p:cNvSpPr>
                <a:spLocks noGrp="1" noChangeArrowheads="1"/>
              </p:cNvSpPr>
              <p:nvPr>
                <p:ph type="body" idx="1"/>
              </p:nvPr>
            </p:nvSpPr>
            <p:spPr>
              <a:xfrm>
                <a:off x="304800" y="1600200"/>
                <a:ext cx="8534400" cy="4572000"/>
              </a:xfrm>
            </p:spPr>
            <p:txBody>
              <a:bodyPr/>
              <a:lstStyle/>
              <a:p>
                <a:pPr eaLnBrk="1" hangingPunct="1">
                  <a:spcBef>
                    <a:spcPts val="600"/>
                  </a:spcBef>
                  <a:spcAft>
                    <a:spcPts val="600"/>
                  </a:spcAft>
                </a:pPr>
                <a:r>
                  <a:rPr lang="it-IT" altLang="en-US" sz="2000" dirty="0">
                    <a:ea typeface="ＭＳ Ｐゴシック" panose="020B0600070205080204" pitchFamily="34" charset="-128"/>
                  </a:rPr>
                  <a:t>Per calcolare il valore</a:t>
                </a:r>
                <a:r>
                  <a:rPr lang="it-IT" altLang="en-US" sz="2000" i="1" dirty="0">
                    <a:ea typeface="ＭＳ Ｐゴシック" panose="020B0600070205080204" pitchFamily="34" charset="-128"/>
                  </a:rPr>
                  <a:t>-p</a:t>
                </a:r>
                <a:r>
                  <a:rPr lang="it-IT" altLang="en-US" sz="2000" dirty="0">
                    <a:ea typeface="ＭＳ Ｐゴシック" panose="020B0600070205080204" pitchFamily="34" charset="-128"/>
                  </a:rPr>
                  <a:t> è necessario conoscere la distribuzione campionaria di </a:t>
                </a:r>
                <a14:m>
                  <m:oMath xmlns:m="http://schemas.openxmlformats.org/officeDocument/2006/math">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oMath>
                </a14:m>
                <a:r>
                  <a:rPr lang="it-IT" altLang="en-US" sz="2000" dirty="0">
                    <a:ea typeface="ＭＳ Ｐゴシック" panose="020B0600070205080204" pitchFamily="34" charset="-128"/>
                  </a:rPr>
                  <a:t> che, come detto, è complessa se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è piccolo.</a:t>
                </a:r>
              </a:p>
              <a:p>
                <a:pPr eaLnBrk="1" hangingPunct="1">
                  <a:spcBef>
                    <a:spcPts val="600"/>
                  </a:spcBef>
                  <a:spcAft>
                    <a:spcPts val="600"/>
                  </a:spcAft>
                </a:pPr>
                <a:endParaRPr lang="it-IT" altLang="en-US" sz="2000" dirty="0">
                  <a:ea typeface="ＭＳ Ｐゴシック" panose="020B0600070205080204" pitchFamily="34" charset="-128"/>
                </a:endParaRPr>
              </a:p>
              <a:p>
                <a:pPr eaLnBrk="1" hangingPunct="1">
                  <a:spcBef>
                    <a:spcPts val="600"/>
                  </a:spcBef>
                  <a:spcAft>
                    <a:spcPts val="600"/>
                  </a:spcAft>
                </a:pPr>
                <a:r>
                  <a:rPr lang="it-IT" altLang="en-US" sz="2000" dirty="0">
                    <a:ea typeface="ＭＳ Ｐゴシック" panose="020B0600070205080204" pitchFamily="34" charset="-128"/>
                  </a:rPr>
                  <a:t>Se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è grande, si può usare l’approssimazione normale (TLC):</a:t>
                </a:r>
              </a:p>
              <a:p>
                <a:pPr lvl="1" eaLnBrk="1" hangingPunct="1">
                  <a:spcBef>
                    <a:spcPts val="1200"/>
                  </a:spcBef>
                  <a:spcAft>
                    <a:spcPts val="600"/>
                  </a:spcAft>
                  <a:buNone/>
                </a:pPr>
                <a:r>
                  <a:rPr lang="it-IT" altLang="en-US" sz="2000" dirty="0">
                    <a:ea typeface="ＭＳ Ｐゴシック" panose="020B0600070205080204" pitchFamily="34" charset="-128"/>
                  </a:rPr>
                  <a:t>valore-</a:t>
                </a:r>
                <a:r>
                  <a:rPr lang="it-IT" altLang="en-US" sz="2000" i="1" dirty="0">
                    <a:ea typeface="ＭＳ Ｐゴシック" panose="020B0600070205080204" pitchFamily="34" charset="-128"/>
                  </a:rPr>
                  <a:t>p</a:t>
                </a:r>
                <a:r>
                  <a:rPr lang="it-IT" altLang="en-US" sz="2000" dirty="0">
                    <a:ea typeface="ＭＳ Ｐゴシック" panose="020B0600070205080204" pitchFamily="34" charset="-128"/>
                  </a:rPr>
                  <a:t> := </a:t>
                </a:r>
                <a14:m>
                  <m:oMath xmlns:m="http://schemas.openxmlformats.org/officeDocument/2006/math">
                    <m:d>
                      <m:dPr>
                        <m:begChr m:val=""/>
                        <m:endChr m:val="]"/>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m:rPr>
                                <m:sty m:val="p"/>
                              </m:rPr>
                              <a:rPr lang="en-IE" sz="2000">
                                <a:latin typeface="Cambria Math" panose="02040503050406030204" pitchFamily="18" charset="0"/>
                              </a:rPr>
                              <m:t>Pr</m:t>
                            </m:r>
                          </m:e>
                          <m:sub>
                            <m:sSub>
                              <m:sSubPr>
                                <m:ctrlPr>
                                  <a:rPr lang="en-IE" sz="2000" i="1">
                                    <a:latin typeface="Cambria Math" panose="02040503050406030204" pitchFamily="18" charset="0"/>
                                  </a:rPr>
                                </m:ctrlPr>
                              </m:sSubPr>
                              <m:e>
                                <m:r>
                                  <a:rPr lang="en-IE" sz="2000" i="1">
                                    <a:latin typeface="Cambria Math" panose="02040503050406030204" pitchFamily="18" charset="0"/>
                                  </a:rPr>
                                  <m:t>𝐻</m:t>
                                </m:r>
                              </m:e>
                              <m:sub>
                                <m:r>
                                  <a:rPr lang="en-IE" sz="2000">
                                    <a:latin typeface="Cambria Math" panose="02040503050406030204" pitchFamily="18" charset="0"/>
                                  </a:rPr>
                                  <m:t>0</m:t>
                                </m:r>
                              </m:sub>
                            </m:sSub>
                          </m:sub>
                        </m:sSub>
                        <m:r>
                          <a:rPr lang="en-IE" sz="2000">
                            <a:latin typeface="Cambria Math" panose="02040503050406030204" pitchFamily="18" charset="0"/>
                          </a:rPr>
                          <m:t>[|</m:t>
                        </m:r>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r>
                          <a:rPr lang="en-IE" sz="2000">
                            <a:latin typeface="Cambria Math" panose="02040503050406030204" pitchFamily="18" charset="0"/>
                          </a:rPr>
                          <m:t>|&gt;|</m:t>
                        </m:r>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r>
                          <a:rPr lang="en-IE" sz="2000">
                            <a:latin typeface="Cambria Math" panose="02040503050406030204" pitchFamily="18" charset="0"/>
                          </a:rPr>
                          <m:t>|</m:t>
                        </m:r>
                      </m:e>
                    </m:d>
                  </m:oMath>
                </a14:m>
                <a:r>
                  <a:rPr lang="it-IT" altLang="en-US" sz="2000" dirty="0">
                    <a:ea typeface="ＭＳ Ｐゴシック" panose="020B0600070205080204" pitchFamily="34" charset="-128"/>
                  </a:rPr>
                  <a:t> </a:t>
                </a:r>
                <a:endParaRPr lang="it-IT" sz="2000" b="0" i="0" dirty="0">
                  <a:latin typeface="Cambria Math" panose="02040503050406030204" pitchFamily="18" charset="0"/>
                </a:endParaRPr>
              </a:p>
              <a:p>
                <a:pPr lvl="1" eaLnBrk="1" hangingPunct="1">
                  <a:spcBef>
                    <a:spcPts val="600"/>
                  </a:spcBef>
                  <a:spcAft>
                    <a:spcPts val="600"/>
                  </a:spcAft>
                  <a:buNone/>
                </a:pPr>
                <a14:m>
                  <m:oMathPara xmlns:m="http://schemas.openxmlformats.org/officeDocument/2006/math">
                    <m:oMathParaPr>
                      <m:jc m:val="centerGroup"/>
                    </m:oMathParaPr>
                    <m:oMath xmlns:m="http://schemas.openxmlformats.org/officeDocument/2006/math">
                      <m:r>
                        <a:rPr lang="en-IE" sz="2000" b="0" i="0" smtClean="0">
                          <a:latin typeface="Cambria Math" panose="02040503050406030204" pitchFamily="18" charset="0"/>
                        </a:rPr>
                        <m:t>=</m:t>
                      </m:r>
                      <m:sSub>
                        <m:sSubPr>
                          <m:ctrlPr>
                            <a:rPr lang="en-IE" sz="2000" i="1">
                              <a:latin typeface="Cambria Math" panose="02040503050406030204" pitchFamily="18" charset="0"/>
                            </a:rPr>
                          </m:ctrlPr>
                        </m:sSubPr>
                        <m:e>
                          <m:r>
                            <m:rPr>
                              <m:sty m:val="p"/>
                            </m:rPr>
                            <a:rPr lang="en-IE" sz="2000">
                              <a:latin typeface="Cambria Math" panose="02040503050406030204" pitchFamily="18" charset="0"/>
                            </a:rPr>
                            <m:t>Pr</m:t>
                          </m:r>
                        </m:e>
                        <m:sub>
                          <m:sSub>
                            <m:sSubPr>
                              <m:ctrlPr>
                                <a:rPr lang="en-IE" sz="2000" i="1">
                                  <a:latin typeface="Cambria Math" panose="02040503050406030204" pitchFamily="18" charset="0"/>
                                </a:rPr>
                              </m:ctrlPr>
                            </m:sSubPr>
                            <m:e>
                              <m:r>
                                <a:rPr lang="en-IE" sz="2000" i="1">
                                  <a:latin typeface="Cambria Math" panose="02040503050406030204" pitchFamily="18" charset="0"/>
                                </a:rPr>
                                <m:t>𝐻</m:t>
                              </m:r>
                            </m:e>
                            <m:sub>
                              <m:r>
                                <a:rPr lang="en-IE" sz="2000">
                                  <a:latin typeface="Cambria Math" panose="02040503050406030204" pitchFamily="18" charset="0"/>
                                </a:rPr>
                                <m:t>0</m:t>
                              </m:r>
                            </m:sub>
                          </m:sSub>
                        </m:sub>
                      </m:sSub>
                      <m:d>
                        <m:dPr>
                          <m:begChr m:val="["/>
                          <m:endChr m:val="]"/>
                          <m:ctrlPr>
                            <a:rPr lang="en-IE" sz="2000" i="1">
                              <a:latin typeface="Cambria Math" panose="02040503050406030204" pitchFamily="18" charset="0"/>
                            </a:rPr>
                          </m:ctrlPr>
                        </m:dPr>
                        <m:e>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sub>
                              </m:sSub>
                            </m:den>
                          </m:f>
                          <m:r>
                            <a:rPr lang="en-IE" sz="2000">
                              <a:latin typeface="Cambria Math" panose="02040503050406030204" pitchFamily="18" charset="0"/>
                            </a:rPr>
                            <m:t>&gt;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sub>
                              </m:sSub>
                            </m:den>
                          </m:f>
                        </m:e>
                      </m:d>
                    </m:oMath>
                  </m:oMathPara>
                </a14:m>
                <a:endParaRPr lang="it-IT" sz="2000" i="1" dirty="0">
                  <a:latin typeface="Cambria Math" panose="02040503050406030204" pitchFamily="18" charset="0"/>
                </a:endParaRPr>
              </a:p>
              <a:p>
                <a:pPr lvl="1" eaLnBrk="1" hangingPunct="1">
                  <a:spcBef>
                    <a:spcPts val="600"/>
                  </a:spcBef>
                  <a:spcAft>
                    <a:spcPts val="600"/>
                  </a:spcAft>
                  <a:buNone/>
                </a:pPr>
                <a14:m>
                  <m:oMathPara xmlns:m="http://schemas.openxmlformats.org/officeDocument/2006/math">
                    <m:oMathParaPr>
                      <m:jc m:val="centerGroup"/>
                    </m:oMathParaPr>
                    <m:oMath xmlns:m="http://schemas.openxmlformats.org/officeDocument/2006/math">
                      <m:r>
                        <a:rPr lang="en-IE" sz="2000" b="0" i="1" smtClean="0">
                          <a:latin typeface="Cambria Math" panose="02040503050406030204" pitchFamily="18" charset="0"/>
                        </a:rPr>
                        <m:t>=</m:t>
                      </m:r>
                      <m:sSub>
                        <m:sSubPr>
                          <m:ctrlPr>
                            <a:rPr lang="en-IE" sz="2000" i="1">
                              <a:latin typeface="Cambria Math" panose="02040503050406030204" pitchFamily="18" charset="0"/>
                            </a:rPr>
                          </m:ctrlPr>
                        </m:sSubPr>
                        <m:e>
                          <m:r>
                            <m:rPr>
                              <m:sty m:val="p"/>
                            </m:rPr>
                            <a:rPr lang="en-IE" sz="2000">
                              <a:latin typeface="Cambria Math" panose="02040503050406030204" pitchFamily="18" charset="0"/>
                            </a:rPr>
                            <m:t>Pr</m:t>
                          </m:r>
                        </m:e>
                        <m:sub>
                          <m:sSub>
                            <m:sSubPr>
                              <m:ctrlPr>
                                <a:rPr lang="en-IE" sz="2000" i="1">
                                  <a:latin typeface="Cambria Math" panose="02040503050406030204" pitchFamily="18" charset="0"/>
                                </a:rPr>
                              </m:ctrlPr>
                            </m:sSubPr>
                            <m:e>
                              <m:r>
                                <a:rPr lang="en-IE" sz="2000" i="1">
                                  <a:latin typeface="Cambria Math" panose="02040503050406030204" pitchFamily="18" charset="0"/>
                                </a:rPr>
                                <m:t>𝐻</m:t>
                              </m:r>
                            </m:e>
                            <m:sub>
                              <m:r>
                                <a:rPr lang="en-IE" sz="2000">
                                  <a:latin typeface="Cambria Math" panose="02040503050406030204" pitchFamily="18" charset="0"/>
                                </a:rPr>
                                <m:t>0</m:t>
                              </m:r>
                            </m:sub>
                          </m:sSub>
                        </m:sub>
                      </m:sSub>
                      <m:d>
                        <m:dPr>
                          <m:begChr m:val="["/>
                          <m:endChr m:val="]"/>
                          <m:ctrlPr>
                            <a:rPr lang="en-IE" sz="2000" i="1">
                              <a:latin typeface="Cambria Math" panose="02040503050406030204" pitchFamily="18" charset="0"/>
                            </a:rPr>
                          </m:ctrlPr>
                        </m:dPr>
                        <m:e>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r>
                            <a:rPr lang="en-IE" sz="2000">
                              <a:latin typeface="Cambria Math" panose="02040503050406030204" pitchFamily="18" charset="0"/>
                            </a:rPr>
                            <m:t>&gt;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e>
                      </m:d>
                    </m:oMath>
                  </m:oMathPara>
                </a14:m>
                <a:endParaRPr lang="en-IE" sz="2000" i="1" dirty="0">
                  <a:latin typeface="Cambria Math" panose="02040503050406030204" pitchFamily="18" charset="0"/>
                </a:endParaRPr>
              </a:p>
              <a:p>
                <a:pPr lvl="1" eaLnBrk="1" hangingPunct="1">
                  <a:spcBef>
                    <a:spcPts val="600"/>
                  </a:spcBef>
                  <a:spcAft>
                    <a:spcPts val="600"/>
                  </a:spcAft>
                  <a:buNone/>
                </a:pPr>
                <a14:m>
                  <m:oMath xmlns:m="http://schemas.openxmlformats.org/officeDocument/2006/math">
                    <m:r>
                      <a:rPr lang="en-US" altLang="en-US" sz="2000" i="1" dirty="0" smtClean="0">
                        <a:latin typeface="Cambria Math" panose="02040503050406030204" pitchFamily="18" charset="0"/>
                        <a:ea typeface="Cambria Math" panose="02040503050406030204" pitchFamily="18" charset="0"/>
                        <a:sym typeface="Symbol" panose="05050102010706020507" pitchFamily="18" charset="2"/>
                      </a:rPr>
                      <m:t>≅</m:t>
                    </m:r>
                  </m:oMath>
                </a14:m>
                <a:r>
                  <a:rPr lang="it-IT" altLang="en-US" sz="2000" dirty="0">
                    <a:ea typeface="ＭＳ Ｐゴシック" panose="020B0600070205080204" pitchFamily="34" charset="-128"/>
                  </a:rPr>
                  <a:t> probabilità sotto code </a:t>
                </a:r>
                <a:r>
                  <a:rPr lang="it-IT" altLang="en-US" sz="2000" dirty="0" err="1">
                    <a:ea typeface="ＭＳ Ｐゴシック" panose="020B0600070205080204" pitchFamily="34" charset="-128"/>
                  </a:rPr>
                  <a:t>sinistra+destra</a:t>
                </a:r>
                <a:r>
                  <a:rPr lang="it-IT" altLang="en-US" sz="2000" dirty="0">
                    <a:ea typeface="ＭＳ Ｐゴシック" panose="020B0600070205080204" pitchFamily="34" charset="-128"/>
                  </a:rPr>
                  <a:t> di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(0,1), dove </a:t>
                </a:r>
                <a14:m>
                  <m:oMath xmlns:m="http://schemas.openxmlformats.org/officeDocument/2006/math">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sub>
                    </m:sSub>
                  </m:oMath>
                </a14:m>
                <a:r>
                  <a:rPr lang="it-IT" altLang="en-US" sz="2000" dirty="0">
                    <a:ea typeface="ＭＳ Ｐゴシック" panose="020B0600070205080204" pitchFamily="34" charset="-128"/>
                  </a:rPr>
                  <a:t> è la </a:t>
                </a:r>
                <a:r>
                  <a:rPr lang="it-IT" altLang="en-US" sz="2000" dirty="0" err="1">
                    <a:ea typeface="ＭＳ Ｐゴシック" panose="020B0600070205080204" pitchFamily="34" charset="-128"/>
                  </a:rPr>
                  <a:t>dev</a:t>
                </a:r>
                <a:r>
                  <a:rPr lang="it-IT" altLang="en-US" sz="2000" dirty="0">
                    <a:ea typeface="ＭＳ Ｐゴシック" panose="020B0600070205080204" pitchFamily="34" charset="-128"/>
                  </a:rPr>
                  <a:t>. </a:t>
                </a:r>
                <a:r>
                  <a:rPr lang="it-IT" altLang="en-US" sz="2000" dirty="0" err="1">
                    <a:ea typeface="ＭＳ Ｐゴシック" panose="020B0600070205080204" pitchFamily="34" charset="-128"/>
                  </a:rPr>
                  <a:t>std</a:t>
                </a:r>
                <a:r>
                  <a:rPr lang="it-IT" altLang="en-US" sz="2000" dirty="0">
                    <a:ea typeface="ＭＳ Ｐゴシック" panose="020B0600070205080204" pitchFamily="34" charset="-128"/>
                  </a:rPr>
                  <a:t> della distribuzione di </a:t>
                </a:r>
                <a14:m>
                  <m:oMath xmlns:m="http://schemas.openxmlformats.org/officeDocument/2006/math">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oMath>
                </a14:m>
                <a:endParaRPr lang="it-IT" altLang="en-US" sz="1800" dirty="0">
                  <a:ea typeface="ＭＳ Ｐゴシック" panose="020B0600070205080204" pitchFamily="34" charset="-128"/>
                </a:endParaRPr>
              </a:p>
            </p:txBody>
          </p:sp>
        </mc:Choice>
        <mc:Fallback>
          <p:sp>
            <p:nvSpPr>
              <p:cNvPr id="55299" name="Rectangle 3"/>
              <p:cNvSpPr>
                <a:spLocks noGrp="1" noRot="1" noChangeAspect="1" noMove="1" noResize="1" noEditPoints="1" noAdjustHandles="1" noChangeArrowheads="1" noChangeShapeType="1" noTextEdit="1"/>
              </p:cNvSpPr>
              <p:nvPr>
                <p:ph type="body" idx="1"/>
              </p:nvPr>
            </p:nvSpPr>
            <p:spPr>
              <a:xfrm>
                <a:off x="304800" y="1600200"/>
                <a:ext cx="8534400" cy="4572000"/>
              </a:xfrm>
              <a:blipFill>
                <a:blip r:embed="rId2"/>
                <a:stretch>
                  <a:fillRect l="-786" t="-933" r="-2286" b="-1333"/>
                </a:stretch>
              </a:blipFill>
            </p:spPr>
            <p:txBody>
              <a:bodyPr/>
              <a:lstStyle/>
              <a:p>
                <a:r>
                  <a:rPr lang="en-IE">
                    <a:noFill/>
                  </a:rPr>
                  <a:t> </a:t>
                </a:r>
              </a:p>
            </p:txBody>
          </p:sp>
        </mc:Fallback>
      </mc:AlternateContent>
      <p:sp>
        <p:nvSpPr>
          <p:cNvPr id="5530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EFA78087-9E91-4243-A25B-191733D8A5D8}" type="slidenum">
              <a:rPr lang="en-US" altLang="en-US" smtClean="0"/>
              <a:pPr/>
              <a:t>30</a:t>
            </a:fld>
            <a:endParaRPr lang="en-US" altLang="en-US"/>
          </a:p>
        </p:txBody>
      </p:sp>
    </p:spTree>
    <p:extLst>
      <p:ext uri="{BB962C8B-B14F-4D97-AF65-F5344CB8AC3E}">
        <p14:creationId xmlns:p14="http://schemas.microsoft.com/office/powerpoint/2010/main" val="4060115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Calcolo del valore-p con </a:t>
            </a:r>
            <a:r>
              <a:rPr lang="it-IT" altLang="en-US" i="1" dirty="0" err="1">
                <a:latin typeface="Lucida Grande" pitchFamily="48" charset="0"/>
                <a:ea typeface="ＭＳ Ｐゴシック" panose="020B0600070205080204" pitchFamily="34" charset="-128"/>
                <a:sym typeface="Symbol" panose="05050102010706020507" pitchFamily="18" charset="2"/>
              </a:rPr>
              <a:t>σ</a:t>
            </a:r>
            <a:r>
              <a:rPr lang="it-IT" altLang="en-US" i="1" baseline="-25000" dirty="0" err="1">
                <a:ea typeface="ＭＳ Ｐゴシック" panose="020B0600070205080204" pitchFamily="34" charset="-128"/>
              </a:rPr>
              <a:t>Y</a:t>
            </a:r>
            <a:r>
              <a:rPr lang="it-IT" altLang="en-US" i="1" dirty="0">
                <a:ea typeface="ＭＳ Ｐゴシック" panose="020B0600070205080204" pitchFamily="34" charset="-128"/>
              </a:rPr>
              <a:t> nota:</a:t>
            </a:r>
          </a:p>
        </p:txBody>
      </p:sp>
      <mc:AlternateContent xmlns:mc="http://schemas.openxmlformats.org/markup-compatibility/2006" xmlns:a14="http://schemas.microsoft.com/office/drawing/2010/main">
        <mc:Choice Requires="a14">
          <p:sp>
            <p:nvSpPr>
              <p:cNvPr id="56323" name="Rectangle 3"/>
              <p:cNvSpPr>
                <a:spLocks noGrp="1" noChangeArrowheads="1"/>
              </p:cNvSpPr>
              <p:nvPr>
                <p:ph type="body" idx="1"/>
              </p:nvPr>
            </p:nvSpPr>
            <p:spPr>
              <a:xfrm>
                <a:off x="304800" y="4800600"/>
                <a:ext cx="8294688" cy="1600200"/>
              </a:xfrm>
            </p:spPr>
            <p:txBody>
              <a:bodyPr/>
              <a:lstStyle/>
              <a:p>
                <a:pPr eaLnBrk="1" hangingPunct="1">
                  <a:spcBef>
                    <a:spcPts val="1800"/>
                  </a:spcBef>
                </a:pPr>
                <a:endParaRPr lang="it-IT" altLang="en-US" sz="100" dirty="0">
                  <a:ea typeface="ＭＳ Ｐゴシック" panose="020B0600070205080204" pitchFamily="34" charset="-128"/>
                </a:endParaRPr>
              </a:p>
              <a:p>
                <a:pPr eaLnBrk="1" hangingPunct="1">
                  <a:spcBef>
                    <a:spcPts val="1800"/>
                  </a:spcBef>
                </a:pPr>
                <a:r>
                  <a:rPr lang="it-IT" altLang="en-US" sz="2000" dirty="0">
                    <a:ea typeface="ＭＳ Ｐゴシック" panose="020B0600070205080204" pitchFamily="34" charset="-128"/>
                  </a:rPr>
                  <a:t>Per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grande, valore-</a:t>
                </a:r>
                <a:r>
                  <a:rPr lang="it-IT" altLang="en-US" sz="2000" i="1" dirty="0">
                    <a:ea typeface="ＭＳ Ｐゴシック" panose="020B0600070205080204" pitchFamily="34" charset="-128"/>
                  </a:rPr>
                  <a:t>p</a:t>
                </a:r>
                <a:r>
                  <a:rPr lang="it-IT" altLang="en-US" sz="2000" dirty="0">
                    <a:ea typeface="ＭＳ Ｐゴシック" panose="020B0600070205080204" pitchFamily="34" charset="-128"/>
                  </a:rPr>
                  <a:t> := probabilità che una variabile casuale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(0,1) ricada al di fuori di </a:t>
                </a:r>
                <a14:m>
                  <m:oMath xmlns:m="http://schemas.openxmlformats.org/officeDocument/2006/math">
                    <m:r>
                      <a:rPr lang="en-IE" sz="2000" b="0" i="0" smtClean="0">
                        <a:latin typeface="Cambria Math" panose="02040503050406030204" pitchFamily="18" charset="0"/>
                      </a:rPr>
                      <m: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sub>
                        </m:sSub>
                      </m:den>
                    </m:f>
                    <m:r>
                      <a:rPr lang="en-IE" sz="2000" b="0" i="1" smtClean="0">
                        <a:latin typeface="Cambria Math" panose="02040503050406030204" pitchFamily="18" charset="0"/>
                      </a:rPr>
                      <m:t>=</m:t>
                    </m:r>
                    <m:r>
                      <a:rPr lang="en-IE" sz="2000">
                        <a:latin typeface="Cambria Math" panose="02040503050406030204" pitchFamily="18" charset="0"/>
                      </a:rPr>
                      <m: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oMath>
                </a14:m>
                <a:endParaRPr lang="it-IT" altLang="en-US" sz="2000" dirty="0">
                  <a:ea typeface="ＭＳ Ｐゴシック" panose="020B0600070205080204" pitchFamily="34" charset="-128"/>
                </a:endParaRPr>
              </a:p>
              <a:p>
                <a:pPr eaLnBrk="1" hangingPunct="1"/>
                <a:endParaRPr lang="it-IT" altLang="en-US" sz="1050" dirty="0">
                  <a:ea typeface="ＭＳ Ｐゴシック" panose="020B0600070205080204" pitchFamily="34" charset="-128"/>
                </a:endParaRPr>
              </a:p>
              <a:p>
                <a:pPr eaLnBrk="1" hangingPunct="1"/>
                <a:r>
                  <a:rPr lang="it-IT" altLang="en-US" sz="2000" dirty="0">
                    <a:ea typeface="ＭＳ Ｐゴシック" panose="020B0600070205080204" pitchFamily="34" charset="-128"/>
                  </a:rPr>
                  <a:t>In pratica, </a:t>
                </a:r>
                <a14:m>
                  <m:oMath xmlns:m="http://schemas.openxmlformats.org/officeDocument/2006/math">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sub>
                    </m:sSub>
                  </m:oMath>
                </a14:m>
                <a:r>
                  <a:rPr lang="it-IT" altLang="en-US" sz="2000" dirty="0">
                    <a:ea typeface="ＭＳ Ｐゴシック" panose="020B0600070205080204" pitchFamily="34" charset="-128"/>
                  </a:rPr>
                  <a:t> è ignota (nell’ipotesi nulla) e deve essere stimata</a:t>
                </a:r>
              </a:p>
            </p:txBody>
          </p:sp>
        </mc:Choice>
        <mc:Fallback xmlns="">
          <p:sp>
            <p:nvSpPr>
              <p:cNvPr id="56323" name="Rectangle 3"/>
              <p:cNvSpPr>
                <a:spLocks noGrp="1" noRot="1" noChangeAspect="1" noMove="1" noResize="1" noEditPoints="1" noAdjustHandles="1" noChangeArrowheads="1" noChangeShapeType="1" noTextEdit="1"/>
              </p:cNvSpPr>
              <p:nvPr>
                <p:ph type="body" idx="1"/>
              </p:nvPr>
            </p:nvSpPr>
            <p:spPr>
              <a:xfrm>
                <a:off x="304800" y="4800600"/>
                <a:ext cx="8294688" cy="1600200"/>
              </a:xfrm>
              <a:blipFill>
                <a:blip r:embed="rId2"/>
                <a:stretch>
                  <a:fillRect l="-808" b="-34733"/>
                </a:stretch>
              </a:blipFill>
            </p:spPr>
            <p:txBody>
              <a:bodyPr/>
              <a:lstStyle/>
              <a:p>
                <a:r>
                  <a:rPr lang="en-IE">
                    <a:noFill/>
                  </a:rPr>
                  <a:t> </a:t>
                </a:r>
              </a:p>
            </p:txBody>
          </p:sp>
        </mc:Fallback>
      </mc:AlternateContent>
      <p:pic>
        <p:nvPicPr>
          <p:cNvPr id="5632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0213" y="1447800"/>
            <a:ext cx="4867275" cy="335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32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C26719A0-DEF7-4A65-84CF-A4178EF47E98}" type="slidenum">
              <a:rPr lang="en-US" altLang="en-US" smtClean="0"/>
              <a:pPr/>
              <a:t>31</a:t>
            </a:fld>
            <a:endParaRPr lang="en-US" altLang="en-US"/>
          </a:p>
        </p:txBody>
      </p:sp>
    </p:spTree>
    <p:extLst>
      <p:ext uri="{BB962C8B-B14F-4D97-AF65-F5344CB8AC3E}">
        <p14:creationId xmlns:p14="http://schemas.microsoft.com/office/powerpoint/2010/main" val="1665348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Stimatore della varianza di Y</a:t>
            </a:r>
            <a:r>
              <a:rPr lang="it-IT" altLang="en-US" dirty="0">
                <a:ea typeface="ＭＳ Ｐゴシック" panose="020B0600070205080204" pitchFamily="34" charset="-128"/>
              </a:rPr>
              <a:t>:</a:t>
            </a:r>
          </a:p>
        </p:txBody>
      </p:sp>
      <mc:AlternateContent xmlns:mc="http://schemas.openxmlformats.org/markup-compatibility/2006">
        <mc:Choice xmlns:a14="http://schemas.microsoft.com/office/drawing/2010/main" Requires="a14">
          <p:sp>
            <p:nvSpPr>
              <p:cNvPr id="57347" name="Rectangle 3"/>
              <p:cNvSpPr>
                <a:spLocks noGrp="1" noChangeArrowheads="1"/>
              </p:cNvSpPr>
              <p:nvPr>
                <p:ph type="body" idx="1"/>
              </p:nvPr>
            </p:nvSpPr>
            <p:spPr>
              <a:xfrm>
                <a:off x="304800" y="1600200"/>
                <a:ext cx="8534400" cy="4572000"/>
              </a:xfrm>
            </p:spPr>
            <p:txBody>
              <a:bodyPr/>
              <a:lstStyle/>
              <a:p>
                <a:pPr marL="57150" indent="0" algn="ctr" eaLnBrk="1" hangingPunct="1">
                  <a:buNone/>
                </a:pPr>
                <a14:m>
                  <m:oMath xmlns:m="http://schemas.openxmlformats.org/officeDocument/2006/math">
                    <m:sSubSup>
                      <m:sSubSupPr>
                        <m:ctrlPr>
                          <a:rPr lang="en-IE" altLang="en-US" sz="2400" i="1" smtClean="0">
                            <a:latin typeface="Cambria Math" panose="02040503050406030204" pitchFamily="18" charset="0"/>
                            <a:ea typeface="ＭＳ Ｐゴシック" panose="020B0600070205080204" pitchFamily="34" charset="-128"/>
                          </a:rPr>
                        </m:ctrlPr>
                      </m:sSubSupPr>
                      <m:e>
                        <m:r>
                          <a:rPr lang="en-IE" altLang="en-US" sz="2400" i="1">
                            <a:latin typeface="Cambria Math" panose="02040503050406030204" pitchFamily="18" charset="0"/>
                            <a:ea typeface="ＭＳ Ｐゴシック" panose="020B0600070205080204" pitchFamily="34" charset="-128"/>
                          </a:rPr>
                          <m:t>𝑠</m:t>
                        </m:r>
                      </m:e>
                      <m:sub>
                        <m:r>
                          <a:rPr lang="en-IE" altLang="en-US" sz="2400" i="1">
                            <a:latin typeface="Cambria Math" panose="02040503050406030204" pitchFamily="18" charset="0"/>
                            <a:ea typeface="ＭＳ Ｐゴシック" panose="020B0600070205080204" pitchFamily="34" charset="-128"/>
                          </a:rPr>
                          <m:t>𝑌</m:t>
                        </m:r>
                      </m:sub>
                      <m:sup>
                        <m:r>
                          <a:rPr lang="en-IE" altLang="en-US" sz="2400" i="1">
                            <a:latin typeface="Cambria Math" panose="02040503050406030204" pitchFamily="18" charset="0"/>
                            <a:ea typeface="ＭＳ Ｐゴシック" panose="020B0600070205080204" pitchFamily="34" charset="-128"/>
                          </a:rPr>
                          <m:t>2</m:t>
                        </m:r>
                      </m:sup>
                    </m:sSubSup>
                  </m:oMath>
                </a14:m>
                <a:r>
                  <a:rPr lang="it-IT" altLang="en-US" sz="2400" dirty="0">
                    <a:ea typeface="ＭＳ Ｐゴシック" panose="020B0600070205080204" pitchFamily="34" charset="-128"/>
                  </a:rPr>
                  <a:t> := </a:t>
                </a:r>
                <a14:m>
                  <m:oMath xmlns:m="http://schemas.openxmlformats.org/officeDocument/2006/math">
                    <m:f>
                      <m:fPr>
                        <m:ctrlPr>
                          <a:rPr lang="en-IE" sz="2400" i="1">
                            <a:latin typeface="Cambria Math" panose="02040503050406030204" pitchFamily="18" charset="0"/>
                          </a:rPr>
                        </m:ctrlPr>
                      </m:fPr>
                      <m:num>
                        <m:r>
                          <a:rPr lang="en-IE" sz="2400">
                            <a:latin typeface="Cambria Math" panose="02040503050406030204" pitchFamily="18" charset="0"/>
                          </a:rPr>
                          <m:t>1</m:t>
                        </m:r>
                      </m:num>
                      <m:den>
                        <m:r>
                          <a:rPr lang="en-IE" sz="2400" i="1">
                            <a:latin typeface="Cambria Math" panose="02040503050406030204" pitchFamily="18" charset="0"/>
                          </a:rPr>
                          <m:t>𝑛</m:t>
                        </m:r>
                        <m:r>
                          <a:rPr lang="en-IE" sz="2400">
                            <a:latin typeface="Cambria Math" panose="02040503050406030204" pitchFamily="18" charset="0"/>
                          </a:rPr>
                          <m:t>−1</m:t>
                        </m:r>
                      </m:den>
                    </m:f>
                    <m:nary>
                      <m:naryPr>
                        <m:chr m:val="∑"/>
                        <m:limLoc m:val="undOvr"/>
                        <m:grow m:val="on"/>
                        <m:ctrlPr>
                          <a:rPr lang="en-IE" sz="2400" i="1">
                            <a:latin typeface="Cambria Math" panose="02040503050406030204" pitchFamily="18" charset="0"/>
                          </a:rPr>
                        </m:ctrlPr>
                      </m:naryPr>
                      <m:sub>
                        <m:r>
                          <a:rPr lang="en-IE" sz="2400" i="1">
                            <a:latin typeface="Cambria Math" panose="02040503050406030204" pitchFamily="18" charset="0"/>
                          </a:rPr>
                          <m:t>𝑖</m:t>
                        </m:r>
                        <m:r>
                          <a:rPr lang="en-IE" sz="2400">
                            <a:latin typeface="Cambria Math" panose="02040503050406030204" pitchFamily="18" charset="0"/>
                          </a:rPr>
                          <m:t>=1</m:t>
                        </m:r>
                      </m:sub>
                      <m:sup>
                        <m:r>
                          <a:rPr lang="en-IE" sz="2400" i="1">
                            <a:latin typeface="Cambria Math" panose="02040503050406030204" pitchFamily="18" charset="0"/>
                          </a:rPr>
                          <m:t>𝑛</m:t>
                        </m:r>
                      </m:sup>
                      <m:e>
                        <m:sSup>
                          <m:sSupPr>
                            <m:ctrlPr>
                              <a:rPr lang="en-IE" sz="2400" i="1">
                                <a:latin typeface="Cambria Math" panose="02040503050406030204" pitchFamily="18" charset="0"/>
                              </a:rPr>
                            </m:ctrlPr>
                          </m:sSupPr>
                          <m:e>
                            <m:d>
                              <m:dPr>
                                <m:ctrlPr>
                                  <a:rPr lang="en-IE" sz="2400" i="1">
                                    <a:latin typeface="Cambria Math" panose="02040503050406030204" pitchFamily="18" charset="0"/>
                                  </a:rPr>
                                </m:ctrlPr>
                              </m:dPr>
                              <m:e>
                                <m:sSub>
                                  <m:sSubPr>
                                    <m:ctrlPr>
                                      <a:rPr lang="en-IE" sz="2400" i="1">
                                        <a:latin typeface="Cambria Math" panose="02040503050406030204" pitchFamily="18" charset="0"/>
                                      </a:rPr>
                                    </m:ctrlPr>
                                  </m:sSubPr>
                                  <m:e>
                                    <m:r>
                                      <a:rPr lang="en-IE" sz="2400" i="1">
                                        <a:latin typeface="Cambria Math" panose="02040503050406030204" pitchFamily="18" charset="0"/>
                                      </a:rPr>
                                      <m:t>𝑌</m:t>
                                    </m:r>
                                  </m:e>
                                  <m:sub>
                                    <m:r>
                                      <a:rPr lang="en-IE" sz="2400" i="1">
                                        <a:latin typeface="Cambria Math" panose="02040503050406030204" pitchFamily="18" charset="0"/>
                                      </a:rPr>
                                      <m:t>𝑖</m:t>
                                    </m:r>
                                  </m:sub>
                                </m:sSub>
                                <m:r>
                                  <a:rPr lang="en-IE" sz="2400">
                                    <a:latin typeface="Cambria Math" panose="02040503050406030204" pitchFamily="18" charset="0"/>
                                  </a:rPr>
                                  <m:t>−</m:t>
                                </m:r>
                                <m:acc>
                                  <m:accPr>
                                    <m:chr m:val="̅"/>
                                    <m:ctrlPr>
                                      <a:rPr lang="en-IE" sz="2400" i="1">
                                        <a:latin typeface="Cambria Math" panose="02040503050406030204" pitchFamily="18" charset="0"/>
                                      </a:rPr>
                                    </m:ctrlPr>
                                  </m:accPr>
                                  <m:e>
                                    <m:r>
                                      <a:rPr lang="en-IE" sz="2400" i="1">
                                        <a:latin typeface="Cambria Math" panose="02040503050406030204" pitchFamily="18" charset="0"/>
                                      </a:rPr>
                                      <m:t>𝑌</m:t>
                                    </m:r>
                                  </m:e>
                                </m:acc>
                              </m:e>
                            </m:d>
                          </m:e>
                          <m:sup>
                            <m:r>
                              <a:rPr lang="en-IE" sz="2400">
                                <a:latin typeface="Cambria Math" panose="02040503050406030204" pitchFamily="18" charset="0"/>
                              </a:rPr>
                              <m:t>2</m:t>
                            </m:r>
                          </m:sup>
                        </m:sSup>
                      </m:e>
                    </m:nary>
                  </m:oMath>
                </a14:m>
                <a:r>
                  <a:rPr lang="it-IT" altLang="en-US" sz="2400" dirty="0">
                    <a:ea typeface="ＭＳ Ｐゴシック" panose="020B0600070205080204" pitchFamily="34" charset="-128"/>
                  </a:rPr>
                  <a:t> </a:t>
                </a:r>
              </a:p>
              <a:p>
                <a:pPr marL="57150" indent="0" algn="ctr" eaLnBrk="1" hangingPunct="1">
                  <a:buNone/>
                </a:pPr>
                <a:r>
                  <a:rPr lang="it-IT" altLang="en-US" sz="2400" dirty="0">
                    <a:ea typeface="ＭＳ Ｐゴシック" panose="020B0600070205080204" pitchFamily="34" charset="-128"/>
                  </a:rPr>
                  <a:t>                    := </a:t>
                </a:r>
                <a:r>
                  <a:rPr lang="it-IT" altLang="en-US" sz="2400" dirty="0">
                    <a:ea typeface="ヒラギノ角ゴ ProN W3" pitchFamily="48" charset="-128"/>
                  </a:rPr>
                  <a:t>“varianza campionaria di </a:t>
                </a:r>
                <a:r>
                  <a:rPr lang="it-IT" altLang="en-US" sz="2400" i="1" dirty="0">
                    <a:ea typeface="ＭＳ Ｐゴシック" panose="020B0600070205080204" pitchFamily="34" charset="-128"/>
                  </a:rPr>
                  <a:t>Y</a:t>
                </a:r>
                <a:r>
                  <a:rPr lang="it-IT" altLang="en-US" sz="2400" dirty="0">
                    <a:ea typeface="ＭＳ Ｐゴシック" panose="020B0600070205080204" pitchFamily="34" charset="-128"/>
                  </a:rPr>
                  <a:t>” </a:t>
                </a:r>
              </a:p>
              <a:p>
                <a:pPr eaLnBrk="1" hangingPunct="1">
                  <a:buFontTx/>
                  <a:buNone/>
                </a:pPr>
                <a:r>
                  <a:rPr lang="it-IT" altLang="en-US" sz="2400" dirty="0">
                    <a:ea typeface="ＭＳ Ｐゴシック" panose="020B0600070205080204" pitchFamily="34" charset="-128"/>
                  </a:rPr>
                  <a:t>  </a:t>
                </a:r>
              </a:p>
              <a:p>
                <a:pPr eaLnBrk="1" hangingPunct="1">
                  <a:spcAft>
                    <a:spcPts val="1200"/>
                  </a:spcAft>
                  <a:buFontTx/>
                  <a:buNone/>
                </a:pPr>
                <a:r>
                  <a:rPr lang="it-IT" altLang="en-US" sz="2400" dirty="0">
                    <a:ea typeface="ＭＳ Ｐゴシック" panose="020B0600070205080204" pitchFamily="34" charset="-128"/>
                  </a:rPr>
                  <a:t>Se (</a:t>
                </a:r>
                <a:r>
                  <a:rPr lang="it-IT" altLang="en-US" sz="2400" i="1" dirty="0">
                    <a:ea typeface="ＭＳ Ｐゴシック" panose="020B0600070205080204" pitchFamily="34" charset="-128"/>
                  </a:rPr>
                  <a:t>Y</a:t>
                </a:r>
                <a:r>
                  <a:rPr lang="it-IT" altLang="en-US" sz="2400" baseline="-25000" dirty="0">
                    <a:ea typeface="ＭＳ Ｐゴシック" panose="020B0600070205080204" pitchFamily="34" charset="-128"/>
                  </a:rPr>
                  <a:t>1</a:t>
                </a:r>
                <a:r>
                  <a:rPr lang="it-IT" altLang="en-US" sz="2400" dirty="0">
                    <a:ea typeface="ＭＳ Ｐゴシック" panose="020B0600070205080204" pitchFamily="34" charset="-128"/>
                  </a:rPr>
                  <a:t>,…,</a:t>
                </a:r>
                <a:r>
                  <a:rPr lang="it-IT" altLang="en-US" sz="2400" i="1" dirty="0" err="1">
                    <a:ea typeface="ＭＳ Ｐゴシック" panose="020B0600070205080204" pitchFamily="34" charset="-128"/>
                  </a:rPr>
                  <a:t>Y</a:t>
                </a:r>
                <a:r>
                  <a:rPr lang="it-IT" altLang="en-US" sz="2400" i="1" baseline="-25000" dirty="0" err="1">
                    <a:ea typeface="ＭＳ Ｐゴシック" panose="020B0600070205080204" pitchFamily="34" charset="-128"/>
                  </a:rPr>
                  <a:t>n</a:t>
                </a:r>
                <a:r>
                  <a:rPr lang="it-IT" altLang="en-US" sz="2400" dirty="0">
                    <a:ea typeface="ＭＳ Ｐゴシック" panose="020B0600070205080204" pitchFamily="34" charset="-128"/>
                  </a:rPr>
                  <a:t>) sono </a:t>
                </a:r>
                <a:r>
                  <a:rPr lang="it-IT" altLang="en-US" sz="2400" dirty="0" err="1">
                    <a:ea typeface="ＭＳ Ｐゴシック" panose="020B0600070205080204" pitchFamily="34" charset="-128"/>
                  </a:rPr>
                  <a:t>i.i.d</a:t>
                </a:r>
                <a:r>
                  <a:rPr lang="it-IT" altLang="en-US" sz="2400" dirty="0">
                    <a:ea typeface="ＭＳ Ｐゴシック" panose="020B0600070205080204" pitchFamily="34" charset="-128"/>
                  </a:rPr>
                  <a:t>. e </a:t>
                </a:r>
                <a:r>
                  <a:rPr lang="it-IT" altLang="en-US" sz="2400" i="1" dirty="0">
                    <a:ea typeface="ＭＳ Ｐゴシック" panose="020B0600070205080204" pitchFamily="34" charset="-128"/>
                  </a:rPr>
                  <a:t>E</a:t>
                </a:r>
                <a:r>
                  <a:rPr lang="it-IT" altLang="en-US" sz="2400" dirty="0">
                    <a:ea typeface="ＭＳ Ｐゴシック" panose="020B0600070205080204" pitchFamily="34" charset="-128"/>
                  </a:rPr>
                  <a:t>(</a:t>
                </a:r>
                <a:r>
                  <a:rPr lang="it-IT" altLang="en-US" sz="2400" i="1" dirty="0">
                    <a:ea typeface="ＭＳ Ｐゴシック" panose="020B0600070205080204" pitchFamily="34" charset="-128"/>
                  </a:rPr>
                  <a:t>Y</a:t>
                </a:r>
                <a:r>
                  <a:rPr lang="it-IT" altLang="en-US" sz="2400" baseline="30000" dirty="0">
                    <a:ea typeface="ＭＳ Ｐゴシック" panose="020B0600070205080204" pitchFamily="34" charset="-128"/>
                  </a:rPr>
                  <a:t>4</a:t>
                </a:r>
                <a:r>
                  <a:rPr lang="it-IT" altLang="en-US" sz="2400" dirty="0">
                    <a:ea typeface="ＭＳ Ｐゴシック" panose="020B0600070205080204" pitchFamily="34" charset="-128"/>
                  </a:rPr>
                  <a:t>) &lt; </a:t>
                </a:r>
                <a:r>
                  <a:rPr lang="it-IT" altLang="en-US" sz="2400" dirty="0">
                    <a:ea typeface="ＭＳ Ｐゴシック" panose="020B0600070205080204" pitchFamily="34" charset="-128"/>
                    <a:sym typeface="Euclid Symbol" panose="05050102010706020507" pitchFamily="18" charset="2"/>
                  </a:rPr>
                  <a:t>∞</a:t>
                </a:r>
                <a:r>
                  <a:rPr lang="it-IT" altLang="en-US" sz="2400" dirty="0">
                    <a:ea typeface="ＭＳ Ｐゴシック" panose="020B0600070205080204" pitchFamily="34" charset="-128"/>
                  </a:rPr>
                  <a:t>, allora   </a:t>
                </a:r>
                <a:endParaRPr lang="en-IE" altLang="en-US" sz="2400" i="1" dirty="0">
                  <a:latin typeface="Cambria Math" panose="02040503050406030204" pitchFamily="18" charset="0"/>
                  <a:ea typeface="ＭＳ Ｐゴシック" panose="020B0600070205080204" pitchFamily="34" charset="-128"/>
                </a:endParaRPr>
              </a:p>
              <a:p>
                <a:pPr eaLnBrk="1" hangingPunct="1">
                  <a:buFontTx/>
                  <a:buNone/>
                </a:pPr>
                <a14:m>
                  <m:oMathPara xmlns:m="http://schemas.openxmlformats.org/officeDocument/2006/math">
                    <m:oMathParaPr>
                      <m:jc m:val="centerGroup"/>
                    </m:oMathParaPr>
                    <m:oMath xmlns:m="http://schemas.openxmlformats.org/officeDocument/2006/math">
                      <m:sSubSup>
                        <m:sSubSupPr>
                          <m:ctrlPr>
                            <a:rPr lang="en-IE" altLang="en-US" sz="2400" i="1">
                              <a:latin typeface="Cambria Math" panose="02040503050406030204" pitchFamily="18" charset="0"/>
                              <a:ea typeface="ＭＳ Ｐゴシック" panose="020B0600070205080204" pitchFamily="34" charset="-128"/>
                            </a:rPr>
                          </m:ctrlPr>
                        </m:sSubSupPr>
                        <m:e>
                          <m:r>
                            <a:rPr lang="en-IE" altLang="en-US" sz="2400" i="1">
                              <a:latin typeface="Cambria Math" panose="02040503050406030204" pitchFamily="18" charset="0"/>
                              <a:ea typeface="ＭＳ Ｐゴシック" panose="020B0600070205080204" pitchFamily="34" charset="-128"/>
                            </a:rPr>
                            <m:t>𝑠</m:t>
                          </m:r>
                        </m:e>
                        <m:sub>
                          <m:r>
                            <a:rPr lang="en-IE" altLang="en-US" sz="2400" i="1">
                              <a:latin typeface="Cambria Math" panose="02040503050406030204" pitchFamily="18" charset="0"/>
                              <a:ea typeface="ＭＳ Ｐゴシック" panose="020B0600070205080204" pitchFamily="34" charset="-128"/>
                            </a:rPr>
                            <m:t>𝑌</m:t>
                          </m:r>
                        </m:sub>
                        <m:sup>
                          <m:r>
                            <a:rPr lang="en-IE" altLang="en-US" sz="2400" i="1">
                              <a:latin typeface="Cambria Math" panose="02040503050406030204" pitchFamily="18" charset="0"/>
                              <a:ea typeface="ＭＳ Ｐゴシック" panose="020B0600070205080204" pitchFamily="34" charset="-128"/>
                            </a:rPr>
                            <m:t>2</m:t>
                          </m:r>
                        </m:sup>
                      </m:sSubSup>
                      <m:groupChr>
                        <m:groupChrPr>
                          <m:chr m:val="→"/>
                          <m:vertJc m:val="bot"/>
                          <m:ctrlPr>
                            <a:rPr lang="en-IE" sz="2400" i="1">
                              <a:latin typeface="Cambria Math" panose="02040503050406030204" pitchFamily="18" charset="0"/>
                            </a:rPr>
                          </m:ctrlPr>
                        </m:groupChrPr>
                        <m:e>
                          <m:r>
                            <a:rPr lang="en-IE" sz="2400" i="1">
                              <a:latin typeface="Cambria Math" panose="02040503050406030204" pitchFamily="18" charset="0"/>
                            </a:rPr>
                            <m:t>𝑝</m:t>
                          </m:r>
                        </m:e>
                      </m:groupChr>
                      <m:sSubSup>
                        <m:sSubSupPr>
                          <m:ctrlPr>
                            <a:rPr lang="en-IE" sz="2400" b="0" i="1" smtClean="0">
                              <a:latin typeface="Cambria Math" panose="02040503050406030204" pitchFamily="18" charset="0"/>
                            </a:rPr>
                          </m:ctrlPr>
                        </m:sSubSupPr>
                        <m:e>
                          <m:r>
                            <a:rPr lang="en-IE" sz="2400" i="1">
                              <a:latin typeface="Cambria Math" panose="02040503050406030204" pitchFamily="18" charset="0"/>
                            </a:rPr>
                            <m:t>𝜎</m:t>
                          </m:r>
                        </m:e>
                        <m:sub>
                          <m:r>
                            <a:rPr lang="en-IE" sz="2400" i="1">
                              <a:latin typeface="Cambria Math" panose="02040503050406030204" pitchFamily="18" charset="0"/>
                            </a:rPr>
                            <m:t>𝑌</m:t>
                          </m:r>
                        </m:sub>
                        <m:sup>
                          <m:r>
                            <a:rPr lang="en-IE" sz="2400" b="0" i="1" smtClean="0">
                              <a:latin typeface="Cambria Math" panose="02040503050406030204" pitchFamily="18" charset="0"/>
                            </a:rPr>
                            <m:t>2</m:t>
                          </m:r>
                        </m:sup>
                      </m:sSubSup>
                    </m:oMath>
                  </m:oMathPara>
                </a14:m>
                <a:endParaRPr lang="it-IT" altLang="en-US" sz="2400" dirty="0">
                  <a:ea typeface="ＭＳ Ｐゴシック" panose="020B0600070205080204" pitchFamily="34" charset="-128"/>
                </a:endParaRPr>
              </a:p>
              <a:p>
                <a:pPr eaLnBrk="1" hangingPunct="1">
                  <a:spcBef>
                    <a:spcPct val="55000"/>
                  </a:spcBef>
                  <a:buFontTx/>
                  <a:buNone/>
                </a:pPr>
                <a:endParaRPr lang="it-IT" altLang="en-US" sz="2400" dirty="0">
                  <a:ea typeface="ＭＳ Ｐゴシック" panose="020B0600070205080204" pitchFamily="34" charset="-128"/>
                </a:endParaRPr>
              </a:p>
              <a:p>
                <a:pPr eaLnBrk="1" hangingPunct="1">
                  <a:spcBef>
                    <a:spcPct val="55000"/>
                  </a:spcBef>
                  <a:buFontTx/>
                  <a:buNone/>
                </a:pPr>
                <a:r>
                  <a:rPr lang="it-IT" altLang="en-US" sz="2400" dirty="0">
                    <a:ea typeface="ＭＳ Ｐゴシック" panose="020B0600070205080204" pitchFamily="34" charset="-128"/>
                  </a:rPr>
                  <a:t>Perché si applica la legge dei grandi numeri?</a:t>
                </a:r>
                <a:endParaRPr lang="it-IT" altLang="en-US" dirty="0">
                  <a:ea typeface="ＭＳ Ｐゴシック" panose="020B0600070205080204" pitchFamily="34" charset="-128"/>
                </a:endParaRPr>
              </a:p>
              <a:p>
                <a:pPr eaLnBrk="1" hangingPunct="1"/>
                <a:r>
                  <a:rPr lang="it-IT" altLang="en-US" sz="1800" dirty="0">
                    <a:ea typeface="ＭＳ Ｐゴシック" panose="020B0600070205080204" pitchFamily="34" charset="-128"/>
                  </a:rPr>
                  <a:t>Perché </a:t>
                </a:r>
                <a14:m>
                  <m:oMath xmlns:m="http://schemas.openxmlformats.org/officeDocument/2006/math">
                    <m:sSubSup>
                      <m:sSubSupPr>
                        <m:ctrlPr>
                          <a:rPr lang="en-IE" altLang="en-US" sz="1800" b="0" i="1" smtClean="0">
                            <a:latin typeface="Cambria Math" panose="02040503050406030204" pitchFamily="18" charset="0"/>
                            <a:ea typeface="ＭＳ Ｐゴシック" panose="020B0600070205080204" pitchFamily="34" charset="-128"/>
                          </a:rPr>
                        </m:ctrlPr>
                      </m:sSubSupPr>
                      <m:e>
                        <m:r>
                          <a:rPr lang="en-IE" altLang="en-US" sz="1800" b="0" i="1" smtClean="0">
                            <a:latin typeface="Cambria Math" panose="02040503050406030204" pitchFamily="18" charset="0"/>
                            <a:ea typeface="ＭＳ Ｐゴシック" panose="020B0600070205080204" pitchFamily="34" charset="-128"/>
                          </a:rPr>
                          <m:t>𝑠</m:t>
                        </m:r>
                      </m:e>
                      <m:sub>
                        <m:r>
                          <a:rPr lang="en-IE" altLang="en-US" sz="1800" b="0" i="1" smtClean="0">
                            <a:latin typeface="Cambria Math" panose="02040503050406030204" pitchFamily="18" charset="0"/>
                            <a:ea typeface="ＭＳ Ｐゴシック" panose="020B0600070205080204" pitchFamily="34" charset="-128"/>
                          </a:rPr>
                          <m:t>𝑌</m:t>
                        </m:r>
                      </m:sub>
                      <m:sup>
                        <m:r>
                          <a:rPr lang="en-IE" altLang="en-US" sz="1800" b="0" i="1" smtClean="0">
                            <a:latin typeface="Cambria Math" panose="02040503050406030204" pitchFamily="18" charset="0"/>
                            <a:ea typeface="ＭＳ Ｐゴシック" panose="020B0600070205080204" pitchFamily="34" charset="-128"/>
                          </a:rPr>
                          <m:t>2</m:t>
                        </m:r>
                      </m:sup>
                    </m:sSubSup>
                  </m:oMath>
                </a14:m>
                <a:r>
                  <a:rPr lang="it-IT" altLang="en-US" sz="1800" dirty="0">
                    <a:ea typeface="ＭＳ Ｐゴシック" panose="020B0600070205080204" pitchFamily="34" charset="-128"/>
                  </a:rPr>
                  <a:t> è essa stessa una media campionaria</a:t>
                </a:r>
              </a:p>
              <a:p>
                <a:pPr eaLnBrk="1" hangingPunct="1"/>
                <a:r>
                  <a:rPr lang="it-IT" altLang="en-US" sz="1800" dirty="0">
                    <a:ea typeface="ＭＳ Ｐゴシック" panose="020B0600070205080204" pitchFamily="34" charset="-128"/>
                  </a:rPr>
                  <a:t>Nota tecnica: si assume </a:t>
                </a:r>
                <a:r>
                  <a:rPr lang="it-IT" altLang="en-US" sz="1800" i="1" dirty="0">
                    <a:ea typeface="ＭＳ Ｐゴシック" panose="020B0600070205080204" pitchFamily="34" charset="-128"/>
                  </a:rPr>
                  <a:t>E</a:t>
                </a:r>
                <a:r>
                  <a:rPr lang="it-IT" altLang="en-US" sz="1800" dirty="0">
                    <a:ea typeface="ＭＳ Ｐゴシック" panose="020B0600070205080204" pitchFamily="34" charset="-128"/>
                  </a:rPr>
                  <a:t>(</a:t>
                </a:r>
                <a:r>
                  <a:rPr lang="it-IT" altLang="en-US" sz="1800" i="1" dirty="0">
                    <a:ea typeface="ＭＳ Ｐゴシック" panose="020B0600070205080204" pitchFamily="34" charset="-128"/>
                  </a:rPr>
                  <a:t>Y</a:t>
                </a:r>
                <a:r>
                  <a:rPr lang="it-IT" altLang="en-US" sz="1800" baseline="30000" dirty="0">
                    <a:ea typeface="ＭＳ Ｐゴシック" panose="020B0600070205080204" pitchFamily="34" charset="-128"/>
                  </a:rPr>
                  <a:t>4</a:t>
                </a:r>
                <a:r>
                  <a:rPr lang="it-IT" altLang="en-US" sz="1800" dirty="0">
                    <a:ea typeface="ＭＳ Ｐゴシック" panose="020B0600070205080204" pitchFamily="34" charset="-128"/>
                  </a:rPr>
                  <a:t>) &lt; </a:t>
                </a:r>
                <a:r>
                  <a:rPr lang="it-IT" altLang="en-US" sz="1800" dirty="0">
                    <a:ea typeface="ＭＳ Ｐゴシック" panose="020B0600070205080204" pitchFamily="34" charset="-128"/>
                    <a:sym typeface="Euclid Symbol" panose="05050102010706020507" pitchFamily="18" charset="2"/>
                  </a:rPr>
                  <a:t>∞ </a:t>
                </a:r>
                <a:r>
                  <a:rPr lang="it-IT" altLang="en-US" sz="1800" dirty="0">
                    <a:ea typeface="ＭＳ Ｐゴシック" panose="020B0600070205080204" pitchFamily="34" charset="-128"/>
                  </a:rPr>
                  <a:t> perché la media non è di </a:t>
                </a:r>
                <a:r>
                  <a:rPr lang="it-IT" altLang="en-US" sz="1800" i="1" dirty="0" err="1">
                    <a:ea typeface="ＭＳ Ｐゴシック" panose="020B0600070205080204" pitchFamily="34" charset="-128"/>
                  </a:rPr>
                  <a:t>Y</a:t>
                </a:r>
                <a:r>
                  <a:rPr lang="it-IT" altLang="en-US" sz="1800" i="1" baseline="-25000" dirty="0" err="1">
                    <a:ea typeface="ＭＳ Ｐゴシック" panose="020B0600070205080204" pitchFamily="34" charset="-128"/>
                  </a:rPr>
                  <a:t>i</a:t>
                </a:r>
                <a:r>
                  <a:rPr lang="it-IT" altLang="en-US" sz="1800" dirty="0">
                    <a:ea typeface="ＭＳ Ｐゴシック" panose="020B0600070205080204" pitchFamily="34" charset="-128"/>
                  </a:rPr>
                  <a:t>, ma del suo quadrato</a:t>
                </a:r>
              </a:p>
            </p:txBody>
          </p:sp>
        </mc:Choice>
        <mc:Fallback>
          <p:sp>
            <p:nvSpPr>
              <p:cNvPr id="57347" name="Rectangle 3"/>
              <p:cNvSpPr>
                <a:spLocks noGrp="1" noRot="1" noChangeAspect="1" noMove="1" noResize="1" noEditPoints="1" noAdjustHandles="1" noChangeArrowheads="1" noChangeShapeType="1" noTextEdit="1"/>
              </p:cNvSpPr>
              <p:nvPr>
                <p:ph type="body" idx="1"/>
              </p:nvPr>
            </p:nvSpPr>
            <p:spPr>
              <a:xfrm>
                <a:off x="304800" y="1600200"/>
                <a:ext cx="8534400" cy="4572000"/>
              </a:xfrm>
              <a:blipFill>
                <a:blip r:embed="rId3"/>
                <a:stretch>
                  <a:fillRect l="-1071" b="-2933"/>
                </a:stretch>
              </a:blipFill>
            </p:spPr>
            <p:txBody>
              <a:bodyPr/>
              <a:lstStyle/>
              <a:p>
                <a:r>
                  <a:rPr lang="en-IE">
                    <a:noFill/>
                  </a:rPr>
                  <a:t> </a:t>
                </a:r>
              </a:p>
            </p:txBody>
          </p:sp>
        </mc:Fallback>
      </mc:AlternateContent>
      <p:sp>
        <p:nvSpPr>
          <p:cNvPr id="5735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A0A705BF-5DDC-45C0-8E53-0AB65991C1C2}" type="slidenum">
              <a:rPr lang="en-US" altLang="en-US" smtClean="0"/>
              <a:pPr/>
              <a:t>32</a:t>
            </a:fld>
            <a:endParaRPr lang="en-US" altLang="en-US"/>
          </a:p>
        </p:txBody>
      </p:sp>
    </p:spTree>
    <p:extLst>
      <p:ext uri="{BB962C8B-B14F-4D97-AF65-F5344CB8AC3E}">
        <p14:creationId xmlns:p14="http://schemas.microsoft.com/office/powerpoint/2010/main" val="3944027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5298"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Calcolo del valore-p con </a:t>
                </a:r>
                <a14:m>
                  <m:oMath xmlns:m="http://schemas.openxmlformats.org/officeDocument/2006/math">
                    <m:sSub>
                      <m:sSubPr>
                        <m:ctrlPr>
                          <a:rPr lang="en-IE" i="1">
                            <a:latin typeface="Cambria Math" panose="02040503050406030204" pitchFamily="18" charset="0"/>
                          </a:rPr>
                        </m:ctrlPr>
                      </m:sSubPr>
                      <m:e>
                        <m:r>
                          <a:rPr lang="en-IE" i="1">
                            <a:latin typeface="Cambria Math" panose="02040503050406030204" pitchFamily="18" charset="0"/>
                          </a:rPr>
                          <m:t>𝜎</m:t>
                        </m:r>
                      </m:e>
                      <m:sub>
                        <m:r>
                          <a:rPr lang="en-IE" i="1">
                            <a:latin typeface="Cambria Math" panose="02040503050406030204" pitchFamily="18" charset="0"/>
                          </a:rPr>
                          <m:t>𝑌</m:t>
                        </m:r>
                      </m:sub>
                    </m:sSub>
                  </m:oMath>
                </a14:m>
                <a:r>
                  <a:rPr lang="it-IT" altLang="en-US" i="1" dirty="0">
                    <a:ea typeface="ＭＳ Ｐゴシック" panose="020B0600070205080204" pitchFamily="34" charset="-128"/>
                  </a:rPr>
                  <a:t> stimato</a:t>
                </a:r>
              </a:p>
            </p:txBody>
          </p:sp>
        </mc:Choice>
        <mc:Fallback xmlns="">
          <p:sp>
            <p:nvSpPr>
              <p:cNvPr id="55298" name="Rectangle 2"/>
              <p:cNvSpPr>
                <a:spLocks noGrp="1" noRot="1" noChangeAspect="1" noMove="1" noResize="1" noEditPoints="1" noAdjustHandles="1" noChangeArrowheads="1" noChangeShapeType="1" noTextEdit="1"/>
              </p:cNvSpPr>
              <p:nvPr>
                <p:ph type="title"/>
              </p:nvPr>
            </p:nvSpPr>
            <p:spPr>
              <a:blipFill>
                <a:blip r:embed="rId2"/>
                <a:stretch>
                  <a:fillRect l="-1415"/>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55299" name="Rectangle 3"/>
              <p:cNvSpPr>
                <a:spLocks noGrp="1" noChangeArrowheads="1"/>
              </p:cNvSpPr>
              <p:nvPr>
                <p:ph type="body" idx="1"/>
              </p:nvPr>
            </p:nvSpPr>
            <p:spPr>
              <a:xfrm>
                <a:off x="304800" y="1600200"/>
                <a:ext cx="8534400" cy="4572000"/>
              </a:xfrm>
            </p:spPr>
            <p:txBody>
              <a:bodyPr/>
              <a:lstStyle/>
              <a:p>
                <a:pPr marL="57150" indent="0" algn="ctr" eaLnBrk="1" hangingPunct="1">
                  <a:lnSpc>
                    <a:spcPct val="140000"/>
                  </a:lnSpc>
                  <a:spcBef>
                    <a:spcPct val="50000"/>
                  </a:spcBef>
                  <a:buNone/>
                </a:pPr>
                <a:r>
                  <a:rPr lang="it-IT" altLang="en-US" sz="2000" dirty="0">
                    <a:ea typeface="ＭＳ Ｐゴシック" panose="020B0600070205080204" pitchFamily="34" charset="-128"/>
                  </a:rPr>
                  <a:t>valore-</a:t>
                </a:r>
                <a:r>
                  <a:rPr lang="it-IT" altLang="en-US" sz="2000" i="1" dirty="0">
                    <a:ea typeface="ＭＳ Ｐゴシック" panose="020B0600070205080204" pitchFamily="34" charset="-128"/>
                  </a:rPr>
                  <a:t>p</a:t>
                </a:r>
                <a:r>
                  <a:rPr lang="it-IT" altLang="en-US" sz="2000" dirty="0">
                    <a:ea typeface="ＭＳ Ｐゴシック" panose="020B0600070205080204" pitchFamily="34" charset="-128"/>
                  </a:rPr>
                  <a:t> = </a:t>
                </a:r>
                <a14:m>
                  <m:oMath xmlns:m="http://schemas.openxmlformats.org/officeDocument/2006/math">
                    <m:d>
                      <m:dPr>
                        <m:begChr m:val=""/>
                        <m:endChr m:val="]"/>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m:rPr>
                                <m:sty m:val="p"/>
                              </m:rPr>
                              <a:rPr lang="en-IE" sz="2000">
                                <a:latin typeface="Cambria Math" panose="02040503050406030204" pitchFamily="18" charset="0"/>
                              </a:rPr>
                              <m:t>Pr</m:t>
                            </m:r>
                          </m:e>
                          <m:sub>
                            <m:sSub>
                              <m:sSubPr>
                                <m:ctrlPr>
                                  <a:rPr lang="en-IE" sz="2000" i="1">
                                    <a:latin typeface="Cambria Math" panose="02040503050406030204" pitchFamily="18" charset="0"/>
                                  </a:rPr>
                                </m:ctrlPr>
                              </m:sSubPr>
                              <m:e>
                                <m:r>
                                  <a:rPr lang="en-IE" sz="2000" i="1">
                                    <a:latin typeface="Cambria Math" panose="02040503050406030204" pitchFamily="18" charset="0"/>
                                  </a:rPr>
                                  <m:t>𝐻</m:t>
                                </m:r>
                              </m:e>
                              <m:sub>
                                <m:r>
                                  <a:rPr lang="en-IE" sz="2000">
                                    <a:latin typeface="Cambria Math" panose="02040503050406030204" pitchFamily="18" charset="0"/>
                                  </a:rPr>
                                  <m:t>0</m:t>
                                </m:r>
                              </m:sub>
                            </m:sSub>
                          </m:sub>
                        </m:sSub>
                        <m:r>
                          <a:rPr lang="en-IE" sz="2000">
                            <a:latin typeface="Cambria Math" panose="02040503050406030204" pitchFamily="18" charset="0"/>
                          </a:rPr>
                          <m:t>[|</m:t>
                        </m:r>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r>
                          <a:rPr lang="en-IE" sz="2000">
                            <a:latin typeface="Cambria Math" panose="02040503050406030204" pitchFamily="18" charset="0"/>
                          </a:rPr>
                          <m:t>|&gt;|</m:t>
                        </m:r>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r>
                          <a:rPr lang="en-IE" sz="2000">
                            <a:latin typeface="Cambria Math" panose="02040503050406030204" pitchFamily="18" charset="0"/>
                          </a:rPr>
                          <m:t>|</m:t>
                        </m:r>
                      </m:e>
                    </m:d>
                  </m:oMath>
                </a14:m>
                <a:r>
                  <a:rPr lang="it-IT" altLang="en-US" sz="2000" dirty="0">
                    <a:ea typeface="ＭＳ Ｐゴシック" panose="020B0600070205080204" pitchFamily="34" charset="-128"/>
                  </a:rPr>
                  <a:t> </a:t>
                </a:r>
              </a:p>
              <a:p>
                <a:pPr marL="57150" indent="0" algn="ctr" eaLnBrk="1" hangingPunct="1">
                  <a:lnSpc>
                    <a:spcPct val="140000"/>
                  </a:lnSpc>
                  <a:spcBef>
                    <a:spcPct val="50000"/>
                  </a:spcBef>
                  <a:buNone/>
                </a:pPr>
                <a:r>
                  <a:rPr lang="it-IT" altLang="en-US" sz="2000" dirty="0">
                    <a:ea typeface="ＭＳ Ｐゴシック" panose="020B0600070205080204" pitchFamily="34" charset="-128"/>
                  </a:rPr>
                  <a:t>= </a:t>
                </a:r>
                <a14:m>
                  <m:oMath xmlns:m="http://schemas.openxmlformats.org/officeDocument/2006/math">
                    <m:sSub>
                      <m:sSubPr>
                        <m:ctrlPr>
                          <a:rPr lang="en-IE" sz="2000" i="1">
                            <a:latin typeface="Cambria Math" panose="02040503050406030204" pitchFamily="18" charset="0"/>
                          </a:rPr>
                        </m:ctrlPr>
                      </m:sSubPr>
                      <m:e>
                        <m:r>
                          <m:rPr>
                            <m:sty m:val="p"/>
                          </m:rPr>
                          <a:rPr lang="en-IE" sz="2000">
                            <a:latin typeface="Cambria Math" panose="02040503050406030204" pitchFamily="18" charset="0"/>
                          </a:rPr>
                          <m:t>Pr</m:t>
                        </m:r>
                      </m:e>
                      <m:sub>
                        <m:sSub>
                          <m:sSubPr>
                            <m:ctrlPr>
                              <a:rPr lang="en-IE" sz="2000" i="1">
                                <a:latin typeface="Cambria Math" panose="02040503050406030204" pitchFamily="18" charset="0"/>
                              </a:rPr>
                            </m:ctrlPr>
                          </m:sSubPr>
                          <m:e>
                            <m:r>
                              <a:rPr lang="en-IE" sz="2000" i="1">
                                <a:latin typeface="Cambria Math" panose="02040503050406030204" pitchFamily="18" charset="0"/>
                              </a:rPr>
                              <m:t>𝐻</m:t>
                            </m:r>
                          </m:e>
                          <m:sub>
                            <m:r>
                              <a:rPr lang="en-IE" sz="2000">
                                <a:latin typeface="Cambria Math" panose="02040503050406030204" pitchFamily="18" charset="0"/>
                              </a:rPr>
                              <m:t>0</m:t>
                            </m:r>
                          </m:sub>
                        </m:sSub>
                      </m:sub>
                    </m:sSub>
                    <m:d>
                      <m:dPr>
                        <m:begChr m:val="["/>
                        <m:endChr m:val="]"/>
                        <m:ctrlPr>
                          <a:rPr lang="en-IE" sz="2000" i="1">
                            <a:latin typeface="Cambria Math" panose="02040503050406030204" pitchFamily="18" charset="0"/>
                          </a:rPr>
                        </m:ctrlPr>
                      </m:dPr>
                      <m:e>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r>
                          <a:rPr lang="en-IE" sz="2000">
                            <a:latin typeface="Cambria Math" panose="02040503050406030204" pitchFamily="18" charset="0"/>
                          </a:rPr>
                          <m:t>&gt;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e>
                    </m:d>
                  </m:oMath>
                </a14:m>
                <a:endParaRPr lang="en-IE" sz="2000" i="1" dirty="0">
                  <a:latin typeface="Cambria Math" panose="02040503050406030204" pitchFamily="18" charset="0"/>
                </a:endParaRPr>
              </a:p>
              <a:p>
                <a:pPr marL="57150" indent="0" algn="ctr" eaLnBrk="1" hangingPunct="1">
                  <a:lnSpc>
                    <a:spcPct val="140000"/>
                  </a:lnSpc>
                  <a:spcBef>
                    <a:spcPct val="50000"/>
                  </a:spcBef>
                  <a:buNone/>
                </a:pPr>
                <a14:m>
                  <m:oMath xmlns:m="http://schemas.openxmlformats.org/officeDocument/2006/math">
                    <m:r>
                      <a:rPr lang="en-IE" altLang="en-US" sz="2000" b="0" i="1" dirty="0" smtClean="0">
                        <a:latin typeface="Cambria Math" panose="02040503050406030204" pitchFamily="18" charset="0"/>
                        <a:ea typeface="Cambria Math" panose="02040503050406030204" pitchFamily="18" charset="0"/>
                        <a:sym typeface="Symbol" panose="05050102010706020507" pitchFamily="18" charset="2"/>
                      </a:rPr>
                      <m:t>                             </m:t>
                    </m:r>
                    <m:r>
                      <a:rPr lang="en-US" altLang="en-US" sz="2000" i="1" dirty="0">
                        <a:latin typeface="Cambria Math" panose="02040503050406030204" pitchFamily="18" charset="0"/>
                        <a:ea typeface="Cambria Math" panose="02040503050406030204" pitchFamily="18" charset="0"/>
                        <a:sym typeface="Symbol" panose="05050102010706020507" pitchFamily="18" charset="2"/>
                      </a:rPr>
                      <m:t>≅</m:t>
                    </m:r>
                    <m:sSub>
                      <m:sSubPr>
                        <m:ctrlPr>
                          <a:rPr lang="en-IE" sz="2000" i="1">
                            <a:latin typeface="Cambria Math" panose="02040503050406030204" pitchFamily="18" charset="0"/>
                          </a:rPr>
                        </m:ctrlPr>
                      </m:sSubPr>
                      <m:e>
                        <m:r>
                          <m:rPr>
                            <m:sty m:val="p"/>
                          </m:rPr>
                          <a:rPr lang="en-IE" sz="2000">
                            <a:latin typeface="Cambria Math" panose="02040503050406030204" pitchFamily="18" charset="0"/>
                          </a:rPr>
                          <m:t>Pr</m:t>
                        </m:r>
                      </m:e>
                      <m:sub>
                        <m:sSub>
                          <m:sSubPr>
                            <m:ctrlPr>
                              <a:rPr lang="en-IE" sz="2000" i="1">
                                <a:latin typeface="Cambria Math" panose="02040503050406030204" pitchFamily="18" charset="0"/>
                              </a:rPr>
                            </m:ctrlPr>
                          </m:sSubPr>
                          <m:e>
                            <m:r>
                              <a:rPr lang="en-IE" sz="2000" i="1">
                                <a:latin typeface="Cambria Math" panose="02040503050406030204" pitchFamily="18" charset="0"/>
                              </a:rPr>
                              <m:t>𝐻</m:t>
                            </m:r>
                          </m:e>
                          <m:sub>
                            <m:r>
                              <a:rPr lang="en-IE" sz="2000">
                                <a:latin typeface="Cambria Math" panose="02040503050406030204" pitchFamily="18" charset="0"/>
                              </a:rPr>
                              <m:t>0</m:t>
                            </m:r>
                          </m:sub>
                        </m:sSub>
                      </m:sub>
                    </m:sSub>
                    <m:d>
                      <m:dPr>
                        <m:begChr m:val="["/>
                        <m:endChr m:val="]"/>
                        <m:ctrlPr>
                          <a:rPr lang="en-IE" sz="2000" i="1">
                            <a:latin typeface="Cambria Math" panose="02040503050406030204" pitchFamily="18" charset="0"/>
                          </a:rPr>
                        </m:ctrlPr>
                      </m:dPr>
                      <m:e>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b="0" i="1" smtClean="0">
                                    <a:latin typeface="Cambria Math" panose="02040503050406030204" pitchFamily="18" charset="0"/>
                                  </a:rPr>
                                  <m:t>𝑠</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r>
                          <a:rPr lang="en-IE" sz="2000">
                            <a:latin typeface="Cambria Math" panose="02040503050406030204" pitchFamily="18" charset="0"/>
                          </a:rPr>
                          <m:t>&gt;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b="0" i="1" smtClean="0">
                                    <a:latin typeface="Cambria Math" panose="02040503050406030204" pitchFamily="18" charset="0"/>
                                  </a:rPr>
                                  <m:t>𝑠</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e>
                    </m:d>
                  </m:oMath>
                </a14:m>
                <a:r>
                  <a:rPr lang="en-IE" sz="2000" i="1" dirty="0">
                    <a:latin typeface="Cambria Math" panose="02040503050406030204" pitchFamily="18" charset="0"/>
                  </a:rPr>
                  <a:t>        </a:t>
                </a:r>
                <a:r>
                  <a:rPr lang="en-IE" sz="2000" dirty="0">
                    <a:latin typeface="Cambria Math" panose="02040503050406030204" pitchFamily="18" charset="0"/>
                  </a:rPr>
                  <a:t>(</a:t>
                </a:r>
                <a:r>
                  <a:rPr lang="en-IE" sz="2000" i="1" dirty="0">
                    <a:latin typeface="Cambria Math" panose="02040503050406030204" pitchFamily="18" charset="0"/>
                  </a:rPr>
                  <a:t>n </a:t>
                </a:r>
                <a:r>
                  <a:rPr lang="en-IE" sz="2000" dirty="0" err="1">
                    <a:latin typeface="Cambria Math" panose="02040503050406030204" pitchFamily="18" charset="0"/>
                  </a:rPr>
                  <a:t>grande</a:t>
                </a:r>
                <a:r>
                  <a:rPr lang="en-IE" sz="2000" dirty="0">
                    <a:latin typeface="Cambria Math" panose="02040503050406030204" pitchFamily="18" charset="0"/>
                  </a:rPr>
                  <a:t>)</a:t>
                </a:r>
              </a:p>
              <a:p>
                <a:pPr marL="57150" indent="0" eaLnBrk="1" hangingPunct="1">
                  <a:lnSpc>
                    <a:spcPct val="140000"/>
                  </a:lnSpc>
                  <a:spcBef>
                    <a:spcPct val="50000"/>
                  </a:spcBef>
                  <a:buNone/>
                </a:pPr>
                <a14:m>
                  <m:oMath xmlns:m="http://schemas.openxmlformats.org/officeDocument/2006/math">
                    <m:r>
                      <a:rPr lang="en-US" altLang="en-US" sz="2000" i="1" dirty="0" smtClean="0">
                        <a:latin typeface="Cambria Math" panose="02040503050406030204" pitchFamily="18" charset="0"/>
                        <a:ea typeface="Cambria Math" panose="02040503050406030204" pitchFamily="18" charset="0"/>
                        <a:sym typeface="Symbol" panose="05050102010706020507" pitchFamily="18" charset="2"/>
                      </a:rPr>
                      <m:t>≅</m:t>
                    </m:r>
                  </m:oMath>
                </a14:m>
                <a:r>
                  <a:rPr lang="it-IT" altLang="en-US" sz="2000" dirty="0">
                    <a:ea typeface="ＭＳ Ｐゴシック" panose="020B0600070205080204" pitchFamily="34" charset="-128"/>
                  </a:rPr>
                  <a:t> probabilità sotto code </a:t>
                </a:r>
                <a:r>
                  <a:rPr lang="it-IT" altLang="en-US" sz="2000" dirty="0" err="1">
                    <a:ea typeface="ＭＳ Ｐゴシック" panose="020B0600070205080204" pitchFamily="34" charset="-128"/>
                  </a:rPr>
                  <a:t>sin+destra</a:t>
                </a:r>
                <a:r>
                  <a:rPr lang="it-IT" altLang="en-US" sz="2000" dirty="0">
                    <a:ea typeface="ＭＳ Ｐゴシック" panose="020B0600070205080204" pitchFamily="34" charset="-128"/>
                  </a:rPr>
                  <a:t> di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(0,1), dove </a:t>
                </a:r>
                <a14:m>
                  <m:oMath xmlns:m="http://schemas.openxmlformats.org/officeDocument/2006/math">
                    <m:sSub>
                      <m:sSubPr>
                        <m:ctrlPr>
                          <a:rPr lang="en-IE" sz="2000" i="1">
                            <a:latin typeface="Cambria Math" panose="02040503050406030204" pitchFamily="18" charset="0"/>
                          </a:rPr>
                        </m:ctrlPr>
                      </m:sSubPr>
                      <m:e>
                        <m:r>
                          <a:rPr lang="en-IE" sz="2000" i="1">
                            <a:latin typeface="Cambria Math" panose="02040503050406030204" pitchFamily="18" charset="0"/>
                          </a:rPr>
                          <m:t>𝜎</m:t>
                        </m:r>
                      </m:e>
                      <m:sub>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sub>
                    </m:sSub>
                  </m:oMath>
                </a14:m>
                <a:r>
                  <a:rPr lang="it-IT" altLang="en-US" sz="2000" dirty="0">
                    <a:ea typeface="ＭＳ Ｐゴシック" panose="020B0600070205080204" pitchFamily="34" charset="-128"/>
                  </a:rPr>
                  <a:t> è la </a:t>
                </a:r>
                <a:r>
                  <a:rPr lang="it-IT" altLang="en-US" sz="2000" dirty="0" err="1">
                    <a:ea typeface="ＭＳ Ｐゴシック" panose="020B0600070205080204" pitchFamily="34" charset="-128"/>
                  </a:rPr>
                  <a:t>dev</a:t>
                </a:r>
                <a:r>
                  <a:rPr lang="it-IT" altLang="en-US" sz="2000" dirty="0">
                    <a:ea typeface="ＭＳ Ｐゴシック" panose="020B0600070205080204" pitchFamily="34" charset="-128"/>
                  </a:rPr>
                  <a:t>. </a:t>
                </a:r>
                <a:r>
                  <a:rPr lang="it-IT" altLang="en-US" sz="2000" dirty="0" err="1">
                    <a:ea typeface="ＭＳ Ｐゴシック" panose="020B0600070205080204" pitchFamily="34" charset="-128"/>
                  </a:rPr>
                  <a:t>std</a:t>
                </a:r>
                <a:r>
                  <a:rPr lang="it-IT" altLang="en-US" sz="2000" dirty="0">
                    <a:ea typeface="ＭＳ Ｐゴシック" panose="020B0600070205080204" pitchFamily="34" charset="-128"/>
                  </a:rPr>
                  <a:t> della distribuzione di </a:t>
                </a:r>
                <a14:m>
                  <m:oMath xmlns:m="http://schemas.openxmlformats.org/officeDocument/2006/math">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oMath>
                </a14:m>
                <a:endParaRPr lang="it-IT" altLang="en-US" sz="1800" dirty="0">
                  <a:ea typeface="ＭＳ Ｐゴシック" panose="020B0600070205080204" pitchFamily="34" charset="-128"/>
                </a:endParaRPr>
              </a:p>
              <a:p>
                <a:pPr marL="57150" indent="0" eaLnBrk="1" hangingPunct="1">
                  <a:lnSpc>
                    <a:spcPct val="140000"/>
                  </a:lnSpc>
                  <a:spcBef>
                    <a:spcPct val="50000"/>
                  </a:spcBef>
                  <a:buNone/>
                </a:pPr>
                <a:endParaRPr lang="it-IT" altLang="en-US" sz="1800" dirty="0">
                  <a:ea typeface="ＭＳ Ｐゴシック" panose="020B0600070205080204" pitchFamily="34" charset="-128"/>
                </a:endParaRPr>
              </a:p>
              <a:p>
                <a:pPr marL="57150" indent="0" eaLnBrk="1" hangingPunct="1">
                  <a:lnSpc>
                    <a:spcPct val="140000"/>
                  </a:lnSpc>
                  <a:spcBef>
                    <a:spcPct val="50000"/>
                  </a:spcBef>
                  <a:buNone/>
                </a:pPr>
                <a:r>
                  <a:rPr lang="it-IT" altLang="en-US" sz="1800" dirty="0">
                    <a:ea typeface="ＭＳ Ｐゴシック" panose="020B0600070205080204" pitchFamily="34" charset="-128"/>
                  </a:rPr>
                  <a:t>Quindi…</a:t>
                </a:r>
              </a:p>
              <a:p>
                <a:pPr marL="57150" indent="0" eaLnBrk="1" hangingPunct="1">
                  <a:lnSpc>
                    <a:spcPct val="140000"/>
                  </a:lnSpc>
                  <a:spcBef>
                    <a:spcPct val="50000"/>
                  </a:spcBef>
                  <a:buNone/>
                </a:pPr>
                <a:endParaRPr lang="it-IT" altLang="en-US" sz="1800" dirty="0">
                  <a:ea typeface="ＭＳ Ｐゴシック" panose="020B0600070205080204" pitchFamily="34" charset="-128"/>
                </a:endParaRPr>
              </a:p>
            </p:txBody>
          </p:sp>
        </mc:Choice>
        <mc:Fallback>
          <p:sp>
            <p:nvSpPr>
              <p:cNvPr id="55299" name="Rectangle 3"/>
              <p:cNvSpPr>
                <a:spLocks noGrp="1" noRot="1" noChangeAspect="1" noMove="1" noResize="1" noEditPoints="1" noAdjustHandles="1" noChangeArrowheads="1" noChangeShapeType="1" noTextEdit="1"/>
              </p:cNvSpPr>
              <p:nvPr>
                <p:ph type="body" idx="1"/>
              </p:nvPr>
            </p:nvSpPr>
            <p:spPr>
              <a:xfrm>
                <a:off x="304800" y="1600200"/>
                <a:ext cx="8534400" cy="4572000"/>
              </a:xfrm>
              <a:blipFill>
                <a:blip r:embed="rId3"/>
                <a:stretch>
                  <a:fillRect l="-71" t="-12667" b="-3733"/>
                </a:stretch>
              </a:blipFill>
            </p:spPr>
            <p:txBody>
              <a:bodyPr/>
              <a:lstStyle/>
              <a:p>
                <a:r>
                  <a:rPr lang="en-IE">
                    <a:noFill/>
                  </a:rPr>
                  <a:t> </a:t>
                </a:r>
              </a:p>
            </p:txBody>
          </p:sp>
        </mc:Fallback>
      </mc:AlternateContent>
      <p:sp>
        <p:nvSpPr>
          <p:cNvPr id="5530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EFA78087-9E91-4243-A25B-191733D8A5D8}" type="slidenum">
              <a:rPr lang="en-US" altLang="en-US" smtClean="0"/>
              <a:pPr/>
              <a:t>33</a:t>
            </a:fld>
            <a:endParaRPr lang="en-US" altLang="en-US"/>
          </a:p>
        </p:txBody>
      </p:sp>
    </p:spTree>
    <p:extLst>
      <p:ext uri="{BB962C8B-B14F-4D97-AF65-F5344CB8AC3E}">
        <p14:creationId xmlns:p14="http://schemas.microsoft.com/office/powerpoint/2010/main" val="3350926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5298"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Calcolo del valore-p con </a:t>
                </a:r>
                <a14:m>
                  <m:oMath xmlns:m="http://schemas.openxmlformats.org/officeDocument/2006/math">
                    <m:sSub>
                      <m:sSubPr>
                        <m:ctrlPr>
                          <a:rPr lang="en-IE" i="1">
                            <a:latin typeface="Cambria Math" panose="02040503050406030204" pitchFamily="18" charset="0"/>
                          </a:rPr>
                        </m:ctrlPr>
                      </m:sSubPr>
                      <m:e>
                        <m:r>
                          <a:rPr lang="en-IE" i="1">
                            <a:latin typeface="Cambria Math" panose="02040503050406030204" pitchFamily="18" charset="0"/>
                          </a:rPr>
                          <m:t>𝜎</m:t>
                        </m:r>
                      </m:e>
                      <m:sub>
                        <m:r>
                          <a:rPr lang="en-IE" i="1">
                            <a:latin typeface="Cambria Math" panose="02040503050406030204" pitchFamily="18" charset="0"/>
                          </a:rPr>
                          <m:t>𝑌</m:t>
                        </m:r>
                      </m:sub>
                    </m:sSub>
                  </m:oMath>
                </a14:m>
                <a:r>
                  <a:rPr lang="it-IT" altLang="en-US" i="1" dirty="0">
                    <a:ea typeface="ＭＳ Ｐゴシック" panose="020B0600070205080204" pitchFamily="34" charset="-128"/>
                  </a:rPr>
                  <a:t> stimato</a:t>
                </a:r>
              </a:p>
            </p:txBody>
          </p:sp>
        </mc:Choice>
        <mc:Fallback xmlns="">
          <p:sp>
            <p:nvSpPr>
              <p:cNvPr id="55298" name="Rectangle 2"/>
              <p:cNvSpPr>
                <a:spLocks noGrp="1" noRot="1" noChangeAspect="1" noMove="1" noResize="1" noEditPoints="1" noAdjustHandles="1" noChangeArrowheads="1" noChangeShapeType="1" noTextEdit="1"/>
              </p:cNvSpPr>
              <p:nvPr>
                <p:ph type="title"/>
              </p:nvPr>
            </p:nvSpPr>
            <p:spPr>
              <a:blipFill>
                <a:blip r:embed="rId2"/>
                <a:stretch>
                  <a:fillRect l="-1415"/>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5299" name="Rectangle 3"/>
              <p:cNvSpPr>
                <a:spLocks noGrp="1" noChangeArrowheads="1"/>
              </p:cNvSpPr>
              <p:nvPr>
                <p:ph type="body" idx="1"/>
              </p:nvPr>
            </p:nvSpPr>
            <p:spPr>
              <a:xfrm>
                <a:off x="304800" y="1600200"/>
                <a:ext cx="8534400" cy="4572000"/>
              </a:xfrm>
            </p:spPr>
            <p:txBody>
              <a:bodyPr/>
              <a:lstStyle/>
              <a:p>
                <a:pPr marL="57150" indent="0" eaLnBrk="1" hangingPunct="1">
                  <a:spcBef>
                    <a:spcPct val="50000"/>
                  </a:spcBef>
                  <a:buNone/>
                </a:pPr>
                <a:r>
                  <a:rPr lang="it-IT" altLang="en-US" sz="2000" dirty="0">
                    <a:ea typeface="ＭＳ Ｐゴシック" panose="020B0600070205080204" pitchFamily="34" charset="-128"/>
                  </a:rPr>
                  <a:t>..quindi</a:t>
                </a:r>
              </a:p>
              <a:p>
                <a:pPr marL="57150" indent="0" algn="ctr" eaLnBrk="1" hangingPunct="1">
                  <a:spcBef>
                    <a:spcPct val="50000"/>
                  </a:spcBef>
                  <a:buNone/>
                </a:pPr>
                <a:r>
                  <a:rPr lang="it-IT" altLang="en-US" sz="2000" dirty="0">
                    <a:ea typeface="ＭＳ Ｐゴシック" panose="020B0600070205080204" pitchFamily="34" charset="-128"/>
                  </a:rPr>
                  <a:t>valore-</a:t>
                </a:r>
                <a:r>
                  <a:rPr lang="it-IT" altLang="en-US" sz="2000" i="1" dirty="0">
                    <a:ea typeface="ＭＳ Ｐゴシック" panose="020B0600070205080204" pitchFamily="34" charset="-128"/>
                  </a:rPr>
                  <a:t>p</a:t>
                </a:r>
                <a:r>
                  <a:rPr lang="it-IT" altLang="en-US" sz="2000" dirty="0">
                    <a:ea typeface="ＭＳ Ｐゴシック" panose="020B0600070205080204" pitchFamily="34" charset="-128"/>
                  </a:rPr>
                  <a:t> </a:t>
                </a:r>
                <a14:m>
                  <m:oMath xmlns:m="http://schemas.openxmlformats.org/officeDocument/2006/math">
                    <m:r>
                      <a:rPr lang="en-US" altLang="en-US" sz="2000" i="1" dirty="0">
                        <a:latin typeface="Cambria Math" panose="02040503050406030204" pitchFamily="18" charset="0"/>
                        <a:ea typeface="Cambria Math" panose="02040503050406030204" pitchFamily="18" charset="0"/>
                        <a:sym typeface="Symbol" panose="05050102010706020507" pitchFamily="18" charset="2"/>
                      </a:rPr>
                      <m:t>≅</m:t>
                    </m:r>
                    <m:sSub>
                      <m:sSubPr>
                        <m:ctrlPr>
                          <a:rPr lang="en-IE" sz="2000" i="1">
                            <a:latin typeface="Cambria Math" panose="02040503050406030204" pitchFamily="18" charset="0"/>
                          </a:rPr>
                        </m:ctrlPr>
                      </m:sSubPr>
                      <m:e>
                        <m:r>
                          <m:rPr>
                            <m:sty m:val="p"/>
                          </m:rPr>
                          <a:rPr lang="en-IE" sz="2000">
                            <a:latin typeface="Cambria Math" panose="02040503050406030204" pitchFamily="18" charset="0"/>
                          </a:rPr>
                          <m:t>Pr</m:t>
                        </m:r>
                      </m:e>
                      <m:sub>
                        <m:sSub>
                          <m:sSubPr>
                            <m:ctrlPr>
                              <a:rPr lang="en-IE" sz="2000" i="1">
                                <a:latin typeface="Cambria Math" panose="02040503050406030204" pitchFamily="18" charset="0"/>
                              </a:rPr>
                            </m:ctrlPr>
                          </m:sSubPr>
                          <m:e>
                            <m:r>
                              <a:rPr lang="en-IE" sz="2000" i="1">
                                <a:latin typeface="Cambria Math" panose="02040503050406030204" pitchFamily="18" charset="0"/>
                              </a:rPr>
                              <m:t>𝐻</m:t>
                            </m:r>
                          </m:e>
                          <m:sub>
                            <m:r>
                              <a:rPr lang="en-IE" sz="2000">
                                <a:latin typeface="Cambria Math" panose="02040503050406030204" pitchFamily="18" charset="0"/>
                              </a:rPr>
                              <m:t>0</m:t>
                            </m:r>
                          </m:sub>
                        </m:sSub>
                      </m:sub>
                    </m:sSub>
                    <m:d>
                      <m:dPr>
                        <m:begChr m:val="["/>
                        <m:endChr m:val="]"/>
                        <m:ctrlPr>
                          <a:rPr lang="en-IE" sz="2000" i="1">
                            <a:latin typeface="Cambria Math" panose="02040503050406030204" pitchFamily="18" charset="0"/>
                          </a:rPr>
                        </m:ctrlPr>
                      </m:dPr>
                      <m:e>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b="0" i="1" smtClean="0">
                                    <a:latin typeface="Cambria Math" panose="02040503050406030204" pitchFamily="18" charset="0"/>
                                  </a:rPr>
                                  <m:t>𝑠</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r>
                          <a:rPr lang="en-IE" sz="2000">
                            <a:latin typeface="Cambria Math" panose="02040503050406030204" pitchFamily="18" charset="0"/>
                          </a:rPr>
                          <m:t>&gt;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b="0" i="1" smtClean="0">
                                    <a:latin typeface="Cambria Math" panose="02040503050406030204" pitchFamily="18" charset="0"/>
                                  </a:rPr>
                                  <m:t>𝑠</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e>
                    </m:d>
                  </m:oMath>
                </a14:m>
                <a:r>
                  <a:rPr lang="en-IE" sz="2000" i="1" dirty="0">
                    <a:latin typeface="Cambria Math" panose="02040503050406030204" pitchFamily="18" charset="0"/>
                  </a:rPr>
                  <a:t>        </a:t>
                </a:r>
                <a:r>
                  <a:rPr lang="en-IE" sz="2000" dirty="0">
                    <a:latin typeface="Cambria Math" panose="02040503050406030204" pitchFamily="18" charset="0"/>
                  </a:rPr>
                  <a:t>(</a:t>
                </a:r>
                <a:r>
                  <a:rPr lang="en-IE" sz="2000" i="1" dirty="0">
                    <a:latin typeface="Cambria Math" panose="02040503050406030204" pitchFamily="18" charset="0"/>
                  </a:rPr>
                  <a:t>n </a:t>
                </a:r>
                <a:r>
                  <a:rPr lang="en-IE" sz="2000" dirty="0" err="1">
                    <a:latin typeface="Cambria Math" panose="02040503050406030204" pitchFamily="18" charset="0"/>
                  </a:rPr>
                  <a:t>grande</a:t>
                </a:r>
                <a:r>
                  <a:rPr lang="en-IE" sz="2000" dirty="0">
                    <a:latin typeface="Cambria Math" panose="02040503050406030204" pitchFamily="18" charset="0"/>
                  </a:rPr>
                  <a:t>)</a:t>
                </a:r>
              </a:p>
              <a:p>
                <a:pPr marL="57150" indent="0" eaLnBrk="1" hangingPunct="1">
                  <a:lnSpc>
                    <a:spcPct val="140000"/>
                  </a:lnSpc>
                  <a:spcBef>
                    <a:spcPct val="50000"/>
                  </a:spcBef>
                  <a:buNone/>
                </a:pPr>
                <a14:m>
                  <m:oMathPara xmlns:m="http://schemas.openxmlformats.org/officeDocument/2006/math">
                    <m:oMathParaPr>
                      <m:jc m:val="left"/>
                    </m:oMathParaPr>
                    <m:oMath xmlns:m="http://schemas.openxmlformats.org/officeDocument/2006/math">
                      <m:r>
                        <a:rPr lang="en-IE" sz="2000" b="0" i="1" smtClean="0">
                          <a:latin typeface="Cambria Math" panose="02040503050406030204" pitchFamily="18" charset="0"/>
                        </a:rPr>
                        <m:t>                                            =</m:t>
                      </m:r>
                      <m:sSub>
                        <m:sSubPr>
                          <m:ctrlPr>
                            <a:rPr lang="en-IE" sz="2000" i="1">
                              <a:latin typeface="Cambria Math" panose="02040503050406030204" pitchFamily="18" charset="0"/>
                            </a:rPr>
                          </m:ctrlPr>
                        </m:sSubPr>
                        <m:e>
                          <m:r>
                            <m:rPr>
                              <m:sty m:val="p"/>
                            </m:rPr>
                            <a:rPr lang="en-IE" sz="2000">
                              <a:latin typeface="Cambria Math" panose="02040503050406030204" pitchFamily="18" charset="0"/>
                            </a:rPr>
                            <m:t>Pr</m:t>
                          </m:r>
                        </m:e>
                        <m:sub>
                          <m:sSub>
                            <m:sSubPr>
                              <m:ctrlPr>
                                <a:rPr lang="en-IE" sz="2000" i="1">
                                  <a:latin typeface="Cambria Math" panose="02040503050406030204" pitchFamily="18" charset="0"/>
                                </a:rPr>
                              </m:ctrlPr>
                            </m:sSubPr>
                            <m:e>
                              <m:r>
                                <a:rPr lang="en-IE" sz="2000" i="1">
                                  <a:latin typeface="Cambria Math" panose="02040503050406030204" pitchFamily="18" charset="0"/>
                                </a:rPr>
                                <m:t>𝐻</m:t>
                              </m:r>
                            </m:e>
                            <m:sub>
                              <m:r>
                                <a:rPr lang="en-IE" sz="2000">
                                  <a:latin typeface="Cambria Math" panose="02040503050406030204" pitchFamily="18" charset="0"/>
                                </a:rPr>
                                <m:t>0</m:t>
                              </m:r>
                            </m:sub>
                          </m:sSub>
                        </m:sub>
                      </m:sSub>
                      <m:r>
                        <a:rPr lang="en-IE" sz="2000" i="1">
                          <a:latin typeface="Cambria Math" panose="02040503050406030204" pitchFamily="18" charset="0"/>
                        </a:rPr>
                        <m:t> </m:t>
                      </m:r>
                      <m:d>
                        <m:dPr>
                          <m:ctrlPr>
                            <a:rPr lang="en-IE" sz="2000" i="1">
                              <a:latin typeface="Cambria Math" panose="02040503050406030204" pitchFamily="18" charset="0"/>
                            </a:rPr>
                          </m:ctrlPr>
                        </m:dPr>
                        <m:e>
                          <m:d>
                            <m:dPr>
                              <m:begChr m:val="|"/>
                              <m:endChr m:val="|"/>
                              <m:ctrlPr>
                                <a:rPr lang="en-IE" altLang="en-US" sz="2000" i="1">
                                  <a:latin typeface="Cambria Math" panose="02040503050406030204" pitchFamily="18" charset="0"/>
                                </a:rPr>
                              </m:ctrlPr>
                            </m:dPr>
                            <m:e>
                              <m:r>
                                <a:rPr lang="en-IE" altLang="en-US" sz="2000" i="1">
                                  <a:latin typeface="Cambria Math" panose="02040503050406030204" pitchFamily="18" charset="0"/>
                                </a:rPr>
                                <m:t>𝑡</m:t>
                              </m:r>
                            </m:e>
                          </m:d>
                          <m:r>
                            <a:rPr lang="en-IE" altLang="en-US" sz="2000" i="1">
                              <a:latin typeface="Cambria Math" panose="02040503050406030204" pitchFamily="18" charset="0"/>
                            </a:rPr>
                            <m:t>&gt;</m:t>
                          </m:r>
                          <m:d>
                            <m:dPr>
                              <m:begChr m:val="|"/>
                              <m:endChr m:val="|"/>
                              <m:ctrlPr>
                                <a:rPr lang="en-IE" altLang="en-US" sz="2000" i="1">
                                  <a:latin typeface="Cambria Math" panose="02040503050406030204" pitchFamily="18" charset="0"/>
                                </a:rPr>
                              </m:ctrlPr>
                            </m:dPr>
                            <m:e>
                              <m:sSup>
                                <m:sSupPr>
                                  <m:ctrlPr>
                                    <a:rPr lang="en-IE" altLang="en-US" sz="2000" i="1">
                                      <a:latin typeface="Cambria Math" panose="02040503050406030204" pitchFamily="18" charset="0"/>
                                    </a:rPr>
                                  </m:ctrlPr>
                                </m:sSupPr>
                                <m:e>
                                  <m:r>
                                    <a:rPr lang="en-IE" altLang="en-US" sz="2000" i="1">
                                      <a:latin typeface="Cambria Math" panose="02040503050406030204" pitchFamily="18" charset="0"/>
                                    </a:rPr>
                                    <m:t>𝑡</m:t>
                                  </m:r>
                                </m:e>
                                <m:sup>
                                  <m:r>
                                    <a:rPr lang="en-IE" altLang="en-US" sz="2000" i="1">
                                      <a:latin typeface="Cambria Math" panose="02040503050406030204" pitchFamily="18" charset="0"/>
                                    </a:rPr>
                                    <m:t>𝑎𝑐𝑡</m:t>
                                  </m:r>
                                </m:sup>
                              </m:sSup>
                            </m:e>
                          </m:d>
                        </m:e>
                      </m:d>
                    </m:oMath>
                  </m:oMathPara>
                </a14:m>
                <a:endParaRPr lang="en-IE" altLang="en-US" sz="2000" i="1" dirty="0">
                  <a:latin typeface="Cambria Math" panose="02040503050406030204" pitchFamily="18" charset="0"/>
                  <a:ea typeface="Cambria Math" panose="02040503050406030204" pitchFamily="18" charset="0"/>
                  <a:sym typeface="Symbol" panose="05050102010706020507" pitchFamily="18" charset="2"/>
                </a:endParaRPr>
              </a:p>
              <a:p>
                <a:pPr marL="57150" indent="0" eaLnBrk="1" hangingPunct="1">
                  <a:lnSpc>
                    <a:spcPct val="140000"/>
                  </a:lnSpc>
                  <a:spcBef>
                    <a:spcPct val="50000"/>
                  </a:spcBef>
                  <a:buNone/>
                </a:pPr>
                <a14:m>
                  <m:oMath xmlns:m="http://schemas.openxmlformats.org/officeDocument/2006/math">
                    <m:r>
                      <a:rPr lang="en-US" altLang="en-US" sz="2000" i="1" dirty="0" smtClean="0">
                        <a:latin typeface="Cambria Math" panose="02040503050406030204" pitchFamily="18" charset="0"/>
                        <a:ea typeface="Cambria Math" panose="02040503050406030204" pitchFamily="18" charset="0"/>
                        <a:sym typeface="Symbol" panose="05050102010706020507" pitchFamily="18" charset="2"/>
                      </a:rPr>
                      <m:t>≅</m:t>
                    </m:r>
                  </m:oMath>
                </a14:m>
                <a:r>
                  <a:rPr lang="it-IT" altLang="en-US" sz="2000" dirty="0">
                    <a:ea typeface="ＭＳ Ｐゴシック" panose="020B0600070205080204" pitchFamily="34" charset="-128"/>
                  </a:rPr>
                  <a:t> probabilità sotto code </a:t>
                </a:r>
                <a:r>
                  <a:rPr lang="it-IT" altLang="en-US" sz="2000" dirty="0" err="1">
                    <a:ea typeface="ＭＳ Ｐゴシック" panose="020B0600070205080204" pitchFamily="34" charset="-128"/>
                  </a:rPr>
                  <a:t>sin+destra</a:t>
                </a:r>
                <a:r>
                  <a:rPr lang="it-IT" altLang="en-US" sz="2000" dirty="0">
                    <a:ea typeface="ＭＳ Ｐゴシック" panose="020B0600070205080204" pitchFamily="34" charset="-128"/>
                  </a:rPr>
                  <a:t> di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(0,1) al di fuori di </a:t>
                </a:r>
                <a14:m>
                  <m:oMath xmlns:m="http://schemas.openxmlformats.org/officeDocument/2006/math">
                    <m:sSup>
                      <m:sSupPr>
                        <m:ctrlPr>
                          <a:rPr lang="en-IE" altLang="en-US" sz="2000" b="0" i="1" smtClean="0">
                            <a:latin typeface="Cambria Math" panose="02040503050406030204" pitchFamily="18" charset="0"/>
                            <a:ea typeface="ＭＳ Ｐゴシック" panose="020B0600070205080204" pitchFamily="34" charset="-128"/>
                          </a:rPr>
                        </m:ctrlPr>
                      </m:sSupPr>
                      <m:e>
                        <m:r>
                          <a:rPr lang="en-IE" altLang="en-US" sz="2000" b="0" i="1" smtClean="0">
                            <a:latin typeface="Cambria Math" panose="02040503050406030204" pitchFamily="18" charset="0"/>
                            <a:ea typeface="ＭＳ Ｐゴシック" panose="020B0600070205080204" pitchFamily="34" charset="-128"/>
                          </a:rPr>
                          <m:t>|</m:t>
                        </m:r>
                        <m:r>
                          <a:rPr lang="en-IE" altLang="en-US" sz="2000" b="0" i="1" smtClean="0">
                            <a:latin typeface="Cambria Math" panose="02040503050406030204" pitchFamily="18" charset="0"/>
                            <a:ea typeface="ＭＳ Ｐゴシック" panose="020B0600070205080204" pitchFamily="34" charset="-128"/>
                          </a:rPr>
                          <m:t>𝑡</m:t>
                        </m:r>
                      </m:e>
                      <m:sup>
                        <m:r>
                          <a:rPr lang="en-IE" altLang="en-US" sz="2000" b="0" i="1" smtClean="0">
                            <a:latin typeface="Cambria Math" panose="02040503050406030204" pitchFamily="18" charset="0"/>
                            <a:ea typeface="ＭＳ Ｐゴシック" panose="020B0600070205080204" pitchFamily="34" charset="-128"/>
                          </a:rPr>
                          <m:t>𝑎𝑐𝑡</m:t>
                        </m:r>
                      </m:sup>
                    </m:sSup>
                    <m:r>
                      <a:rPr lang="en-IE" altLang="en-US" sz="2000" b="0" i="1" smtClean="0">
                        <a:latin typeface="Cambria Math" panose="02040503050406030204" pitchFamily="18" charset="0"/>
                        <a:ea typeface="ＭＳ Ｐゴシック" panose="020B0600070205080204" pitchFamily="34" charset="-128"/>
                      </a:rPr>
                      <m:t>|</m:t>
                    </m:r>
                  </m:oMath>
                </a14:m>
                <a:r>
                  <a:rPr lang="it-IT" altLang="en-US" sz="2000" dirty="0">
                    <a:ea typeface="ＭＳ Ｐゴシック" panose="020B0600070205080204" pitchFamily="34" charset="-128"/>
                  </a:rPr>
                  <a:t>,</a:t>
                </a:r>
              </a:p>
              <a:p>
                <a:pPr marL="57150" indent="0" eaLnBrk="1" hangingPunct="1">
                  <a:lnSpc>
                    <a:spcPct val="140000"/>
                  </a:lnSpc>
                  <a:spcBef>
                    <a:spcPct val="50000"/>
                  </a:spcBef>
                  <a:buNone/>
                </a:pPr>
                <a:r>
                  <a:rPr lang="it-IT" altLang="en-US" sz="2000" dirty="0">
                    <a:ea typeface="ＭＳ Ｐゴシック" panose="020B0600070205080204" pitchFamily="34" charset="-128"/>
                  </a:rPr>
                  <a:t>dove </a:t>
                </a:r>
                <a14:m>
                  <m:oMath xmlns:m="http://schemas.openxmlformats.org/officeDocument/2006/math">
                    <m:r>
                      <a:rPr lang="en-IE" sz="2000" b="0" i="1" smtClean="0">
                        <a:latin typeface="Cambria Math" panose="02040503050406030204" pitchFamily="18" charset="0"/>
                      </a:rPr>
                      <m:t>𝑡</m:t>
                    </m:r>
                    <m:r>
                      <a:rPr lang="en-IE" sz="2000" b="0" i="0" smtClean="0">
                        <a:latin typeface="Cambria Math" panose="02040503050406030204" pitchFamily="18" charset="0"/>
                      </a:rPr>
                      <m: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𝑠</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oMath>
                </a14:m>
                <a:r>
                  <a:rPr lang="it-IT" altLang="en-US" sz="2000" dirty="0">
                    <a:ea typeface="ＭＳ Ｐゴシック" panose="020B0600070205080204" pitchFamily="34" charset="-128"/>
                  </a:rPr>
                  <a:t> è la solita statistica-</a:t>
                </a:r>
                <a:r>
                  <a:rPr lang="it-IT" altLang="en-US" sz="2000" i="1" dirty="0">
                    <a:ea typeface="ＭＳ Ｐゴシック" panose="020B0600070205080204" pitchFamily="34" charset="-128"/>
                  </a:rPr>
                  <a:t>t</a:t>
                </a:r>
                <a:r>
                  <a:rPr lang="it-IT" altLang="en-US" sz="2000" dirty="0">
                    <a:ea typeface="ＭＳ Ｐゴシック" panose="020B0600070205080204" pitchFamily="34" charset="-128"/>
                  </a:rPr>
                  <a:t> e </a:t>
                </a:r>
                <a14:m>
                  <m:oMath xmlns:m="http://schemas.openxmlformats.org/officeDocument/2006/math">
                    <m:sSup>
                      <m:sSupPr>
                        <m:ctrlPr>
                          <a:rPr lang="en-IE" altLang="en-US" sz="2000" i="1">
                            <a:latin typeface="Cambria Math" panose="02040503050406030204" pitchFamily="18" charset="0"/>
                            <a:ea typeface="ＭＳ Ｐゴシック" panose="020B0600070205080204" pitchFamily="34" charset="-128"/>
                          </a:rPr>
                        </m:ctrlPr>
                      </m:sSupPr>
                      <m:e>
                        <m:r>
                          <a:rPr lang="en-IE" altLang="en-US" sz="2000" i="1">
                            <a:latin typeface="Cambria Math" panose="02040503050406030204" pitchFamily="18" charset="0"/>
                            <a:ea typeface="ＭＳ Ｐゴシック" panose="020B0600070205080204" pitchFamily="34" charset="-128"/>
                          </a:rPr>
                          <m:t>|</m:t>
                        </m:r>
                        <m:r>
                          <a:rPr lang="en-IE" altLang="en-US" sz="2000" i="1">
                            <a:latin typeface="Cambria Math" panose="02040503050406030204" pitchFamily="18" charset="0"/>
                            <a:ea typeface="ＭＳ Ｐゴシック" panose="020B0600070205080204" pitchFamily="34" charset="-128"/>
                          </a:rPr>
                          <m:t>𝑡</m:t>
                        </m:r>
                      </m:e>
                      <m:sup>
                        <m:r>
                          <a:rPr lang="en-IE" altLang="en-US" sz="2000" i="1">
                            <a:latin typeface="Cambria Math" panose="02040503050406030204" pitchFamily="18" charset="0"/>
                            <a:ea typeface="ＭＳ Ｐゴシック" panose="020B0600070205080204" pitchFamily="34" charset="-128"/>
                          </a:rPr>
                          <m:t>𝑎𝑐𝑡</m:t>
                        </m:r>
                      </m:sup>
                    </m:sSup>
                    <m:r>
                      <a:rPr lang="en-IE" altLang="en-US" sz="2000" i="1">
                        <a:latin typeface="Cambria Math" panose="02040503050406030204" pitchFamily="18" charset="0"/>
                        <a:ea typeface="ＭＳ Ｐゴシック" panose="020B0600070205080204" pitchFamily="34" charset="-128"/>
                      </a:rPr>
                      <m:t>|</m:t>
                    </m:r>
                    <m:r>
                      <a:rPr lang="en-IE" altLang="en-US" sz="2000" b="0" i="1" smtClean="0">
                        <a:latin typeface="Cambria Math" panose="02040503050406030204" pitchFamily="18" charset="0"/>
                        <a:ea typeface="ＭＳ Ｐゴシック" panose="020B0600070205080204" pitchFamily="34" charset="-128"/>
                      </a:rPr>
                      <m:t>≔</m:t>
                    </m:r>
                    <m:f>
                      <m:fPr>
                        <m:ctrlPr>
                          <a:rPr lang="en-IE" sz="2000" i="1">
                            <a:latin typeface="Cambria Math" panose="02040503050406030204" pitchFamily="18" charset="0"/>
                          </a:rPr>
                        </m:ctrlPr>
                      </m:fPr>
                      <m:num>
                        <m:d>
                          <m:dPr>
                            <m:begChr m:val="|"/>
                            <m:endChr m:val="|"/>
                            <m:ctrlPr>
                              <a:rPr lang="en-IE" sz="2000" i="1">
                                <a:latin typeface="Cambria Math" panose="02040503050406030204" pitchFamily="18" charset="0"/>
                              </a:rPr>
                            </m:ctrlPr>
                          </m:dPr>
                          <m:e>
                            <m:sSup>
                              <m:sSupPr>
                                <m:ctrlPr>
                                  <a:rPr lang="en-IE" sz="2000" i="1">
                                    <a:latin typeface="Cambria Math" panose="02040503050406030204" pitchFamily="18" charset="0"/>
                                  </a:rPr>
                                </m:ctrlPr>
                              </m:sSupPr>
                              <m:e>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e>
                              <m:sup>
                                <m:r>
                                  <a:rPr lang="en-IE" sz="2000" i="1">
                                    <a:latin typeface="Cambria Math" panose="02040503050406030204" pitchFamily="18" charset="0"/>
                                  </a:rPr>
                                  <m:t>𝑎𝑐𝑡</m:t>
                                </m:r>
                              </m:sup>
                            </m:sSup>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r>
                                  <a:rPr lang="en-IE" sz="2000">
                                    <a:latin typeface="Cambria Math" panose="02040503050406030204" pitchFamily="18" charset="0"/>
                                  </a:rPr>
                                  <m:t>,0</m:t>
                                </m:r>
                              </m:sub>
                            </m:sSub>
                          </m:e>
                        </m:d>
                      </m:num>
                      <m:den>
                        <m:sSub>
                          <m:sSubPr>
                            <m:ctrlPr>
                              <a:rPr lang="en-IE" sz="2000" i="1">
                                <a:latin typeface="Cambria Math" panose="02040503050406030204" pitchFamily="18" charset="0"/>
                              </a:rPr>
                            </m:ctrlPr>
                          </m:sSubPr>
                          <m:e>
                            <m:r>
                              <a:rPr lang="en-IE" sz="2000" i="1">
                                <a:latin typeface="Cambria Math" panose="02040503050406030204" pitchFamily="18" charset="0"/>
                              </a:rPr>
                              <m:t>𝑠</m:t>
                            </m:r>
                          </m:e>
                          <m:sub>
                            <m:r>
                              <a:rPr lang="en-IE" sz="2000" i="1">
                                <a:latin typeface="Cambria Math" panose="02040503050406030204" pitchFamily="18" charset="0"/>
                              </a:rPr>
                              <m:t>𝑌</m:t>
                            </m:r>
                          </m:sub>
                        </m:sSub>
                        <m:r>
                          <a:rPr lang="en-IE" sz="2000" i="1">
                            <a:latin typeface="Cambria Math" panose="02040503050406030204" pitchFamily="18" charset="0"/>
                          </a:rPr>
                          <m:t>/√</m:t>
                        </m:r>
                        <m:r>
                          <a:rPr lang="en-IE" sz="2000" i="1">
                            <a:latin typeface="Cambria Math" panose="02040503050406030204" pitchFamily="18" charset="0"/>
                          </a:rPr>
                          <m:t>𝑛</m:t>
                        </m:r>
                      </m:den>
                    </m:f>
                  </m:oMath>
                </a14:m>
                <a:endParaRPr lang="it-IT" altLang="en-US" sz="2000" dirty="0">
                  <a:ea typeface="ＭＳ Ｐゴシック" panose="020B0600070205080204" pitchFamily="34" charset="-128"/>
                </a:endParaRPr>
              </a:p>
              <a:p>
                <a:pPr marL="57150" indent="0" eaLnBrk="1" hangingPunct="1">
                  <a:lnSpc>
                    <a:spcPct val="140000"/>
                  </a:lnSpc>
                  <a:spcBef>
                    <a:spcPct val="50000"/>
                  </a:spcBef>
                  <a:buNone/>
                </a:pPr>
                <a:endParaRPr lang="it-IT" altLang="en-US" sz="2000" dirty="0">
                  <a:ea typeface="ＭＳ Ｐゴシック" panose="020B0600070205080204" pitchFamily="34" charset="-128"/>
                </a:endParaRPr>
              </a:p>
              <a:p>
                <a:pPr marL="57150" indent="0" eaLnBrk="1" hangingPunct="1">
                  <a:lnSpc>
                    <a:spcPct val="140000"/>
                  </a:lnSpc>
                  <a:spcBef>
                    <a:spcPct val="50000"/>
                  </a:spcBef>
                  <a:buNone/>
                </a:pPr>
                <a:endParaRPr lang="it-IT" altLang="en-US" sz="1800" dirty="0">
                  <a:ea typeface="ＭＳ Ｐゴシック" panose="020B0600070205080204" pitchFamily="34" charset="-128"/>
                </a:endParaRPr>
              </a:p>
            </p:txBody>
          </p:sp>
        </mc:Choice>
        <mc:Fallback xmlns="">
          <p:sp>
            <p:nvSpPr>
              <p:cNvPr id="55299" name="Rectangle 3"/>
              <p:cNvSpPr>
                <a:spLocks noGrp="1" noRot="1" noChangeAspect="1" noMove="1" noResize="1" noEditPoints="1" noAdjustHandles="1" noChangeArrowheads="1" noChangeShapeType="1" noTextEdit="1"/>
              </p:cNvSpPr>
              <p:nvPr>
                <p:ph type="body" idx="1"/>
              </p:nvPr>
            </p:nvSpPr>
            <p:spPr>
              <a:xfrm>
                <a:off x="304800" y="1600200"/>
                <a:ext cx="8534400" cy="4572000"/>
              </a:xfrm>
              <a:blipFill>
                <a:blip r:embed="rId3"/>
                <a:stretch>
                  <a:fillRect l="-71" t="-800"/>
                </a:stretch>
              </a:blipFill>
            </p:spPr>
            <p:txBody>
              <a:bodyPr/>
              <a:lstStyle/>
              <a:p>
                <a:r>
                  <a:rPr lang="en-IE">
                    <a:noFill/>
                  </a:rPr>
                  <a:t> </a:t>
                </a:r>
              </a:p>
            </p:txBody>
          </p:sp>
        </mc:Fallback>
      </mc:AlternateContent>
      <p:sp>
        <p:nvSpPr>
          <p:cNvPr id="5530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EFA78087-9E91-4243-A25B-191733D8A5D8}" type="slidenum">
              <a:rPr lang="en-US" altLang="en-US" smtClean="0"/>
              <a:pPr/>
              <a:t>34</a:t>
            </a:fld>
            <a:endParaRPr lang="en-US" altLang="en-US"/>
          </a:p>
        </p:txBody>
      </p:sp>
      <mc:AlternateContent xmlns:mc="http://schemas.openxmlformats.org/markup-compatibility/2006" xmlns:a14="http://schemas.microsoft.com/office/drawing/2010/main">
        <mc:Choice Requires="a14">
          <p:sp>
            <p:nvSpPr>
              <p:cNvPr id="5" name="Rectangle 14">
                <a:extLst>
                  <a:ext uri="{FF2B5EF4-FFF2-40B4-BE49-F238E27FC236}">
                    <a16:creationId xmlns:a16="http://schemas.microsoft.com/office/drawing/2014/main" id="{8A2C336A-1183-4714-AA06-591E0DC4C597}"/>
                  </a:ext>
                </a:extLst>
              </p:cNvPr>
              <p:cNvSpPr>
                <a:spLocks noChangeArrowheads="1"/>
              </p:cNvSpPr>
              <p:nvPr/>
            </p:nvSpPr>
            <p:spPr bwMode="auto">
              <a:xfrm>
                <a:off x="1219200" y="5257800"/>
                <a:ext cx="6781800" cy="609600"/>
              </a:xfrm>
              <a:prstGeom prst="rect">
                <a:avLst/>
              </a:prstGeom>
              <a:solidFill>
                <a:schemeClr val="accent1"/>
              </a:solidFill>
              <a:ln w="9525">
                <a:solidFill>
                  <a:schemeClr val="tx1"/>
                </a:solidFill>
                <a:round/>
                <a:headEnd/>
                <a:tailEnd/>
              </a:ln>
            </p:spPr>
            <p:txBody>
              <a:bodyPr anchor="ct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lgn="ctr">
                  <a:spcBef>
                    <a:spcPct val="0"/>
                  </a:spcBef>
                  <a:buNone/>
                </a:pPr>
                <a:r>
                  <a:rPr lang="it-IT" altLang="en-US" sz="1800" dirty="0"/>
                  <a:t>Valore-p:= </a:t>
                </a:r>
                <a14:m>
                  <m:oMath xmlns:m="http://schemas.openxmlformats.org/officeDocument/2006/math">
                    <m:sSub>
                      <m:sSubPr>
                        <m:ctrlPr>
                          <a:rPr lang="en-IE" sz="1800" i="1">
                            <a:latin typeface="Cambria Math" panose="02040503050406030204" pitchFamily="18" charset="0"/>
                          </a:rPr>
                        </m:ctrlPr>
                      </m:sSubPr>
                      <m:e>
                        <m:r>
                          <m:rPr>
                            <m:sty m:val="p"/>
                          </m:rPr>
                          <a:rPr lang="en-IE" sz="1800">
                            <a:latin typeface="Cambria Math" panose="02040503050406030204" pitchFamily="18" charset="0"/>
                          </a:rPr>
                          <m:t>Pr</m:t>
                        </m:r>
                      </m:e>
                      <m:sub>
                        <m:sSub>
                          <m:sSubPr>
                            <m:ctrlPr>
                              <a:rPr lang="en-IE" sz="1800" i="1">
                                <a:latin typeface="Cambria Math" panose="02040503050406030204" pitchFamily="18" charset="0"/>
                              </a:rPr>
                            </m:ctrlPr>
                          </m:sSubPr>
                          <m:e>
                            <m:r>
                              <a:rPr lang="en-IE" sz="1800" i="1">
                                <a:latin typeface="Cambria Math" panose="02040503050406030204" pitchFamily="18" charset="0"/>
                              </a:rPr>
                              <m:t>𝐻</m:t>
                            </m:r>
                          </m:e>
                          <m:sub>
                            <m:r>
                              <a:rPr lang="en-IE" sz="1800">
                                <a:latin typeface="Cambria Math" panose="02040503050406030204" pitchFamily="18" charset="0"/>
                              </a:rPr>
                              <m:t>0</m:t>
                            </m:r>
                          </m:sub>
                        </m:sSub>
                      </m:sub>
                    </m:sSub>
                    <m:r>
                      <a:rPr lang="en-IE" sz="1800" i="1">
                        <a:latin typeface="Cambria Math" panose="02040503050406030204" pitchFamily="18" charset="0"/>
                      </a:rPr>
                      <m:t> </m:t>
                    </m:r>
                    <m:d>
                      <m:dPr>
                        <m:ctrlPr>
                          <a:rPr lang="en-IE" sz="1800" i="1" smtClean="0">
                            <a:latin typeface="Cambria Math" panose="02040503050406030204" pitchFamily="18" charset="0"/>
                          </a:rPr>
                        </m:ctrlPr>
                      </m:dPr>
                      <m:e>
                        <m:d>
                          <m:dPr>
                            <m:begChr m:val="|"/>
                            <m:endChr m:val="|"/>
                            <m:ctrlPr>
                              <a:rPr lang="en-IE" altLang="en-US" sz="1800" i="1">
                                <a:latin typeface="Cambria Math" panose="02040503050406030204" pitchFamily="18" charset="0"/>
                              </a:rPr>
                            </m:ctrlPr>
                          </m:dPr>
                          <m:e>
                            <m:r>
                              <a:rPr lang="en-IE" altLang="en-US" sz="1800" i="1">
                                <a:latin typeface="Cambria Math" panose="02040503050406030204" pitchFamily="18" charset="0"/>
                              </a:rPr>
                              <m:t>𝑡</m:t>
                            </m:r>
                          </m:e>
                        </m:d>
                        <m:r>
                          <a:rPr lang="en-IE" altLang="en-US" sz="1800" b="0" i="1" smtClean="0">
                            <a:latin typeface="Cambria Math" panose="02040503050406030204" pitchFamily="18" charset="0"/>
                          </a:rPr>
                          <m:t>&gt;</m:t>
                        </m:r>
                        <m:d>
                          <m:dPr>
                            <m:begChr m:val="|"/>
                            <m:endChr m:val="|"/>
                            <m:ctrlPr>
                              <a:rPr lang="en-IE" altLang="en-US" sz="1800" i="1">
                                <a:latin typeface="Cambria Math" panose="02040503050406030204" pitchFamily="18" charset="0"/>
                              </a:rPr>
                            </m:ctrlPr>
                          </m:dPr>
                          <m:e>
                            <m:sSup>
                              <m:sSupPr>
                                <m:ctrlPr>
                                  <a:rPr lang="en-IE" altLang="en-US" sz="1800" i="1">
                                    <a:latin typeface="Cambria Math" panose="02040503050406030204" pitchFamily="18" charset="0"/>
                                  </a:rPr>
                                </m:ctrlPr>
                              </m:sSupPr>
                              <m:e>
                                <m:r>
                                  <a:rPr lang="en-IE" altLang="en-US" sz="1800" i="1">
                                    <a:latin typeface="Cambria Math" panose="02040503050406030204" pitchFamily="18" charset="0"/>
                                  </a:rPr>
                                  <m:t>𝑡</m:t>
                                </m:r>
                              </m:e>
                              <m:sup>
                                <m:r>
                                  <a:rPr lang="en-IE" altLang="en-US" sz="1800" i="1">
                                    <a:latin typeface="Cambria Math" panose="02040503050406030204" pitchFamily="18" charset="0"/>
                                  </a:rPr>
                                  <m:t>𝑎𝑐𝑡</m:t>
                                </m:r>
                              </m:sup>
                            </m:sSup>
                          </m:e>
                        </m:d>
                      </m:e>
                    </m:d>
                  </m:oMath>
                </a14:m>
                <a:endParaRPr lang="it-IT" altLang="en-US" sz="1800" dirty="0"/>
              </a:p>
            </p:txBody>
          </p:sp>
        </mc:Choice>
        <mc:Fallback xmlns="">
          <p:sp>
            <p:nvSpPr>
              <p:cNvPr id="5" name="Rectangle 14">
                <a:extLst>
                  <a:ext uri="{FF2B5EF4-FFF2-40B4-BE49-F238E27FC236}">
                    <a16:creationId xmlns:a16="http://schemas.microsoft.com/office/drawing/2014/main" id="{8A2C336A-1183-4714-AA06-591E0DC4C597}"/>
                  </a:ext>
                </a:extLst>
              </p:cNvPr>
              <p:cNvSpPr>
                <a:spLocks noRot="1" noChangeAspect="1" noMove="1" noResize="1" noEditPoints="1" noAdjustHandles="1" noChangeArrowheads="1" noChangeShapeType="1" noTextEdit="1"/>
              </p:cNvSpPr>
              <p:nvPr/>
            </p:nvSpPr>
            <p:spPr bwMode="auto">
              <a:xfrm>
                <a:off x="1219200" y="5257800"/>
                <a:ext cx="6781800" cy="609600"/>
              </a:xfrm>
              <a:prstGeom prst="rect">
                <a:avLst/>
              </a:prstGeom>
              <a:blipFill>
                <a:blip r:embed="rId4"/>
                <a:stretch>
                  <a:fillRect/>
                </a:stretch>
              </a:blipFill>
              <a:ln w="9525">
                <a:solidFill>
                  <a:schemeClr val="tx1"/>
                </a:solidFill>
                <a:round/>
                <a:headEnd/>
                <a:tailEnd/>
              </a:ln>
            </p:spPr>
            <p:txBody>
              <a:bodyPr/>
              <a:lstStyle/>
              <a:p>
                <a:r>
                  <a:rPr lang="en-IE">
                    <a:noFill/>
                  </a:rPr>
                  <a:t> </a:t>
                </a:r>
              </a:p>
            </p:txBody>
          </p:sp>
        </mc:Fallback>
      </mc:AlternateContent>
    </p:spTree>
    <p:extLst>
      <p:ext uri="{BB962C8B-B14F-4D97-AF65-F5344CB8AC3E}">
        <p14:creationId xmlns:p14="http://schemas.microsoft.com/office/powerpoint/2010/main" val="1054936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Collegamento tra il valore-</a:t>
            </a:r>
            <a:r>
              <a:rPr lang="it-IT" altLang="en-US" i="1" dirty="0">
                <a:ea typeface="ＭＳ Ｐゴシック" panose="020B0600070205080204" pitchFamily="34" charset="-128"/>
              </a:rPr>
              <a:t>p</a:t>
            </a:r>
            <a:r>
              <a:rPr lang="it-IT" altLang="en-US" dirty="0">
                <a:ea typeface="ＭＳ Ｐゴシック" panose="020B0600070205080204" pitchFamily="34" charset="-128"/>
              </a:rPr>
              <a:t> e il livello di significatività</a:t>
            </a:r>
          </a:p>
        </p:txBody>
      </p:sp>
      <p:sp>
        <p:nvSpPr>
          <p:cNvPr id="60419" name="Rectangle 3"/>
          <p:cNvSpPr>
            <a:spLocks noGrp="1" noChangeArrowheads="1"/>
          </p:cNvSpPr>
          <p:nvPr>
            <p:ph type="body" idx="1"/>
          </p:nvPr>
        </p:nvSpPr>
        <p:spPr/>
        <p:txBody>
          <a:bodyPr/>
          <a:lstStyle/>
          <a:p>
            <a:pPr eaLnBrk="1" hangingPunct="1">
              <a:spcBef>
                <a:spcPts val="600"/>
              </a:spcBef>
              <a:spcAft>
                <a:spcPts val="600"/>
              </a:spcAft>
            </a:pPr>
            <a:r>
              <a:rPr lang="it-IT" altLang="en-US" sz="2000" dirty="0">
                <a:ea typeface="ＭＳ Ｐゴシック" panose="020B0600070205080204" pitchFamily="34" charset="-128"/>
              </a:rPr>
              <a:t>Il livello di significatività è specificato in anticipo. </a:t>
            </a:r>
          </a:p>
          <a:p>
            <a:pPr eaLnBrk="1" hangingPunct="1">
              <a:spcBef>
                <a:spcPts val="600"/>
              </a:spcBef>
              <a:spcAft>
                <a:spcPts val="600"/>
              </a:spcAft>
            </a:pPr>
            <a:r>
              <a:rPr lang="it-IT" altLang="en-US" sz="2000" dirty="0">
                <a:ea typeface="ＭＳ Ｐゴシック" panose="020B0600070205080204" pitchFamily="34" charset="-128"/>
              </a:rPr>
              <a:t>Per esempio, se tale livello è del 5%,</a:t>
            </a:r>
          </a:p>
          <a:p>
            <a:pPr lvl="1" eaLnBrk="1" hangingPunct="1">
              <a:spcBef>
                <a:spcPts val="600"/>
              </a:spcBef>
              <a:spcAft>
                <a:spcPts val="600"/>
              </a:spcAft>
            </a:pPr>
            <a:r>
              <a:rPr lang="it-IT" altLang="en-US" sz="1800" dirty="0">
                <a:ea typeface="ＭＳ Ｐゴシック" panose="020B0600070205080204" pitchFamily="34" charset="-128"/>
              </a:rPr>
              <a:t>si rifiuta l’ipotesi nulla se |</a:t>
            </a:r>
            <a:r>
              <a:rPr lang="it-IT" altLang="en-US" sz="1800" i="1" dirty="0">
                <a:ea typeface="ＭＳ Ｐゴシック" panose="020B0600070205080204" pitchFamily="34" charset="-128"/>
              </a:rPr>
              <a:t>t</a:t>
            </a:r>
            <a:r>
              <a:rPr lang="it-IT" altLang="en-US" sz="1800" dirty="0">
                <a:ea typeface="ＭＳ Ｐゴシック" panose="020B0600070205080204" pitchFamily="34" charset="-128"/>
              </a:rPr>
              <a:t>| </a:t>
            </a:r>
            <a:r>
              <a:rPr lang="it-IT" altLang="en-US" sz="1800" dirty="0">
                <a:ea typeface="ＭＳ Ｐゴシック" panose="020B0600070205080204" pitchFamily="34" charset="-128"/>
                <a:sym typeface="Euclid Symbol" panose="05050102010706020507" pitchFamily="18" charset="2"/>
              </a:rPr>
              <a:t>≥</a:t>
            </a:r>
            <a:r>
              <a:rPr lang="it-IT" altLang="en-US" sz="1800" dirty="0">
                <a:ea typeface="ＭＳ Ｐゴシック" panose="020B0600070205080204" pitchFamily="34" charset="-128"/>
              </a:rPr>
              <a:t> 1,96.</a:t>
            </a:r>
          </a:p>
          <a:p>
            <a:pPr lvl="1" eaLnBrk="1" hangingPunct="1">
              <a:spcBef>
                <a:spcPts val="600"/>
              </a:spcBef>
              <a:spcAft>
                <a:spcPts val="600"/>
              </a:spcAft>
            </a:pPr>
            <a:r>
              <a:rPr lang="it-IT" altLang="en-US" sz="1800" dirty="0">
                <a:ea typeface="ＭＳ Ｐゴシック" panose="020B0600070205080204" pitchFamily="34" charset="-128"/>
              </a:rPr>
              <a:t>in modo equivalente, la si rifiuta se </a:t>
            </a:r>
            <a:r>
              <a:rPr lang="it-IT" altLang="en-US" sz="1800" i="1" dirty="0">
                <a:ea typeface="ＭＳ Ｐゴシック" panose="020B0600070205080204" pitchFamily="34" charset="-128"/>
              </a:rPr>
              <a:t>p</a:t>
            </a:r>
            <a:r>
              <a:rPr lang="it-IT" altLang="en-US" sz="1800" dirty="0">
                <a:ea typeface="ＭＳ Ｐゴシック" panose="020B0600070205080204" pitchFamily="34" charset="-128"/>
              </a:rPr>
              <a:t> </a:t>
            </a:r>
            <a:r>
              <a:rPr lang="it-IT" altLang="en-US" sz="1800" dirty="0">
                <a:ea typeface="ＭＳ Ｐゴシック" panose="020B0600070205080204" pitchFamily="34" charset="-128"/>
                <a:sym typeface="Euclid Symbol" panose="05050102010706020507" pitchFamily="18" charset="2"/>
              </a:rPr>
              <a:t>≤</a:t>
            </a:r>
            <a:r>
              <a:rPr lang="it-IT" altLang="en-US" sz="1800" dirty="0">
                <a:ea typeface="ＭＳ Ｐゴシック" panose="020B0600070205080204" pitchFamily="34" charset="-128"/>
              </a:rPr>
              <a:t> 0,05.</a:t>
            </a:r>
          </a:p>
          <a:p>
            <a:pPr eaLnBrk="1" hangingPunct="1">
              <a:spcBef>
                <a:spcPts val="600"/>
              </a:spcBef>
              <a:spcAft>
                <a:spcPts val="600"/>
              </a:spcAft>
            </a:pPr>
            <a:endParaRPr lang="it-IT" altLang="en-US" sz="2000" dirty="0">
              <a:ea typeface="ＭＳ Ｐゴシック" panose="020B0600070205080204" pitchFamily="34" charset="-128"/>
            </a:endParaRPr>
          </a:p>
          <a:p>
            <a:pPr eaLnBrk="1" hangingPunct="1">
              <a:spcBef>
                <a:spcPts val="600"/>
              </a:spcBef>
              <a:spcAft>
                <a:spcPts val="600"/>
              </a:spcAft>
            </a:pPr>
            <a:r>
              <a:rPr lang="it-IT" altLang="en-US" sz="2000" dirty="0">
                <a:ea typeface="ＭＳ Ｐゴシック" panose="020B0600070205080204" pitchFamily="34" charset="-128"/>
              </a:rPr>
              <a:t>Il valore-</a:t>
            </a:r>
            <a:r>
              <a:rPr lang="it-IT" altLang="en-US" sz="2000" i="1" dirty="0">
                <a:ea typeface="ＭＳ Ｐゴシック" panose="020B0600070205080204" pitchFamily="34" charset="-128"/>
              </a:rPr>
              <a:t>p</a:t>
            </a:r>
            <a:r>
              <a:rPr lang="it-IT" altLang="en-US" sz="2000" dirty="0">
                <a:ea typeface="ＭＳ Ｐゴシック" panose="020B0600070205080204" pitchFamily="34" charset="-128"/>
              </a:rPr>
              <a:t> è detto talvolta </a:t>
            </a:r>
            <a:r>
              <a:rPr lang="it-IT" altLang="en-US" sz="2000" b="1" i="1" dirty="0">
                <a:ea typeface="ＭＳ Ｐゴシック" panose="020B0600070205080204" pitchFamily="34" charset="-128"/>
              </a:rPr>
              <a:t>livello di significatività marginale</a:t>
            </a:r>
            <a:r>
              <a:rPr lang="it-IT" altLang="en-US" sz="2000" dirty="0">
                <a:ea typeface="ＭＳ Ｐゴシック" panose="020B0600070205080204" pitchFamily="34" charset="-128"/>
              </a:rPr>
              <a:t>.</a:t>
            </a:r>
          </a:p>
          <a:p>
            <a:pPr eaLnBrk="1" hangingPunct="1">
              <a:spcBef>
                <a:spcPts val="600"/>
              </a:spcBef>
              <a:spcAft>
                <a:spcPts val="600"/>
              </a:spcAft>
            </a:pPr>
            <a:endParaRPr lang="it-IT" altLang="en-US" sz="2000" dirty="0">
              <a:ea typeface="ＭＳ Ｐゴシック" panose="020B0600070205080204" pitchFamily="34" charset="-128"/>
            </a:endParaRPr>
          </a:p>
          <a:p>
            <a:pPr eaLnBrk="1" hangingPunct="1">
              <a:spcBef>
                <a:spcPts val="600"/>
              </a:spcBef>
              <a:spcAft>
                <a:spcPts val="600"/>
              </a:spcAft>
            </a:pPr>
            <a:r>
              <a:rPr lang="it-IT" altLang="en-US" sz="2000" dirty="0">
                <a:ea typeface="ＭＳ Ｐゴシック" panose="020B0600070205080204" pitchFamily="34" charset="-128"/>
              </a:rPr>
              <a:t>Spesso è meglio comunicare il valore-</a:t>
            </a:r>
            <a:r>
              <a:rPr lang="it-IT" altLang="en-US" sz="2000" i="1" dirty="0">
                <a:ea typeface="ＭＳ Ｐゴシック" panose="020B0600070205080204" pitchFamily="34" charset="-128"/>
              </a:rPr>
              <a:t>p</a:t>
            </a:r>
            <a:r>
              <a:rPr lang="it-IT" altLang="en-US" sz="2000" dirty="0">
                <a:ea typeface="ＭＳ Ｐゴシック" panose="020B0600070205080204" pitchFamily="34" charset="-128"/>
              </a:rPr>
              <a:t> che limitarsi a indicare se un test rifiuta o no </a:t>
            </a:r>
          </a:p>
          <a:p>
            <a:pPr lvl="1" eaLnBrk="1" hangingPunct="1">
              <a:spcBef>
                <a:spcPts val="600"/>
              </a:spcBef>
              <a:spcAft>
                <a:spcPts val="600"/>
              </a:spcAft>
            </a:pPr>
            <a:r>
              <a:rPr lang="it-IT" altLang="en-US" sz="1800" dirty="0">
                <a:ea typeface="ＭＳ Ｐゴシック" panose="020B0600070205080204" pitchFamily="34" charset="-128"/>
              </a:rPr>
              <a:t>Il valore-</a:t>
            </a:r>
            <a:r>
              <a:rPr lang="it-IT" altLang="en-US" sz="1800" i="1" dirty="0">
                <a:ea typeface="ＭＳ Ｐゴシック" panose="020B0600070205080204" pitchFamily="34" charset="-128"/>
              </a:rPr>
              <a:t>p</a:t>
            </a:r>
            <a:r>
              <a:rPr lang="it-IT" altLang="en-US" sz="1800" dirty="0">
                <a:ea typeface="ＭＳ Ｐゴシック" panose="020B0600070205080204" pitchFamily="34" charset="-128"/>
              </a:rPr>
              <a:t> contiene più informazioni di un semplice risultato </a:t>
            </a:r>
            <a:r>
              <a:rPr lang="it-IT" altLang="en-US" sz="1800" dirty="0">
                <a:ea typeface="ヒラギノ角ゴ ProN W3" pitchFamily="48" charset="-128"/>
              </a:rPr>
              <a:t>“sì</a:t>
            </a:r>
            <a:r>
              <a:rPr lang="it-IT" altLang="en-US" sz="1800" dirty="0">
                <a:ea typeface="ＭＳ Ｐゴシック" panose="020B0600070205080204" pitchFamily="34" charset="-128"/>
              </a:rPr>
              <a:t>/no” riguardo a un test.</a:t>
            </a:r>
            <a:endParaRPr lang="it-IT" altLang="en-US" sz="1600" dirty="0">
              <a:ea typeface="ＭＳ Ｐゴシック" panose="020B0600070205080204" pitchFamily="34" charset="-128"/>
            </a:endParaRPr>
          </a:p>
        </p:txBody>
      </p:sp>
      <p:sp>
        <p:nvSpPr>
          <p:cNvPr id="6042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3B202558-EDB1-49AC-B478-A4BBD841DA60}" type="slidenum">
              <a:rPr lang="en-US" altLang="en-US" smtClean="0"/>
              <a:pPr/>
              <a:t>35</a:t>
            </a:fld>
            <a:endParaRPr lang="en-US" altLang="en-US"/>
          </a:p>
        </p:txBody>
      </p:sp>
    </p:spTree>
    <p:extLst>
      <p:ext uri="{BB962C8B-B14F-4D97-AF65-F5344CB8AC3E}">
        <p14:creationId xmlns:p14="http://schemas.microsoft.com/office/powerpoint/2010/main" val="633004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it-IT" altLang="en-US" i="1" dirty="0">
                <a:ea typeface="ＭＳ Ｐゴシック" panose="020B0600070205080204" pitchFamily="34" charset="-128"/>
              </a:rPr>
              <a:t>Intervalli di confidenza e livelli di significatività</a:t>
            </a:r>
          </a:p>
        </p:txBody>
      </p:sp>
      <mc:AlternateContent xmlns:mc="http://schemas.openxmlformats.org/markup-compatibility/2006">
        <mc:Choice xmlns:a14="http://schemas.microsoft.com/office/drawing/2010/main" Requires="a14">
          <p:sp>
            <p:nvSpPr>
              <p:cNvPr id="69635" name="Rectangle 3"/>
              <p:cNvSpPr>
                <a:spLocks noGrp="1" noChangeArrowheads="1"/>
              </p:cNvSpPr>
              <p:nvPr>
                <p:ph type="body" idx="1"/>
              </p:nvPr>
            </p:nvSpPr>
            <p:spPr/>
            <p:txBody>
              <a:bodyPr/>
              <a:lstStyle/>
              <a:p>
                <a:pPr marL="0" indent="12700" eaLnBrk="1" hangingPunct="1">
                  <a:spcBef>
                    <a:spcPts val="600"/>
                  </a:spcBef>
                  <a:spcAft>
                    <a:spcPts val="600"/>
                  </a:spcAft>
                  <a:buFontTx/>
                  <a:buNone/>
                </a:pPr>
                <a:r>
                  <a:rPr lang="it-IT" altLang="en-US" sz="2000" dirty="0">
                    <a:ea typeface="ＭＳ Ｐゴシック" panose="020B0600070205080204" pitchFamily="34" charset="-128"/>
                  </a:rPr>
                  <a:t>Un intervallo di confidenza al 95% può sempre essere costruito come insieme di valori dei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non rifiutati da un test di ipotesi con un livello di significatività del 5%.</a:t>
                </a:r>
              </a:p>
              <a:p>
                <a:pPr marL="0" indent="12700" algn="ctr" eaLnBrk="1" hangingPunct="1">
                  <a:spcBef>
                    <a:spcPts val="600"/>
                  </a:spcBef>
                  <a:spcAft>
                    <a:spcPts val="600"/>
                  </a:spcAft>
                  <a:buFontTx/>
                  <a:buNone/>
                </a:pPr>
                <a14:m>
                  <m:oMath xmlns:m="http://schemas.openxmlformats.org/officeDocument/2006/math">
                    <m:d>
                      <m:dPr>
                        <m:begChr m:val="{"/>
                        <m:endChr m:val="}"/>
                        <m:ctrlPr>
                          <a:rPr lang="en-IE" altLang="en-US" sz="2000" i="1">
                            <a:latin typeface="Cambria Math" panose="02040503050406030204" pitchFamily="18" charset="0"/>
                            <a:ea typeface="ＭＳ Ｐゴシック" panose="020B0600070205080204" pitchFamily="34" charset="-128"/>
                          </a:rPr>
                        </m:ctrlPr>
                      </m:dPr>
                      <m:e>
                        <m:r>
                          <m:rPr>
                            <m:nor/>
                          </m:rPr>
                          <a:rPr lang="it-IT" altLang="en-US" sz="2000" i="1" dirty="0">
                            <a:latin typeface="Lucida Grande" pitchFamily="48" charset="0"/>
                            <a:ea typeface="ＭＳ Ｐゴシック" panose="020B0600070205080204" pitchFamily="34" charset="-128"/>
                            <a:sym typeface="Symbol" panose="05050102010706020507" pitchFamily="18" charset="2"/>
                          </a:rPr>
                          <m:t>μ</m:t>
                        </m:r>
                        <m:r>
                          <m:rPr>
                            <m:nor/>
                          </m:rPr>
                          <a:rPr lang="it-IT" altLang="en-US" sz="2000" i="1" baseline="-25000" dirty="0">
                            <a:ea typeface="ＭＳ Ｐゴシック" panose="020B0600070205080204" pitchFamily="34" charset="-128"/>
                          </a:rPr>
                          <m:t>Y</m:t>
                        </m:r>
                        <m:r>
                          <m:rPr>
                            <m:nor/>
                          </m:rPr>
                          <a:rPr lang="it-IT" altLang="en-US" sz="2000" dirty="0">
                            <a:ea typeface="ＭＳ Ｐゴシック" panose="020B0600070205080204" pitchFamily="34" charset="-128"/>
                          </a:rPr>
                          <m:t>: </m:t>
                        </m:r>
                        <m:d>
                          <m:dPr>
                            <m:begChr m:val="|"/>
                            <m:endChr m:val="|"/>
                            <m:ctrlPr>
                              <a:rPr lang="en-IE" sz="2000" i="1">
                                <a:latin typeface="Cambria Math" panose="02040503050406030204" pitchFamily="18" charset="0"/>
                              </a:rPr>
                            </m:ctrlPr>
                          </m:dPr>
                          <m:e>
                            <m:f>
                              <m:fPr>
                                <m:ctrlPr>
                                  <a:rPr lang="en-IE" sz="2000" i="1">
                                    <a:latin typeface="Cambria Math" panose="02040503050406030204" pitchFamily="18" charset="0"/>
                                  </a:rPr>
                                </m:ctrlPr>
                              </m:fPr>
                              <m:num>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num>
                              <m:den>
                                <m:f>
                                  <m:fPr>
                                    <m:type m:val="lin"/>
                                    <m:ctrlPr>
                                      <a:rPr lang="en-IE" sz="2000" i="1">
                                        <a:latin typeface="Cambria Math" panose="02040503050406030204" pitchFamily="18" charset="0"/>
                                      </a:rPr>
                                    </m:ctrlPr>
                                  </m:fPr>
                                  <m:num>
                                    <m:sSub>
                                      <m:sSubPr>
                                        <m:ctrlPr>
                                          <a:rPr lang="en-IE" sz="2000" i="1">
                                            <a:latin typeface="Cambria Math" panose="02040503050406030204" pitchFamily="18" charset="0"/>
                                          </a:rPr>
                                        </m:ctrlPr>
                                      </m:sSubPr>
                                      <m:e>
                                        <m:r>
                                          <a:rPr lang="en-IE" sz="2000" i="1">
                                            <a:latin typeface="Cambria Math" panose="02040503050406030204" pitchFamily="18" charset="0"/>
                                          </a:rPr>
                                          <m:t>𝑠</m:t>
                                        </m:r>
                                      </m:e>
                                      <m:sub>
                                        <m:r>
                                          <a:rPr lang="en-IE" sz="2000" i="1">
                                            <a:latin typeface="Cambria Math" panose="02040503050406030204" pitchFamily="18" charset="0"/>
                                          </a:rPr>
                                          <m:t>𝑌</m:t>
                                        </m:r>
                                      </m:sub>
                                    </m:sSub>
                                  </m:num>
                                  <m:den>
                                    <m:rad>
                                      <m:radPr>
                                        <m:degHide m:val="on"/>
                                        <m:ctrlPr>
                                          <a:rPr lang="en-IE" sz="2000" i="1">
                                            <a:latin typeface="Cambria Math" panose="02040503050406030204" pitchFamily="18" charset="0"/>
                                          </a:rPr>
                                        </m:ctrlPr>
                                      </m:radPr>
                                      <m:deg/>
                                      <m:e>
                                        <m:r>
                                          <a:rPr lang="en-IE" sz="2000" i="1">
                                            <a:latin typeface="Cambria Math" panose="02040503050406030204" pitchFamily="18" charset="0"/>
                                          </a:rPr>
                                          <m:t>𝑛</m:t>
                                        </m:r>
                                      </m:e>
                                    </m:rad>
                                  </m:den>
                                </m:f>
                              </m:den>
                            </m:f>
                          </m:e>
                        </m:d>
                        <m:r>
                          <a:rPr lang="en-IE" sz="2000" i="1">
                            <a:latin typeface="Cambria Math" panose="02040503050406030204" pitchFamily="18" charset="0"/>
                          </a:rPr>
                          <m:t>≤1,96</m:t>
                        </m:r>
                      </m:e>
                    </m:d>
                  </m:oMath>
                </a14:m>
                <a:r>
                  <a:rPr lang="it-IT" altLang="en-US" sz="2000" dirty="0">
                    <a:ea typeface="ＭＳ Ｐゴシック" panose="020B0600070205080204" pitchFamily="34" charset="-128"/>
                  </a:rPr>
                  <a:t> = {</a:t>
                </a:r>
                <a:r>
                  <a:rPr lang="it-IT" altLang="en-US" sz="2000" i="1" dirty="0" err="1">
                    <a:latin typeface="Lucida Grande" pitchFamily="48" charset="0"/>
                    <a:ea typeface="ＭＳ Ｐゴシック" panose="020B0600070205080204" pitchFamily="34" charset="-128"/>
                    <a:sym typeface="Symbol" panose="05050102010706020507" pitchFamily="18" charset="2"/>
                  </a:rPr>
                  <a:t>μ</a:t>
                </a:r>
                <a:r>
                  <a:rPr lang="it-IT" altLang="en-US" sz="2000" i="1" baseline="-25000" dirty="0" err="1">
                    <a:ea typeface="ＭＳ Ｐゴシック" panose="020B0600070205080204" pitchFamily="34" charset="-128"/>
                  </a:rPr>
                  <a:t>Y</a:t>
                </a:r>
                <a:r>
                  <a:rPr lang="it-IT" altLang="en-US" sz="2000" dirty="0">
                    <a:ea typeface="ＭＳ Ｐゴシック" panose="020B0600070205080204" pitchFamily="34" charset="-128"/>
                  </a:rPr>
                  <a:t>: –1,96 </a:t>
                </a:r>
                <a:r>
                  <a:rPr lang="it-IT" altLang="en-US" sz="2000" dirty="0">
                    <a:ea typeface="ＭＳ Ｐゴシック" panose="020B0600070205080204" pitchFamily="34" charset="-128"/>
                    <a:sym typeface="Euclid Symbol" panose="05050102010706020507" pitchFamily="18" charset="2"/>
                  </a:rPr>
                  <a:t>≤</a:t>
                </a:r>
                <a:r>
                  <a:rPr lang="it-IT" altLang="en-US" sz="2000" dirty="0">
                    <a:ea typeface="ＭＳ Ｐゴシック" panose="020B0600070205080204" pitchFamily="34" charset="-128"/>
                  </a:rPr>
                  <a:t> </a:t>
                </a:r>
                <a14:m>
                  <m:oMath xmlns:m="http://schemas.openxmlformats.org/officeDocument/2006/math">
                    <m:f>
                      <m:fPr>
                        <m:ctrlPr>
                          <a:rPr lang="en-IE" sz="2000" i="1">
                            <a:latin typeface="Cambria Math" panose="02040503050406030204" pitchFamily="18" charset="0"/>
                          </a:rPr>
                        </m:ctrlPr>
                      </m:fPr>
                      <m:num>
                        <m:acc>
                          <m:accPr>
                            <m:chr m:val="̅"/>
                            <m:ctrlPr>
                              <a:rPr lang="en-IE" sz="2000" i="1">
                                <a:latin typeface="Cambria Math" panose="02040503050406030204" pitchFamily="18" charset="0"/>
                              </a:rPr>
                            </m:ctrlPr>
                          </m:accPr>
                          <m:e>
                            <m:r>
                              <a:rPr lang="en-IE" sz="2000" i="1">
                                <a:latin typeface="Cambria Math" panose="02040503050406030204" pitchFamily="18" charset="0"/>
                              </a:rPr>
                              <m:t>𝑌</m:t>
                            </m:r>
                          </m:e>
                        </m:acc>
                        <m:r>
                          <a:rPr lang="en-IE" sz="2000">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𝜇</m:t>
                            </m:r>
                          </m:e>
                          <m:sub>
                            <m:r>
                              <a:rPr lang="en-IE" sz="2000" i="1">
                                <a:latin typeface="Cambria Math" panose="02040503050406030204" pitchFamily="18" charset="0"/>
                              </a:rPr>
                              <m:t>𝑌</m:t>
                            </m:r>
                          </m:sub>
                        </m:sSub>
                      </m:num>
                      <m:den>
                        <m:f>
                          <m:fPr>
                            <m:type m:val="lin"/>
                            <m:ctrlPr>
                              <a:rPr lang="en-IE" sz="2000" i="1">
                                <a:latin typeface="Cambria Math" panose="02040503050406030204" pitchFamily="18" charset="0"/>
                              </a:rPr>
                            </m:ctrlPr>
                          </m:fPr>
                          <m:num>
                            <m:sSub>
                              <m:sSubPr>
                                <m:ctrlPr>
                                  <a:rPr lang="en-IE" sz="2000" i="1">
                                    <a:latin typeface="Cambria Math" panose="02040503050406030204" pitchFamily="18" charset="0"/>
                                  </a:rPr>
                                </m:ctrlPr>
                              </m:sSubPr>
                              <m:e>
                                <m:r>
                                  <a:rPr lang="en-IE" sz="2000" i="1">
                                    <a:latin typeface="Cambria Math" panose="02040503050406030204" pitchFamily="18" charset="0"/>
                                  </a:rPr>
                                  <m:t>𝑠</m:t>
                                </m:r>
                              </m:e>
                              <m:sub>
                                <m:r>
                                  <a:rPr lang="en-IE" sz="2000" i="1">
                                    <a:latin typeface="Cambria Math" panose="02040503050406030204" pitchFamily="18" charset="0"/>
                                  </a:rPr>
                                  <m:t>𝑌</m:t>
                                </m:r>
                              </m:sub>
                            </m:sSub>
                          </m:num>
                          <m:den>
                            <m:rad>
                              <m:radPr>
                                <m:degHide m:val="on"/>
                                <m:ctrlPr>
                                  <a:rPr lang="en-IE" sz="2000" i="1">
                                    <a:latin typeface="Cambria Math" panose="02040503050406030204" pitchFamily="18" charset="0"/>
                                  </a:rPr>
                                </m:ctrlPr>
                              </m:radPr>
                              <m:deg/>
                              <m:e>
                                <m:r>
                                  <a:rPr lang="en-IE" sz="2000" i="1">
                                    <a:latin typeface="Cambria Math" panose="02040503050406030204" pitchFamily="18" charset="0"/>
                                  </a:rPr>
                                  <m:t>𝑛</m:t>
                                </m:r>
                              </m:e>
                            </m:rad>
                          </m:den>
                        </m:f>
                      </m:den>
                    </m:f>
                  </m:oMath>
                </a14:m>
                <a:r>
                  <a:rPr lang="it-IT" altLang="en-US" sz="2000" dirty="0">
                    <a:ea typeface="ＭＳ Ｐゴシック" panose="020B0600070205080204" pitchFamily="34" charset="-128"/>
                    <a:sym typeface="Euclid Symbol" panose="05050102010706020507" pitchFamily="18" charset="2"/>
                  </a:rPr>
                  <a:t> ≤</a:t>
                </a:r>
                <a:r>
                  <a:rPr lang="it-IT" altLang="en-US" sz="2000" dirty="0">
                    <a:ea typeface="ＭＳ Ｐゴシック" panose="020B0600070205080204" pitchFamily="34" charset="-128"/>
                  </a:rPr>
                  <a:t> 1,96}</a:t>
                </a:r>
              </a:p>
              <a:p>
                <a:pPr lvl="2" algn="ctr" eaLnBrk="1" hangingPunct="1">
                  <a:spcBef>
                    <a:spcPts val="600"/>
                  </a:spcBef>
                  <a:spcAft>
                    <a:spcPts val="600"/>
                  </a:spcAft>
                  <a:buFontTx/>
                  <a:buNone/>
                </a:pPr>
                <a:r>
                  <a:rPr lang="it-IT" altLang="en-US" sz="1600" dirty="0">
                    <a:ea typeface="ＭＳ Ｐゴシック" panose="020B0600070205080204" pitchFamily="34" charset="-128"/>
                  </a:rPr>
                  <a:t>= {</a:t>
                </a:r>
                <a:r>
                  <a:rPr lang="it-IT" altLang="en-US" sz="1600" i="1" dirty="0" err="1">
                    <a:latin typeface="Lucida Grande" pitchFamily="48" charset="0"/>
                    <a:ea typeface="ＭＳ Ｐゴシック" panose="020B0600070205080204" pitchFamily="34" charset="-128"/>
                    <a:sym typeface="Symbol" panose="05050102010706020507" pitchFamily="18" charset="2"/>
                  </a:rPr>
                  <a:t>μ</a:t>
                </a:r>
                <a:r>
                  <a:rPr lang="it-IT" altLang="en-US" sz="1600" i="1" baseline="-25000" dirty="0" err="1">
                    <a:ea typeface="ＭＳ Ｐゴシック" panose="020B0600070205080204" pitchFamily="34" charset="-128"/>
                  </a:rPr>
                  <a:t>Y</a:t>
                </a:r>
                <a:r>
                  <a:rPr lang="it-IT" altLang="en-US" sz="1600" dirty="0">
                    <a:ea typeface="ＭＳ Ｐゴシック" panose="020B0600070205080204" pitchFamily="34" charset="-128"/>
                  </a:rPr>
                  <a:t>: –1,96</a:t>
                </a:r>
                <a:r>
                  <a:rPr lang="en-IE" sz="1600" dirty="0"/>
                  <a:t> </a:t>
                </a:r>
                <a14:m>
                  <m:oMath xmlns:m="http://schemas.openxmlformats.org/officeDocument/2006/math">
                    <m:f>
                      <m:fPr>
                        <m:type m:val="lin"/>
                        <m:ctrlPr>
                          <a:rPr lang="en-IE" sz="1600" i="1">
                            <a:latin typeface="Cambria Math" panose="02040503050406030204" pitchFamily="18" charset="0"/>
                          </a:rPr>
                        </m:ctrlPr>
                      </m:fPr>
                      <m:num>
                        <m:sSub>
                          <m:sSubPr>
                            <m:ctrlPr>
                              <a:rPr lang="en-IE" sz="1600" i="1">
                                <a:latin typeface="Cambria Math" panose="02040503050406030204" pitchFamily="18" charset="0"/>
                              </a:rPr>
                            </m:ctrlPr>
                          </m:sSubPr>
                          <m:e>
                            <m:r>
                              <a:rPr lang="en-IE" sz="1600" i="1">
                                <a:latin typeface="Cambria Math" panose="02040503050406030204" pitchFamily="18" charset="0"/>
                              </a:rPr>
                              <m:t>𝑠</m:t>
                            </m:r>
                          </m:e>
                          <m:sub>
                            <m:r>
                              <a:rPr lang="en-IE" sz="1600" i="1">
                                <a:latin typeface="Cambria Math" panose="02040503050406030204" pitchFamily="18" charset="0"/>
                              </a:rPr>
                              <m:t>𝑌</m:t>
                            </m:r>
                          </m:sub>
                        </m:sSub>
                      </m:num>
                      <m:den>
                        <m:rad>
                          <m:radPr>
                            <m:degHide m:val="on"/>
                            <m:ctrlPr>
                              <a:rPr lang="en-IE" sz="1600" i="1">
                                <a:latin typeface="Cambria Math" panose="02040503050406030204" pitchFamily="18" charset="0"/>
                              </a:rPr>
                            </m:ctrlPr>
                          </m:radPr>
                          <m:deg/>
                          <m:e>
                            <m:r>
                              <a:rPr lang="en-IE" sz="1600" i="1">
                                <a:latin typeface="Cambria Math" panose="02040503050406030204" pitchFamily="18" charset="0"/>
                              </a:rPr>
                              <m:t>𝑛</m:t>
                            </m:r>
                          </m:e>
                        </m:rad>
                      </m:den>
                    </m:f>
                  </m:oMath>
                </a14:m>
                <a:r>
                  <a:rPr lang="it-IT" altLang="en-US" sz="1600" dirty="0">
                    <a:ea typeface="ＭＳ Ｐゴシック" panose="020B0600070205080204" pitchFamily="34" charset="-128"/>
                  </a:rPr>
                  <a:t> </a:t>
                </a:r>
                <a:r>
                  <a:rPr lang="it-IT" altLang="en-US" sz="1600" dirty="0">
                    <a:ea typeface="ＭＳ Ｐゴシック" panose="020B0600070205080204" pitchFamily="34" charset="-128"/>
                    <a:sym typeface="Euclid Symbol" panose="05050102010706020507" pitchFamily="18" charset="2"/>
                  </a:rPr>
                  <a:t>≤</a:t>
                </a:r>
                <a:r>
                  <a:rPr lang="it-IT" altLang="en-US" sz="1600" dirty="0">
                    <a:ea typeface="ＭＳ Ｐゴシック" panose="020B0600070205080204" pitchFamily="34" charset="-128"/>
                  </a:rPr>
                  <a:t> </a:t>
                </a:r>
                <a14:m>
                  <m:oMath xmlns:m="http://schemas.openxmlformats.org/officeDocument/2006/math">
                    <m:acc>
                      <m:accPr>
                        <m:chr m:val="̅"/>
                        <m:ctrlPr>
                          <a:rPr lang="en-IE" sz="1600" i="1">
                            <a:latin typeface="Cambria Math" panose="02040503050406030204" pitchFamily="18" charset="0"/>
                          </a:rPr>
                        </m:ctrlPr>
                      </m:accPr>
                      <m:e>
                        <m:r>
                          <a:rPr lang="en-IE" sz="1600" i="1">
                            <a:latin typeface="Cambria Math" panose="02040503050406030204" pitchFamily="18" charset="0"/>
                          </a:rPr>
                          <m:t>𝑌</m:t>
                        </m:r>
                      </m:e>
                    </m:acc>
                    <m:r>
                      <a:rPr lang="en-IE" sz="1600">
                        <a:latin typeface="Cambria Math" panose="02040503050406030204" pitchFamily="18" charset="0"/>
                      </a:rPr>
                      <m:t>−</m:t>
                    </m:r>
                  </m:oMath>
                </a14:m>
                <a:r>
                  <a:rPr lang="it-IT" altLang="en-US" sz="1600" dirty="0">
                    <a:ea typeface="ＭＳ Ｐゴシック" panose="020B0600070205080204" pitchFamily="34" charset="-128"/>
                  </a:rPr>
                  <a:t> </a:t>
                </a:r>
                <a:r>
                  <a:rPr lang="it-IT" altLang="en-US" sz="1600" i="1" dirty="0" err="1">
                    <a:latin typeface="Lucida Grande" pitchFamily="48" charset="0"/>
                    <a:ea typeface="ＭＳ Ｐゴシック" panose="020B0600070205080204" pitchFamily="34" charset="-128"/>
                    <a:sym typeface="Symbol" panose="05050102010706020507" pitchFamily="18" charset="2"/>
                  </a:rPr>
                  <a:t>μ</a:t>
                </a:r>
                <a:r>
                  <a:rPr lang="it-IT" altLang="en-US" sz="1600" i="1" baseline="-25000" dirty="0" err="1">
                    <a:ea typeface="ＭＳ Ｐゴシック" panose="020B0600070205080204" pitchFamily="34" charset="-128"/>
                  </a:rPr>
                  <a:t>Y</a:t>
                </a:r>
                <a:r>
                  <a:rPr lang="it-IT" altLang="en-US" sz="1600" dirty="0">
                    <a:ea typeface="ＭＳ Ｐゴシック" panose="020B0600070205080204" pitchFamily="34" charset="-128"/>
                  </a:rPr>
                  <a:t> </a:t>
                </a:r>
                <a:r>
                  <a:rPr lang="it-IT" altLang="en-US" sz="1600" dirty="0">
                    <a:ea typeface="ＭＳ Ｐゴシック" panose="020B0600070205080204" pitchFamily="34" charset="-128"/>
                    <a:sym typeface="Euclid Symbol" panose="05050102010706020507" pitchFamily="18" charset="2"/>
                  </a:rPr>
                  <a:t>≤</a:t>
                </a:r>
                <a:r>
                  <a:rPr lang="it-IT" altLang="en-US" sz="1600" dirty="0">
                    <a:ea typeface="ＭＳ Ｐゴシック" panose="020B0600070205080204" pitchFamily="34" charset="-128"/>
                  </a:rPr>
                  <a:t> 1,96</a:t>
                </a:r>
                <a:r>
                  <a:rPr lang="en-IE" sz="1600" dirty="0"/>
                  <a:t> </a:t>
                </a:r>
                <a14:m>
                  <m:oMath xmlns:m="http://schemas.openxmlformats.org/officeDocument/2006/math">
                    <m:f>
                      <m:fPr>
                        <m:type m:val="lin"/>
                        <m:ctrlPr>
                          <a:rPr lang="en-IE" sz="1600" i="1">
                            <a:latin typeface="Cambria Math" panose="02040503050406030204" pitchFamily="18" charset="0"/>
                          </a:rPr>
                        </m:ctrlPr>
                      </m:fPr>
                      <m:num>
                        <m:sSub>
                          <m:sSubPr>
                            <m:ctrlPr>
                              <a:rPr lang="en-IE" sz="1600" i="1">
                                <a:latin typeface="Cambria Math" panose="02040503050406030204" pitchFamily="18" charset="0"/>
                              </a:rPr>
                            </m:ctrlPr>
                          </m:sSubPr>
                          <m:e>
                            <m:r>
                              <a:rPr lang="en-IE" sz="1600" i="1">
                                <a:latin typeface="Cambria Math" panose="02040503050406030204" pitchFamily="18" charset="0"/>
                              </a:rPr>
                              <m:t>𝑠</m:t>
                            </m:r>
                          </m:e>
                          <m:sub>
                            <m:r>
                              <a:rPr lang="en-IE" sz="1600" i="1">
                                <a:latin typeface="Cambria Math" panose="02040503050406030204" pitchFamily="18" charset="0"/>
                              </a:rPr>
                              <m:t>𝑌</m:t>
                            </m:r>
                          </m:sub>
                        </m:sSub>
                      </m:num>
                      <m:den>
                        <m:rad>
                          <m:radPr>
                            <m:degHide m:val="on"/>
                            <m:ctrlPr>
                              <a:rPr lang="en-IE" sz="1600" i="1">
                                <a:latin typeface="Cambria Math" panose="02040503050406030204" pitchFamily="18" charset="0"/>
                              </a:rPr>
                            </m:ctrlPr>
                          </m:radPr>
                          <m:deg/>
                          <m:e>
                            <m:r>
                              <a:rPr lang="en-IE" sz="1600" i="1">
                                <a:latin typeface="Cambria Math" panose="02040503050406030204" pitchFamily="18" charset="0"/>
                              </a:rPr>
                              <m:t>𝑛</m:t>
                            </m:r>
                          </m:e>
                        </m:rad>
                      </m:den>
                    </m:f>
                  </m:oMath>
                </a14:m>
                <a:r>
                  <a:rPr lang="it-IT" altLang="en-US" sz="1600" dirty="0">
                    <a:ea typeface="ＭＳ Ｐゴシック" panose="020B0600070205080204" pitchFamily="34" charset="-128"/>
                  </a:rPr>
                  <a:t>}</a:t>
                </a:r>
                <a:endParaRPr lang="it-IT" altLang="en-US" sz="2000" dirty="0">
                  <a:ea typeface="ＭＳ Ｐゴシック" panose="020B0600070205080204" pitchFamily="34" charset="-128"/>
                </a:endParaRPr>
              </a:p>
              <a:p>
                <a:pPr lvl="2" algn="ctr" eaLnBrk="1" hangingPunct="1">
                  <a:spcBef>
                    <a:spcPts val="600"/>
                  </a:spcBef>
                  <a:spcAft>
                    <a:spcPts val="600"/>
                  </a:spcAft>
                  <a:buFontTx/>
                  <a:buNone/>
                </a:pPr>
                <a:r>
                  <a:rPr lang="it-IT" altLang="en-US" sz="1600" dirty="0">
                    <a:ea typeface="ＭＳ Ｐゴシック" panose="020B0600070205080204" pitchFamily="34" charset="-128"/>
                  </a:rPr>
                  <a:t>= {</a:t>
                </a:r>
                <a:r>
                  <a:rPr lang="it-IT" altLang="en-US" sz="1600" i="1" dirty="0" err="1">
                    <a:latin typeface="Lucida Grande" pitchFamily="48" charset="0"/>
                    <a:ea typeface="ＭＳ Ｐゴシック" panose="020B0600070205080204" pitchFamily="34" charset="-128"/>
                    <a:sym typeface="Symbol" panose="05050102010706020507" pitchFamily="18" charset="2"/>
                  </a:rPr>
                  <a:t>μ</a:t>
                </a:r>
                <a:r>
                  <a:rPr lang="it-IT" altLang="en-US" sz="1600" i="1" baseline="-25000" dirty="0" err="1">
                    <a:ea typeface="ＭＳ Ｐゴシック" panose="020B0600070205080204" pitchFamily="34" charset="-128"/>
                  </a:rPr>
                  <a:t>Y</a:t>
                </a:r>
                <a:r>
                  <a:rPr lang="it-IT" altLang="en-US" sz="1600" dirty="0">
                    <a:ea typeface="ＭＳ Ｐゴシック" panose="020B0600070205080204" pitchFamily="34" charset="-128"/>
                  </a:rPr>
                  <a:t>: </a:t>
                </a:r>
                <a:r>
                  <a:rPr lang="it-IT" altLang="en-US" sz="1600" i="1" dirty="0" err="1">
                    <a:latin typeface="Lucida Grande" pitchFamily="48" charset="0"/>
                    <a:ea typeface="ＭＳ Ｐゴシック" panose="020B0600070205080204" pitchFamily="34" charset="-128"/>
                    <a:sym typeface="Symbol" panose="05050102010706020507" pitchFamily="18" charset="2"/>
                  </a:rPr>
                  <a:t>μ</a:t>
                </a:r>
                <a:r>
                  <a:rPr lang="it-IT" altLang="en-US" sz="1600" i="1" baseline="-25000" dirty="0" err="1">
                    <a:ea typeface="ＭＳ Ｐゴシック" panose="020B0600070205080204" pitchFamily="34" charset="-128"/>
                  </a:rPr>
                  <a:t>Y</a:t>
                </a:r>
                <a:r>
                  <a:rPr lang="it-IT" altLang="en-US" sz="1600" dirty="0">
                    <a:ea typeface="ＭＳ Ｐゴシック" panose="020B0600070205080204" pitchFamily="34" charset="-128"/>
                  </a:rPr>
                  <a:t> – 1,96</a:t>
                </a:r>
                <a:r>
                  <a:rPr lang="en-IE" sz="1600" dirty="0"/>
                  <a:t> </a:t>
                </a:r>
                <a14:m>
                  <m:oMath xmlns:m="http://schemas.openxmlformats.org/officeDocument/2006/math">
                    <m:f>
                      <m:fPr>
                        <m:type m:val="lin"/>
                        <m:ctrlPr>
                          <a:rPr lang="en-IE" sz="1600" i="1">
                            <a:latin typeface="Cambria Math" panose="02040503050406030204" pitchFamily="18" charset="0"/>
                          </a:rPr>
                        </m:ctrlPr>
                      </m:fPr>
                      <m:num>
                        <m:sSub>
                          <m:sSubPr>
                            <m:ctrlPr>
                              <a:rPr lang="en-IE" sz="1600" i="1">
                                <a:latin typeface="Cambria Math" panose="02040503050406030204" pitchFamily="18" charset="0"/>
                              </a:rPr>
                            </m:ctrlPr>
                          </m:sSubPr>
                          <m:e>
                            <m:r>
                              <a:rPr lang="en-IE" sz="1600" i="1">
                                <a:latin typeface="Cambria Math" panose="02040503050406030204" pitchFamily="18" charset="0"/>
                              </a:rPr>
                              <m:t>𝑠</m:t>
                            </m:r>
                          </m:e>
                          <m:sub>
                            <m:r>
                              <a:rPr lang="en-IE" sz="1600" i="1">
                                <a:latin typeface="Cambria Math" panose="02040503050406030204" pitchFamily="18" charset="0"/>
                              </a:rPr>
                              <m:t>𝑌</m:t>
                            </m:r>
                          </m:sub>
                        </m:sSub>
                      </m:num>
                      <m:den>
                        <m:rad>
                          <m:radPr>
                            <m:degHide m:val="on"/>
                            <m:ctrlPr>
                              <a:rPr lang="en-IE" sz="1600" i="1">
                                <a:latin typeface="Cambria Math" panose="02040503050406030204" pitchFamily="18" charset="0"/>
                              </a:rPr>
                            </m:ctrlPr>
                          </m:radPr>
                          <m:deg/>
                          <m:e>
                            <m:r>
                              <a:rPr lang="en-IE" sz="1600" i="1">
                                <a:latin typeface="Cambria Math" panose="02040503050406030204" pitchFamily="18" charset="0"/>
                              </a:rPr>
                              <m:t>𝑛</m:t>
                            </m:r>
                          </m:e>
                        </m:rad>
                      </m:den>
                    </m:f>
                  </m:oMath>
                </a14:m>
                <a:r>
                  <a:rPr lang="it-IT" altLang="en-US" sz="1600" dirty="0">
                    <a:ea typeface="ＭＳ Ｐゴシック" panose="020B0600070205080204" pitchFamily="34" charset="-128"/>
                  </a:rPr>
                  <a:t> </a:t>
                </a:r>
                <a:r>
                  <a:rPr lang="it-IT" altLang="en-US" sz="1600" dirty="0">
                    <a:ea typeface="ＭＳ Ｐゴシック" panose="020B0600070205080204" pitchFamily="34" charset="-128"/>
                    <a:sym typeface="Euclid Symbol" panose="05050102010706020507" pitchFamily="18" charset="2"/>
                  </a:rPr>
                  <a:t>≤</a:t>
                </a:r>
                <a:r>
                  <a:rPr lang="it-IT" altLang="en-US" sz="1600" dirty="0">
                    <a:ea typeface="ＭＳ Ｐゴシック" panose="020B0600070205080204" pitchFamily="34" charset="-128"/>
                  </a:rPr>
                  <a:t> </a:t>
                </a:r>
                <a14:m>
                  <m:oMath xmlns:m="http://schemas.openxmlformats.org/officeDocument/2006/math">
                    <m:acc>
                      <m:accPr>
                        <m:chr m:val="̅"/>
                        <m:ctrlPr>
                          <a:rPr lang="en-IE" sz="1600" i="1">
                            <a:latin typeface="Cambria Math" panose="02040503050406030204" pitchFamily="18" charset="0"/>
                          </a:rPr>
                        </m:ctrlPr>
                      </m:accPr>
                      <m:e>
                        <m:r>
                          <a:rPr lang="en-IE" sz="1600" i="1">
                            <a:latin typeface="Cambria Math" panose="02040503050406030204" pitchFamily="18" charset="0"/>
                          </a:rPr>
                          <m:t>𝑌</m:t>
                        </m:r>
                      </m:e>
                    </m:acc>
                  </m:oMath>
                </a14:m>
                <a:r>
                  <a:rPr lang="it-IT" altLang="en-US" sz="1600" dirty="0">
                    <a:ea typeface="ＭＳ Ｐゴシック" panose="020B0600070205080204" pitchFamily="34" charset="-128"/>
                    <a:sym typeface="Euclid Symbol" panose="05050102010706020507" pitchFamily="18" charset="2"/>
                  </a:rPr>
                  <a:t> ≤</a:t>
                </a:r>
                <a:r>
                  <a:rPr lang="it-IT" altLang="en-US" sz="1600" dirty="0">
                    <a:ea typeface="ＭＳ Ｐゴシック" panose="020B0600070205080204" pitchFamily="34" charset="-128"/>
                  </a:rPr>
                  <a:t> </a:t>
                </a:r>
                <a:r>
                  <a:rPr lang="it-IT" altLang="en-US" sz="1600" i="1" dirty="0" err="1">
                    <a:latin typeface="Lucida Grande" pitchFamily="48" charset="0"/>
                    <a:ea typeface="ＭＳ Ｐゴシック" panose="020B0600070205080204" pitchFamily="34" charset="-128"/>
                    <a:sym typeface="Symbol" panose="05050102010706020507" pitchFamily="18" charset="2"/>
                  </a:rPr>
                  <a:t>μ</a:t>
                </a:r>
                <a:r>
                  <a:rPr lang="it-IT" altLang="en-US" sz="1600" i="1" baseline="-25000" dirty="0" err="1">
                    <a:ea typeface="ＭＳ Ｐゴシック" panose="020B0600070205080204" pitchFamily="34" charset="-128"/>
                  </a:rPr>
                  <a:t>Y</a:t>
                </a:r>
                <a:r>
                  <a:rPr lang="it-IT" altLang="en-US" sz="1600" dirty="0">
                    <a:ea typeface="ＭＳ Ｐゴシック" panose="020B0600070205080204" pitchFamily="34" charset="-128"/>
                  </a:rPr>
                  <a:t> + 1,96</a:t>
                </a:r>
                <a:r>
                  <a:rPr lang="en-IE" sz="1600" dirty="0"/>
                  <a:t> </a:t>
                </a:r>
                <a14:m>
                  <m:oMath xmlns:m="http://schemas.openxmlformats.org/officeDocument/2006/math">
                    <m:f>
                      <m:fPr>
                        <m:type m:val="lin"/>
                        <m:ctrlPr>
                          <a:rPr lang="en-IE" sz="1600" i="1">
                            <a:latin typeface="Cambria Math" panose="02040503050406030204" pitchFamily="18" charset="0"/>
                          </a:rPr>
                        </m:ctrlPr>
                      </m:fPr>
                      <m:num>
                        <m:sSub>
                          <m:sSubPr>
                            <m:ctrlPr>
                              <a:rPr lang="en-IE" sz="1600" i="1">
                                <a:latin typeface="Cambria Math" panose="02040503050406030204" pitchFamily="18" charset="0"/>
                              </a:rPr>
                            </m:ctrlPr>
                          </m:sSubPr>
                          <m:e>
                            <m:r>
                              <a:rPr lang="en-IE" sz="1600" i="1">
                                <a:latin typeface="Cambria Math" panose="02040503050406030204" pitchFamily="18" charset="0"/>
                              </a:rPr>
                              <m:t>𝑠</m:t>
                            </m:r>
                          </m:e>
                          <m:sub>
                            <m:r>
                              <a:rPr lang="en-IE" sz="1600" i="1">
                                <a:latin typeface="Cambria Math" panose="02040503050406030204" pitchFamily="18" charset="0"/>
                              </a:rPr>
                              <m:t>𝑌</m:t>
                            </m:r>
                          </m:sub>
                        </m:sSub>
                      </m:num>
                      <m:den>
                        <m:rad>
                          <m:radPr>
                            <m:degHide m:val="on"/>
                            <m:ctrlPr>
                              <a:rPr lang="en-IE" sz="1600" i="1">
                                <a:latin typeface="Cambria Math" panose="02040503050406030204" pitchFamily="18" charset="0"/>
                              </a:rPr>
                            </m:ctrlPr>
                          </m:radPr>
                          <m:deg/>
                          <m:e>
                            <m:r>
                              <a:rPr lang="en-IE" sz="1600" i="1">
                                <a:latin typeface="Cambria Math" panose="02040503050406030204" pitchFamily="18" charset="0"/>
                              </a:rPr>
                              <m:t>𝑛</m:t>
                            </m:r>
                          </m:e>
                        </m:rad>
                      </m:den>
                    </m:f>
                  </m:oMath>
                </a14:m>
                <a:r>
                  <a:rPr lang="it-IT" altLang="en-US" sz="1600" dirty="0">
                    <a:ea typeface="ＭＳ Ｐゴシック" panose="020B0600070205080204" pitchFamily="34" charset="-128"/>
                  </a:rPr>
                  <a:t>}</a:t>
                </a:r>
              </a:p>
              <a:p>
                <a:pPr marL="0" indent="12700" eaLnBrk="1" hangingPunct="1">
                  <a:spcBef>
                    <a:spcPts val="600"/>
                  </a:spcBef>
                  <a:spcAft>
                    <a:spcPts val="600"/>
                  </a:spcAft>
                  <a:buFontTx/>
                  <a:buNone/>
                </a:pPr>
                <a:endParaRPr lang="it-IT" altLang="en-US" sz="2000" dirty="0">
                  <a:ea typeface="ＭＳ Ｐゴシック" panose="020B0600070205080204" pitchFamily="34" charset="-128"/>
                </a:endParaRPr>
              </a:p>
              <a:p>
                <a:pPr marL="0" indent="12700" eaLnBrk="1" hangingPunct="1">
                  <a:spcBef>
                    <a:spcPts val="600"/>
                  </a:spcBef>
                  <a:spcAft>
                    <a:spcPts val="600"/>
                  </a:spcAft>
                  <a:buFontTx/>
                  <a:buNone/>
                </a:pPr>
                <a:r>
                  <a:rPr lang="it-IT" altLang="en-US" sz="2000" dirty="0">
                    <a:ea typeface="ＭＳ Ｐゴシック" panose="020B0600070205080204" pitchFamily="34" charset="-128"/>
                  </a:rPr>
                  <a:t>Questo intervallo di confidenza si basa sulla distribuzione asintotica normale di </a:t>
                </a:r>
                <a14:m>
                  <m:oMath xmlns:m="http://schemas.openxmlformats.org/officeDocument/2006/math">
                    <m:acc>
                      <m:accPr>
                        <m:chr m:val="̅"/>
                        <m:ctrlPr>
                          <a:rPr lang="en-IE" sz="2000">
                            <a:ea typeface="ＭＳ Ｐゴシック" panose="020B0600070205080204" pitchFamily="34" charset="-128"/>
                          </a:rPr>
                        </m:ctrlPr>
                      </m:accPr>
                      <m:e>
                        <m:r>
                          <a:rPr lang="en-IE" sz="2000">
                            <a:ea typeface="ＭＳ Ｐゴシック" panose="020B0600070205080204" pitchFamily="34" charset="-128"/>
                          </a:rPr>
                          <m:t>𝑌</m:t>
                        </m:r>
                      </m:e>
                    </m:acc>
                    <m:r>
                      <a:rPr lang="en-IE" sz="2000">
                        <a:ea typeface="ＭＳ Ｐゴシック" panose="020B0600070205080204" pitchFamily="34" charset="-128"/>
                      </a:rPr>
                      <m:t> </m:t>
                    </m:r>
                    <m:r>
                      <a:rPr lang="en-IE" sz="2000">
                        <a:ea typeface="ＭＳ Ｐゴシック" panose="020B0600070205080204" pitchFamily="34" charset="-128"/>
                      </a:rPr>
                      <m:t> </m:t>
                    </m:r>
                  </m:oMath>
                </a14:m>
                <a:r>
                  <a:rPr lang="it-IT" altLang="en-US" sz="2000" dirty="0">
                    <a:ea typeface="ＭＳ Ｐゴシック" panose="020B0600070205080204" pitchFamily="34" charset="-128"/>
                  </a:rPr>
                  <a:t>e il fatto che</a:t>
                </a:r>
              </a:p>
            </p:txBody>
          </p:sp>
        </mc:Choice>
        <mc:Fallback>
          <p:sp>
            <p:nvSpPr>
              <p:cNvPr id="69635" name="Rectangle 3"/>
              <p:cNvSpPr>
                <a:spLocks noGrp="1" noRot="1" noChangeAspect="1" noMove="1" noResize="1" noEditPoints="1" noAdjustHandles="1" noChangeArrowheads="1" noChangeShapeType="1" noTextEdit="1"/>
              </p:cNvSpPr>
              <p:nvPr>
                <p:ph type="body" idx="1"/>
              </p:nvPr>
            </p:nvSpPr>
            <p:spPr>
              <a:blipFill>
                <a:blip r:embed="rId3"/>
                <a:stretch>
                  <a:fillRect l="-735" t="-800" r="-1690"/>
                </a:stretch>
              </a:blipFill>
            </p:spPr>
            <p:txBody>
              <a:bodyPr/>
              <a:lstStyle/>
              <a:p>
                <a:r>
                  <a:rPr lang="en-IE">
                    <a:noFill/>
                  </a:rPr>
                  <a:t> </a:t>
                </a:r>
              </a:p>
            </p:txBody>
          </p:sp>
        </mc:Fallback>
      </mc:AlternateContent>
      <p:grpSp>
        <p:nvGrpSpPr>
          <p:cNvPr id="69643" name="Group 16"/>
          <p:cNvGrpSpPr>
            <a:grpSpLocks/>
          </p:cNvGrpSpPr>
          <p:nvPr/>
        </p:nvGrpSpPr>
        <p:grpSpPr bwMode="auto">
          <a:xfrm>
            <a:off x="3804444" y="5334000"/>
            <a:ext cx="1295400" cy="647700"/>
            <a:chOff x="4320" y="3552"/>
            <a:chExt cx="816" cy="408"/>
          </a:xfrm>
        </p:grpSpPr>
        <p:graphicFrame>
          <p:nvGraphicFramePr>
            <p:cNvPr id="69646" name="Object 10"/>
            <p:cNvGraphicFramePr>
              <a:graphicFrameLocks noChangeAspect="1"/>
            </p:cNvGraphicFramePr>
            <p:nvPr/>
          </p:nvGraphicFramePr>
          <p:xfrm>
            <a:off x="4320" y="3648"/>
            <a:ext cx="176" cy="312"/>
          </p:xfrm>
          <a:graphic>
            <a:graphicData uri="http://schemas.openxmlformats.org/presentationml/2006/ole">
              <mc:AlternateContent xmlns:mc="http://schemas.openxmlformats.org/markup-compatibility/2006">
                <mc:Choice xmlns:v="urn:schemas-microsoft-com:vml" Requires="v">
                  <p:oleObj spid="_x0000_s257200" name="Equation" r:id="rId4" imgW="279400" imgH="495300" progId="Equation.DSMT4">
                    <p:embed/>
                  </p:oleObj>
                </mc:Choice>
                <mc:Fallback>
                  <p:oleObj name="Equation" r:id="rId4" imgW="279400" imgH="495300" progId="Equation.DSMT4">
                    <p:embed/>
                    <p:pic>
                      <p:nvPicPr>
                        <p:cNvPr id="69646"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0" y="3648"/>
                          <a:ext cx="176"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47" name="Object 11"/>
            <p:cNvGraphicFramePr>
              <a:graphicFrameLocks noChangeAspect="1"/>
            </p:cNvGraphicFramePr>
            <p:nvPr/>
          </p:nvGraphicFramePr>
          <p:xfrm>
            <a:off x="4608" y="3552"/>
            <a:ext cx="224" cy="368"/>
          </p:xfrm>
          <a:graphic>
            <a:graphicData uri="http://schemas.openxmlformats.org/presentationml/2006/ole">
              <mc:AlternateContent xmlns:mc="http://schemas.openxmlformats.org/markup-compatibility/2006">
                <mc:Choice xmlns:v="urn:schemas-microsoft-com:vml" Requires="v">
                  <p:oleObj spid="_x0000_s257201" name="Equation" r:id="rId6" imgW="355600" imgH="584200" progId="Equation.DSMT4">
                    <p:embed/>
                  </p:oleObj>
                </mc:Choice>
                <mc:Fallback>
                  <p:oleObj name="Equation" r:id="rId6" imgW="355600" imgH="584200" progId="Equation.DSMT4">
                    <p:embed/>
                    <p:pic>
                      <p:nvPicPr>
                        <p:cNvPr id="69647"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8" y="3552"/>
                          <a:ext cx="224" cy="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48" name="Object 12"/>
            <p:cNvGraphicFramePr>
              <a:graphicFrameLocks noChangeAspect="1"/>
            </p:cNvGraphicFramePr>
            <p:nvPr/>
          </p:nvGraphicFramePr>
          <p:xfrm>
            <a:off x="4896" y="3648"/>
            <a:ext cx="240" cy="312"/>
          </p:xfrm>
          <a:graphic>
            <a:graphicData uri="http://schemas.openxmlformats.org/presentationml/2006/ole">
              <mc:AlternateContent xmlns:mc="http://schemas.openxmlformats.org/markup-compatibility/2006">
                <mc:Choice xmlns:v="urn:schemas-microsoft-com:vml" Requires="v">
                  <p:oleObj spid="_x0000_s257202" name="Equation" r:id="rId8" imgW="381000" imgH="495300" progId="Equation.DSMT4">
                    <p:embed/>
                  </p:oleObj>
                </mc:Choice>
                <mc:Fallback>
                  <p:oleObj name="Equation" r:id="rId8" imgW="381000" imgH="495300" progId="Equation.DSMT4">
                    <p:embed/>
                    <p:pic>
                      <p:nvPicPr>
                        <p:cNvPr id="69648"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96" y="3648"/>
                          <a:ext cx="2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9645"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0A4FD7BC-EA81-45F8-9509-706C6949BB3C}" type="slidenum">
              <a:rPr lang="en-US" altLang="en-US" smtClean="0"/>
              <a:pPr/>
              <a:t>36</a:t>
            </a:fld>
            <a:endParaRPr lang="en-US" altLang="en-US"/>
          </a:p>
        </p:txBody>
      </p:sp>
      <p:sp>
        <p:nvSpPr>
          <p:cNvPr id="2" name="Rectangle 1">
            <a:extLst>
              <a:ext uri="{FF2B5EF4-FFF2-40B4-BE49-F238E27FC236}">
                <a16:creationId xmlns:a16="http://schemas.microsoft.com/office/drawing/2014/main" id="{5A9D03AB-A42D-47B6-BB88-4F324044616B}"/>
              </a:ext>
            </a:extLst>
          </p:cNvPr>
          <p:cNvSpPr/>
          <p:nvPr/>
        </p:nvSpPr>
        <p:spPr>
          <a:xfrm>
            <a:off x="914400" y="2775131"/>
            <a:ext cx="184731" cy="369332"/>
          </a:xfrm>
          <a:prstGeom prst="rect">
            <a:avLst/>
          </a:prstGeom>
        </p:spPr>
        <p:txBody>
          <a:bodyPr wrap="none">
            <a:spAutoFit/>
          </a:bodyPr>
          <a:lstStyle/>
          <a:p>
            <a:endParaRPr lang="en-IE" dirty="0"/>
          </a:p>
        </p:txBody>
      </p:sp>
    </p:spTree>
    <p:extLst>
      <p:ext uri="{BB962C8B-B14F-4D97-AF65-F5344CB8AC3E}">
        <p14:creationId xmlns:p14="http://schemas.microsoft.com/office/powerpoint/2010/main" val="864165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Commenti su questa procedura e sulla distribuzione </a:t>
            </a:r>
            <a:r>
              <a:rPr lang="it-IT" altLang="en-US" i="1" dirty="0">
                <a:ea typeface="ＭＳ Ｐゴシック" panose="020B0600070205080204" pitchFamily="34" charset="-128"/>
              </a:rPr>
              <a:t>t</a:t>
            </a:r>
            <a:r>
              <a:rPr lang="it-IT" altLang="en-US" dirty="0">
                <a:ea typeface="ＭＳ Ｐゴシック" panose="020B0600070205080204" pitchFamily="34" charset="-128"/>
              </a:rPr>
              <a:t> di Student</a:t>
            </a:r>
          </a:p>
        </p:txBody>
      </p:sp>
      <p:sp>
        <p:nvSpPr>
          <p:cNvPr id="62467" name="Rectangle 3"/>
          <p:cNvSpPr>
            <a:spLocks noGrp="1" noChangeArrowheads="1"/>
          </p:cNvSpPr>
          <p:nvPr>
            <p:ph type="body" idx="1"/>
          </p:nvPr>
        </p:nvSpPr>
        <p:spPr/>
        <p:txBody>
          <a:bodyPr/>
          <a:lstStyle/>
          <a:p>
            <a:pPr marL="0" indent="0" eaLnBrk="1" hangingPunct="1">
              <a:buNone/>
            </a:pPr>
            <a:r>
              <a:rPr lang="it-IT" altLang="en-US" sz="2400" b="0" dirty="0">
                <a:ea typeface="ＭＳ Ｐゴシック" panose="020B0600070205080204" pitchFamily="34" charset="-128"/>
              </a:rPr>
              <a:t>A questo punto potreste chiedervi... </a:t>
            </a:r>
            <a:br>
              <a:rPr lang="it-IT" altLang="en-US" sz="2400" b="0" dirty="0">
                <a:ea typeface="ＭＳ Ｐゴシック" panose="020B0600070205080204" pitchFamily="34" charset="-128"/>
              </a:rPr>
            </a:br>
            <a:r>
              <a:rPr lang="it-IT" altLang="en-US" sz="2400" b="1" dirty="0">
                <a:ea typeface="ＭＳ Ｐゴシック" panose="020B0600070205080204" pitchFamily="34" charset="-128"/>
              </a:rPr>
              <a:t>Che ne è della tabella-</a:t>
            </a:r>
            <a:r>
              <a:rPr lang="it-IT" altLang="en-US" sz="2400" b="1" i="1" dirty="0">
                <a:ea typeface="ＭＳ Ｐゴシック" panose="020B0600070205080204" pitchFamily="34" charset="-128"/>
              </a:rPr>
              <a:t>t</a:t>
            </a:r>
            <a:r>
              <a:rPr lang="it-IT" altLang="en-US" sz="2400" b="1" dirty="0">
                <a:ea typeface="ＭＳ Ｐゴシック" panose="020B0600070205080204" pitchFamily="34" charset="-128"/>
              </a:rPr>
              <a:t> e dei gradi di libertà?</a:t>
            </a:r>
          </a:p>
          <a:p>
            <a:pPr marL="457200" indent="-457200" eaLnBrk="1" hangingPunct="1">
              <a:buFontTx/>
              <a:buAutoNum type="arabicPeriod"/>
            </a:pPr>
            <a:endParaRPr lang="it-IT" altLang="en-US" sz="2400" dirty="0">
              <a:ea typeface="ＭＳ Ｐゴシック" panose="020B0600070205080204" pitchFamily="34" charset="-128"/>
            </a:endParaRPr>
          </a:p>
          <a:p>
            <a:pPr marL="457200" indent="-457200" eaLnBrk="1" hangingPunct="1">
              <a:buFontTx/>
              <a:buAutoNum type="arabicPeriod"/>
            </a:pPr>
            <a:r>
              <a:rPr lang="it-IT" altLang="en-US" sz="2400" dirty="0">
                <a:ea typeface="ＭＳ Ｐゴシック" panose="020B0600070205080204" pitchFamily="34" charset="-128"/>
              </a:rPr>
              <a:t>La teoria della distribuzione </a:t>
            </a:r>
            <a:r>
              <a:rPr lang="it-IT" altLang="en-US" sz="2400" i="1" dirty="0">
                <a:ea typeface="ＭＳ Ｐゴシック" panose="020B0600070205080204" pitchFamily="34" charset="-128"/>
              </a:rPr>
              <a:t>t</a:t>
            </a:r>
            <a:r>
              <a:rPr lang="it-IT" altLang="en-US" sz="2400" dirty="0">
                <a:ea typeface="ＭＳ Ｐゴシック" panose="020B0600070205080204" pitchFamily="34" charset="-128"/>
              </a:rPr>
              <a:t> è stata uno dei primi trionfi della statistica matematica. </a:t>
            </a:r>
          </a:p>
          <a:p>
            <a:pPr lvl="1" eaLnBrk="1" hangingPunct="1"/>
            <a:r>
              <a:rPr lang="it-IT" altLang="en-US" sz="1800" dirty="0">
                <a:ea typeface="ＭＳ Ｐゴシック" panose="020B0600070205080204" pitchFamily="34" charset="-128"/>
              </a:rPr>
              <a:t>Tuttavia...</a:t>
            </a:r>
          </a:p>
          <a:p>
            <a:pPr marL="292100" indent="-292100" eaLnBrk="1" hangingPunct="1"/>
            <a:endParaRPr lang="en-US" altLang="en-US" sz="2000" dirty="0">
              <a:ea typeface="ＭＳ Ｐゴシック" panose="020B0600070205080204" pitchFamily="34" charset="-128"/>
            </a:endParaRPr>
          </a:p>
        </p:txBody>
      </p:sp>
      <p:sp>
        <p:nvSpPr>
          <p:cNvPr id="6246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915655A9-A528-4F98-880F-AE1ED1C0949A}" type="slidenum">
              <a:rPr lang="en-US" altLang="en-US" smtClean="0"/>
              <a:pPr/>
              <a:t>37</a:t>
            </a:fld>
            <a:endParaRPr lang="en-US" altLang="en-US"/>
          </a:p>
        </p:txBody>
      </p:sp>
    </p:spTree>
    <p:extLst>
      <p:ext uri="{BB962C8B-B14F-4D97-AF65-F5344CB8AC3E}">
        <p14:creationId xmlns:p14="http://schemas.microsoft.com/office/powerpoint/2010/main" val="434664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Commenti sulla distribuzione </a:t>
            </a:r>
            <a:r>
              <a:rPr lang="it-IT" altLang="en-US" i="1" dirty="0">
                <a:ea typeface="ＭＳ Ｐゴシック" panose="020B0600070205080204" pitchFamily="34" charset="-128"/>
              </a:rPr>
              <a:t>t</a:t>
            </a:r>
            <a:r>
              <a:rPr lang="it-IT" altLang="en-US" dirty="0">
                <a:ea typeface="ＭＳ Ｐゴシック" panose="020B0600070205080204" pitchFamily="34" charset="-128"/>
              </a:rPr>
              <a:t> di Student </a:t>
            </a:r>
            <a:r>
              <a:rPr lang="it-IT" altLang="en-US" i="1" dirty="0">
                <a:ea typeface="ＭＳ Ｐゴシック" panose="020B0600070205080204" pitchFamily="34" charset="-128"/>
              </a:rPr>
              <a:t>(continua)</a:t>
            </a:r>
          </a:p>
        </p:txBody>
      </p:sp>
      <p:sp>
        <p:nvSpPr>
          <p:cNvPr id="63491" name="Rectangle 3"/>
          <p:cNvSpPr>
            <a:spLocks noGrp="1" noChangeArrowheads="1"/>
          </p:cNvSpPr>
          <p:nvPr>
            <p:ph type="body" idx="1"/>
          </p:nvPr>
        </p:nvSpPr>
        <p:spPr>
          <a:xfrm>
            <a:off x="304800" y="1600200"/>
            <a:ext cx="8294688" cy="1295400"/>
          </a:xfrm>
        </p:spPr>
        <p:txBody>
          <a:bodyPr/>
          <a:lstStyle/>
          <a:p>
            <a:pPr marL="406400" indent="-406400" eaLnBrk="1" hangingPunct="1">
              <a:buFont typeface="Verdana" panose="020B0604030504040204" pitchFamily="34" charset="0"/>
              <a:buAutoNum type="arabicPeriod" startAt="2"/>
            </a:pPr>
            <a:r>
              <a:rPr lang="it-IT" altLang="en-US" sz="2400" dirty="0">
                <a:ea typeface="ＭＳ Ｐゴシック" panose="020B0600070205080204" pitchFamily="34" charset="-128"/>
              </a:rPr>
              <a:t>Se la dimensione del campione è non piccola (varie dozzine) o grande (centinaia o più), la differenza tra la distribuzione </a:t>
            </a:r>
            <a:r>
              <a:rPr lang="it-IT" altLang="en-US" sz="2400" i="1" dirty="0">
                <a:ea typeface="ＭＳ Ｐゴシック" panose="020B0600070205080204" pitchFamily="34" charset="-128"/>
              </a:rPr>
              <a:t>t </a:t>
            </a:r>
            <a:r>
              <a:rPr lang="it-IT" altLang="en-US" sz="2400" dirty="0">
                <a:ea typeface="ＭＳ Ｐゴシック" panose="020B0600070205080204" pitchFamily="34" charset="-128"/>
              </a:rPr>
              <a:t>e i valori critici N(0,1) è trascurabile. </a:t>
            </a:r>
          </a:p>
          <a:p>
            <a:pPr lvl="1" eaLnBrk="1" hangingPunct="1">
              <a:lnSpc>
                <a:spcPct val="90000"/>
              </a:lnSpc>
            </a:pPr>
            <a:endParaRPr lang="it-IT" altLang="en-US" sz="1600" dirty="0">
              <a:ea typeface="ＭＳ Ｐゴシック" panose="020B0600070205080204" pitchFamily="34" charset="-128"/>
            </a:endParaRPr>
          </a:p>
          <a:p>
            <a:pPr lvl="1" eaLnBrk="1" hangingPunct="1">
              <a:lnSpc>
                <a:spcPct val="90000"/>
              </a:lnSpc>
            </a:pPr>
            <a:r>
              <a:rPr lang="it-IT" altLang="en-US" sz="1600" dirty="0">
                <a:ea typeface="ＭＳ Ｐゴシック" panose="020B0600070205080204" pitchFamily="34" charset="-128"/>
              </a:rPr>
              <a:t>Riportiamo di seguito alcuni valori critici al 5% per test bidirezionali:</a:t>
            </a:r>
          </a:p>
        </p:txBody>
      </p:sp>
      <p:graphicFrame>
        <p:nvGraphicFramePr>
          <p:cNvPr id="237624" name="Group 56"/>
          <p:cNvGraphicFramePr>
            <a:graphicFrameLocks noGrp="1"/>
          </p:cNvGraphicFramePr>
          <p:nvPr>
            <p:extLst>
              <p:ext uri="{D42A27DB-BD31-4B8C-83A1-F6EECF244321}">
                <p14:modId xmlns:p14="http://schemas.microsoft.com/office/powerpoint/2010/main" val="3273775124"/>
              </p:ext>
            </p:extLst>
          </p:nvPr>
        </p:nvGraphicFramePr>
        <p:xfrm>
          <a:off x="1143000" y="3733800"/>
          <a:ext cx="6858000" cy="2743200"/>
        </p:xfrm>
        <a:graphic>
          <a:graphicData uri="http://schemas.openxmlformats.org/drawingml/2006/table">
            <a:tbl>
              <a:tblPr/>
              <a:tblGrid>
                <a:gridCol w="35814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206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gradi di libertà</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a:t>
                      </a:r>
                      <a:r>
                        <a:rPr kumimoji="0" lang="it-IT" sz="2000" b="0" i="1" u="none" strike="noStrike" cap="none" normalizeH="0" baseline="0" noProof="0">
                          <a:ln>
                            <a:noFill/>
                          </a:ln>
                          <a:solidFill>
                            <a:schemeClr val="tx1"/>
                          </a:solidFill>
                          <a:effectLst/>
                          <a:latin typeface="Verdana" pitchFamily="34" charset="0"/>
                          <a:ea typeface="ＭＳ Ｐゴシック" pitchFamily="34" charset="-128"/>
                        </a:rPr>
                        <a:t>n</a:t>
                      </a: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 –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valore critico distribuzione </a:t>
                      </a:r>
                      <a:r>
                        <a:rPr kumimoji="0" lang="it-IT" sz="2000" b="0" i="1" u="none" strike="noStrike" cap="none" normalizeH="0" baseline="0" noProof="0">
                          <a:ln>
                            <a:noFill/>
                          </a:ln>
                          <a:solidFill>
                            <a:schemeClr val="tx1"/>
                          </a:solidFill>
                          <a:effectLst/>
                          <a:latin typeface="Verdana" pitchFamily="34" charset="0"/>
                          <a:ea typeface="ＭＳ Ｐゴシック" pitchFamily="34" charset="-128"/>
                        </a:rPr>
                        <a:t>t</a:t>
                      </a: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 al 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3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dirty="0">
                          <a:ln>
                            <a:noFill/>
                          </a:ln>
                          <a:solidFill>
                            <a:schemeClr val="tx1"/>
                          </a:solidFill>
                          <a:effectLst/>
                          <a:latin typeface="Verdana" pitchFamily="34" charset="0"/>
                          <a:ea typeface="ＭＳ Ｐゴシック" pitchFamily="34" charset="-128"/>
                        </a:rPr>
                        <a:t>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dirty="0">
                          <a:ln>
                            <a:noFill/>
                          </a:ln>
                          <a:solidFill>
                            <a:schemeClr val="tx1"/>
                          </a:solidFill>
                          <a:effectLst/>
                          <a:latin typeface="Verdana" pitchFamily="34" charset="0"/>
                          <a:ea typeface="ＭＳ Ｐゴシック" pitchFamily="34" charset="-128"/>
                        </a:rPr>
                        <a:t>2,23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1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dirty="0">
                          <a:ln>
                            <a:noFill/>
                          </a:ln>
                          <a:solidFill>
                            <a:schemeClr val="tx1"/>
                          </a:solidFill>
                          <a:effectLst/>
                          <a:latin typeface="Verdana" pitchFamily="34" charset="0"/>
                          <a:ea typeface="ＭＳ Ｐゴシック" pitchFamily="34" charset="-128"/>
                        </a:rPr>
                        <a:t>2,09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3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30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2,04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3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dirty="0">
                          <a:ln>
                            <a:noFill/>
                          </a:ln>
                          <a:solidFill>
                            <a:schemeClr val="tx1"/>
                          </a:solidFill>
                          <a:effectLst/>
                          <a:latin typeface="Verdana" pitchFamily="34" charset="0"/>
                          <a:ea typeface="ＭＳ Ｐゴシック" pitchFamily="34" charset="-128"/>
                        </a:rPr>
                        <a:t>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3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dirty="0">
                          <a:ln>
                            <a:noFill/>
                          </a:ln>
                          <a:solidFill>
                            <a:schemeClr val="tx1"/>
                          </a:solidFill>
                          <a:effectLst/>
                          <a:latin typeface="Verdana" pitchFamily="34" charset="0"/>
                          <a:ea typeface="ＭＳ Ｐゴシック" pitchFamily="34" charset="-128"/>
                          <a:sym typeface="Symbol" pitchFamily="18" charset="2"/>
                        </a:rPr>
                        <a:t>∞</a:t>
                      </a:r>
                      <a:endParaRPr kumimoji="0" lang="it-IT" sz="2000" b="0" i="0" u="none" strike="noStrike" cap="none" normalizeH="0" baseline="0" noProof="0" dirty="0">
                        <a:ln>
                          <a:noFill/>
                        </a:ln>
                        <a:solidFill>
                          <a:schemeClr val="tx1"/>
                        </a:solidFill>
                        <a:effectLst/>
                        <a:latin typeface="Verdana" pitchFamily="34" charset="0"/>
                        <a:ea typeface="ＭＳ Ｐゴシック"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dirty="0">
                          <a:ln>
                            <a:noFill/>
                          </a:ln>
                          <a:solidFill>
                            <a:schemeClr val="tx1"/>
                          </a:solidFill>
                          <a:effectLst/>
                          <a:latin typeface="Verdana" pitchFamily="34" charset="0"/>
                          <a:ea typeface="ＭＳ Ｐゴシック" pitchFamily="34" charset="-128"/>
                        </a:rPr>
                        <a:t>1,96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63515"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41694966-4FCC-4CC6-BE4C-EFC1347D0AE9}" type="slidenum">
              <a:rPr lang="en-US" altLang="en-US" smtClean="0"/>
              <a:pPr/>
              <a:t>38</a:t>
            </a:fld>
            <a:endParaRPr lang="en-US" altLang="en-US"/>
          </a:p>
        </p:txBody>
      </p:sp>
    </p:spTree>
    <p:extLst>
      <p:ext uri="{BB962C8B-B14F-4D97-AF65-F5344CB8AC3E}">
        <p14:creationId xmlns:p14="http://schemas.microsoft.com/office/powerpoint/2010/main" val="3276745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Commenti sulla distribuzione </a:t>
            </a:r>
            <a:r>
              <a:rPr lang="it-IT" altLang="en-US" i="1" dirty="0">
                <a:ea typeface="ＭＳ Ｐゴシック" panose="020B0600070205080204" pitchFamily="34" charset="-128"/>
              </a:rPr>
              <a:t>t</a:t>
            </a:r>
            <a:r>
              <a:rPr lang="it-IT" altLang="en-US" dirty="0">
                <a:ea typeface="ＭＳ Ｐゴシック" panose="020B0600070205080204" pitchFamily="34" charset="-128"/>
              </a:rPr>
              <a:t> di Student </a:t>
            </a:r>
            <a:r>
              <a:rPr lang="it-IT" altLang="en-US" i="1" dirty="0">
                <a:ea typeface="ＭＳ Ｐゴシック" panose="020B0600070205080204" pitchFamily="34" charset="-128"/>
              </a:rPr>
              <a:t>(continua)</a:t>
            </a:r>
          </a:p>
        </p:txBody>
      </p:sp>
      <p:sp>
        <p:nvSpPr>
          <p:cNvPr id="64515" name="Rectangle 3"/>
          <p:cNvSpPr>
            <a:spLocks noGrp="1" noChangeArrowheads="1"/>
          </p:cNvSpPr>
          <p:nvPr>
            <p:ph type="body" idx="1"/>
          </p:nvPr>
        </p:nvSpPr>
        <p:spPr/>
        <p:txBody>
          <a:bodyPr/>
          <a:lstStyle/>
          <a:p>
            <a:pPr marL="533400" indent="-533400" eaLnBrk="1" hangingPunct="1">
              <a:buFont typeface="Verdana" panose="020B0604030504040204" pitchFamily="34" charset="0"/>
              <a:buAutoNum type="arabicPeriod" startAt="3"/>
            </a:pPr>
            <a:r>
              <a:rPr lang="it-IT" altLang="en-US" sz="2400" dirty="0">
                <a:ea typeface="ＭＳ Ｐゴシック" panose="020B0600070205080204" pitchFamily="34" charset="-128"/>
              </a:rPr>
              <a:t>Perciò la distribuzione </a:t>
            </a:r>
            <a:r>
              <a:rPr lang="it-IT" altLang="en-US" sz="2400" i="1" dirty="0">
                <a:ea typeface="ＭＳ Ｐゴシック" panose="020B0600070205080204" pitchFamily="34" charset="-128"/>
              </a:rPr>
              <a:t>t</a:t>
            </a:r>
            <a:r>
              <a:rPr lang="it-IT" altLang="en-US" sz="2400" dirty="0">
                <a:ea typeface="ＭＳ Ｐゴシック" panose="020B0600070205080204" pitchFamily="34" charset="-128"/>
              </a:rPr>
              <a:t> di Student è di interesse soltanto quando la dimensione del campione è molto piccola </a:t>
            </a:r>
          </a:p>
          <a:p>
            <a:pPr marL="533400" indent="-533400" eaLnBrk="1" hangingPunct="1">
              <a:buFont typeface="+mj-lt"/>
              <a:buAutoNum type="arabicPeriod" startAt="3"/>
            </a:pPr>
            <a:r>
              <a:rPr lang="it-IT" altLang="en-US" sz="2400" dirty="0">
                <a:ea typeface="ＭＳ Ｐゴシック" panose="020B0600070205080204" pitchFamily="34" charset="-128"/>
              </a:rPr>
              <a:t>Ma in quel caso, affinché la distribuzione della media di </a:t>
            </a:r>
            <a:r>
              <a:rPr lang="it-IT" altLang="en-US" sz="2400" i="1" dirty="0">
                <a:ea typeface="ＭＳ Ｐゴシック" panose="020B0600070205080204" pitchFamily="34" charset="-128"/>
              </a:rPr>
              <a:t>Y</a:t>
            </a:r>
            <a:r>
              <a:rPr lang="it-IT" altLang="en-US" sz="2400" dirty="0">
                <a:ea typeface="ＭＳ Ｐゴシック" panose="020B0600070205080204" pitchFamily="34" charset="-128"/>
              </a:rPr>
              <a:t> sia proprio una </a:t>
            </a:r>
            <a:r>
              <a:rPr lang="it-IT" altLang="en-US" sz="2400" i="1" dirty="0">
                <a:ea typeface="ＭＳ Ｐゴシック" panose="020B0600070205080204" pitchFamily="34" charset="-128"/>
              </a:rPr>
              <a:t>t</a:t>
            </a:r>
            <a:r>
              <a:rPr lang="it-IT" altLang="en-US" sz="2400" dirty="0">
                <a:ea typeface="ＭＳ Ｐゴシック" panose="020B0600070205080204" pitchFamily="34" charset="-128"/>
              </a:rPr>
              <a:t> di Student, è necessario assicurarsi che la distribuzione di </a:t>
            </a:r>
            <a:r>
              <a:rPr lang="it-IT" altLang="en-US" sz="2400" i="1" dirty="0">
                <a:ea typeface="ＭＳ Ｐゴシック" panose="020B0600070205080204" pitchFamily="34" charset="-128"/>
              </a:rPr>
              <a:t>Y</a:t>
            </a:r>
            <a:r>
              <a:rPr lang="it-IT" altLang="en-US" sz="2400" dirty="0">
                <a:ea typeface="ＭＳ Ｐゴシック" panose="020B0600070205080204" pitchFamily="34" charset="-128"/>
              </a:rPr>
              <a:t> sia normale </a:t>
            </a:r>
          </a:p>
          <a:p>
            <a:pPr marL="933450" lvl="1" indent="-533400" eaLnBrk="1" hangingPunct="1"/>
            <a:r>
              <a:rPr lang="it-IT" altLang="en-US" sz="2000" dirty="0">
                <a:ea typeface="ＭＳ Ｐゴシック" panose="020B0600070205080204" pitchFamily="34" charset="-128"/>
              </a:rPr>
              <a:t>Per dati economici, l’assunzione di normalità è raramente credibile. </a:t>
            </a:r>
          </a:p>
          <a:p>
            <a:pPr marL="1314450" lvl="2" indent="-457200" eaLnBrk="1" hangingPunct="1"/>
            <a:r>
              <a:rPr lang="it-IT" altLang="en-US" sz="1600" dirty="0">
                <a:ea typeface="ＭＳ Ｐゴシック" panose="020B0600070205080204" pitchFamily="34" charset="-128"/>
              </a:rPr>
              <a:t>Pensate che i guadagni abbiano distribuzione normale?</a:t>
            </a:r>
          </a:p>
          <a:p>
            <a:pPr marL="1314450" lvl="2" indent="-457200" eaLnBrk="1" hangingPunct="1"/>
            <a:r>
              <a:rPr lang="it-IT" altLang="en-US" sz="1600" dirty="0">
                <a:ea typeface="ＭＳ Ｐゴシック" panose="020B0600070205080204" pitchFamily="34" charset="-128"/>
              </a:rPr>
              <a:t>Supponete di avere un campione di </a:t>
            </a:r>
            <a:r>
              <a:rPr lang="it-IT" altLang="en-US" sz="1600" i="1" dirty="0">
                <a:ea typeface="ＭＳ Ｐゴシック" panose="020B0600070205080204" pitchFamily="34" charset="-128"/>
              </a:rPr>
              <a:t>n</a:t>
            </a:r>
            <a:r>
              <a:rPr lang="it-IT" altLang="en-US" sz="1600" dirty="0">
                <a:ea typeface="ＭＳ Ｐゴシック" panose="020B0600070205080204" pitchFamily="34" charset="-128"/>
              </a:rPr>
              <a:t> = 10 osservazioni da una di queste distribuzioni – vi sentireste di usare la distribuzione </a:t>
            </a:r>
            <a:r>
              <a:rPr lang="it-IT" altLang="en-US" sz="1600" i="1" dirty="0">
                <a:ea typeface="ＭＳ Ｐゴシック" panose="020B0600070205080204" pitchFamily="34" charset="-128"/>
              </a:rPr>
              <a:t>t</a:t>
            </a:r>
            <a:r>
              <a:rPr lang="it-IT" altLang="en-US" sz="1600" dirty="0">
                <a:ea typeface="ＭＳ Ｐゴシック" panose="020B0600070205080204" pitchFamily="34" charset="-128"/>
              </a:rPr>
              <a:t> di Student?</a:t>
            </a:r>
          </a:p>
          <a:p>
            <a:pPr marL="533400" indent="-533400" eaLnBrk="1" hangingPunct="1"/>
            <a:endParaRPr lang="en-US" altLang="en-US" sz="2400" dirty="0">
              <a:ea typeface="ＭＳ Ｐゴシック" panose="020B0600070205080204" pitchFamily="34" charset="-128"/>
            </a:endParaRPr>
          </a:p>
        </p:txBody>
      </p:sp>
      <p:sp>
        <p:nvSpPr>
          <p:cNvPr id="6451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F3BFC343-104B-4B3F-A014-43DE58E0C528}" type="slidenum">
              <a:rPr lang="en-US" altLang="en-US" smtClean="0"/>
              <a:pPr/>
              <a:t>39</a:t>
            </a:fld>
            <a:endParaRPr lang="en-US" altLang="en-US"/>
          </a:p>
        </p:txBody>
      </p:sp>
    </p:spTree>
    <p:extLst>
      <p:ext uri="{BB962C8B-B14F-4D97-AF65-F5344CB8AC3E}">
        <p14:creationId xmlns:p14="http://schemas.microsoft.com/office/powerpoint/2010/main" val="29052682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19100"/>
            <a:ext cx="8153400" cy="575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539"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5C4770AE-968B-4150-9AEB-9AAD8233CC89}" type="slidenum">
              <a:rPr lang="en-US" altLang="en-US" smtClean="0"/>
              <a:pPr/>
              <a:t>40</a:t>
            </a:fld>
            <a:endParaRPr lang="en-US" altLang="en-US"/>
          </a:p>
        </p:txBody>
      </p:sp>
    </p:spTree>
    <p:extLst>
      <p:ext uri="{BB962C8B-B14F-4D97-AF65-F5344CB8AC3E}">
        <p14:creationId xmlns:p14="http://schemas.microsoft.com/office/powerpoint/2010/main" val="1346943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Commenti sulla distribuzione </a:t>
            </a:r>
            <a:r>
              <a:rPr lang="it-IT" altLang="en-US" i="1" dirty="0">
                <a:ea typeface="ＭＳ Ｐゴシック" panose="020B0600070205080204" pitchFamily="34" charset="-128"/>
              </a:rPr>
              <a:t>t</a:t>
            </a:r>
            <a:r>
              <a:rPr lang="it-IT" altLang="en-US" dirty="0">
                <a:ea typeface="ＭＳ Ｐゴシック" panose="020B0600070205080204" pitchFamily="34" charset="-128"/>
              </a:rPr>
              <a:t> di Student </a:t>
            </a:r>
            <a:r>
              <a:rPr lang="it-IT" altLang="en-US" i="1" dirty="0">
                <a:ea typeface="ＭＳ Ｐゴシック" panose="020B0600070205080204" pitchFamily="34" charset="-128"/>
              </a:rPr>
              <a:t>(continua)</a:t>
            </a:r>
          </a:p>
        </p:txBody>
      </p:sp>
      <p:sp>
        <p:nvSpPr>
          <p:cNvPr id="66563" name="Rectangle 3"/>
          <p:cNvSpPr>
            <a:spLocks noGrp="1" noChangeArrowheads="1"/>
          </p:cNvSpPr>
          <p:nvPr>
            <p:ph type="body" idx="1"/>
          </p:nvPr>
        </p:nvSpPr>
        <p:spPr>
          <a:xfrm>
            <a:off x="304800" y="1600200"/>
            <a:ext cx="8294688" cy="4419600"/>
          </a:xfrm>
        </p:spPr>
        <p:txBody>
          <a:bodyPr/>
          <a:lstStyle/>
          <a:p>
            <a:pPr marL="533400" indent="-533400" eaLnBrk="1" hangingPunct="1">
              <a:buFont typeface="Verdana" panose="020B0604030504040204" pitchFamily="34" charset="0"/>
              <a:buAutoNum type="arabicPeriod" startAt="4"/>
            </a:pPr>
            <a:r>
              <a:rPr lang="it-IT" altLang="en-US" sz="2000" dirty="0">
                <a:ea typeface="ＭＳ Ｐゴシック" panose="020B0600070205080204" pitchFamily="34" charset="-128"/>
              </a:rPr>
              <a:t>Forse non lo sapete. Considerate la statistica </a:t>
            </a:r>
            <a:r>
              <a:rPr lang="it-IT" altLang="en-US" sz="2000" i="1" dirty="0">
                <a:ea typeface="ＭＳ Ｐゴシック" panose="020B0600070205080204" pitchFamily="34" charset="-128"/>
              </a:rPr>
              <a:t>t</a:t>
            </a:r>
            <a:r>
              <a:rPr lang="it-IT" altLang="en-US" sz="2000" dirty="0">
                <a:ea typeface="ＭＳ Ｐゴシック" panose="020B0600070205080204" pitchFamily="34" charset="-128"/>
              </a:rPr>
              <a:t> che viene usata in verifiche dell’ipotesi che due medie (gruppi </a:t>
            </a:r>
            <a:r>
              <a:rPr lang="it-IT" altLang="en-US" sz="2000" i="1" dirty="0">
                <a:ea typeface="ＭＳ Ｐゴシック" panose="020B0600070205080204" pitchFamily="34" charset="-128"/>
              </a:rPr>
              <a:t>s</a:t>
            </a:r>
            <a:r>
              <a:rPr lang="it-IT" altLang="en-US" sz="2000" dirty="0">
                <a:ea typeface="ＭＳ Ｐゴシック" panose="020B0600070205080204" pitchFamily="34" charset="-128"/>
              </a:rPr>
              <a:t>, </a:t>
            </a:r>
            <a:r>
              <a:rPr lang="it-IT" altLang="en-US" sz="2000" i="1" dirty="0">
                <a:ea typeface="ＭＳ Ｐゴシック" panose="020B0600070205080204" pitchFamily="34" charset="-128"/>
              </a:rPr>
              <a:t>l</a:t>
            </a:r>
            <a:r>
              <a:rPr lang="it-IT" altLang="en-US" sz="2000" dirty="0">
                <a:ea typeface="ＭＳ Ｐゴシック" panose="020B0600070205080204" pitchFamily="34" charset="-128"/>
              </a:rPr>
              <a:t>) siano uguali:</a:t>
            </a:r>
          </a:p>
          <a:p>
            <a:pPr marL="1714500" lvl="3" indent="-342900" eaLnBrk="1" hangingPunct="1"/>
            <a:endParaRPr lang="it-IT" altLang="en-US" sz="2000" dirty="0">
              <a:ea typeface="ＭＳ Ｐゴシック" panose="020B0600070205080204" pitchFamily="34" charset="-128"/>
            </a:endParaRPr>
          </a:p>
          <a:p>
            <a:pPr marL="1714500" lvl="3" indent="-342900" eaLnBrk="1" hangingPunct="1"/>
            <a:endParaRPr lang="it-IT" altLang="en-US" sz="2000" dirty="0">
              <a:ea typeface="ＭＳ Ｐゴシック" panose="020B0600070205080204" pitchFamily="34" charset="-128"/>
            </a:endParaRPr>
          </a:p>
          <a:p>
            <a:pPr marL="1714500" lvl="3" indent="-342900" eaLnBrk="1" hangingPunct="1"/>
            <a:endParaRPr lang="it-IT" altLang="en-US" sz="2000" dirty="0">
              <a:ea typeface="ＭＳ Ｐゴシック" panose="020B0600070205080204" pitchFamily="34" charset="-128"/>
            </a:endParaRPr>
          </a:p>
          <a:p>
            <a:pPr eaLnBrk="1" hangingPunct="1"/>
            <a:r>
              <a:rPr lang="it-IT" altLang="en-US" sz="2000" dirty="0">
                <a:ea typeface="ＭＳ Ｐゴシック" panose="020B0600070205080204" pitchFamily="34" charset="-128"/>
              </a:rPr>
              <a:t>Anche se la distribuzione di </a:t>
            </a:r>
            <a:r>
              <a:rPr lang="it-IT" altLang="en-US" sz="2000" i="1" dirty="0">
                <a:ea typeface="ＭＳ Ｐゴシック" panose="020B0600070205080204" pitchFamily="34" charset="-128"/>
              </a:rPr>
              <a:t>Y</a:t>
            </a:r>
            <a:r>
              <a:rPr lang="it-IT" altLang="en-US" sz="2000" dirty="0">
                <a:ea typeface="ＭＳ Ｐゴシック" panose="020B0600070205080204" pitchFamily="34" charset="-128"/>
              </a:rPr>
              <a:t> nei due gruppi è normale, questa statistica non ha una distribuzione </a:t>
            </a:r>
            <a:r>
              <a:rPr lang="it-IT" altLang="en-US" sz="2000" i="1" dirty="0">
                <a:ea typeface="ＭＳ Ｐゴシック" panose="020B0600070205080204" pitchFamily="34" charset="-128"/>
              </a:rPr>
              <a:t>t</a:t>
            </a:r>
            <a:r>
              <a:rPr lang="it-IT" altLang="en-US" sz="2000" dirty="0">
                <a:ea typeface="ＭＳ Ｐゴシック" panose="020B0600070205080204" pitchFamily="34" charset="-128"/>
              </a:rPr>
              <a:t> di Student!</a:t>
            </a:r>
          </a:p>
          <a:p>
            <a:pPr eaLnBrk="1" hangingPunct="1"/>
            <a:r>
              <a:rPr lang="it-IT" altLang="en-US" sz="2000" dirty="0">
                <a:ea typeface="ＭＳ Ｐゴシック" panose="020B0600070205080204" pitchFamily="34" charset="-128"/>
              </a:rPr>
              <a:t>Esiste una statistica che si può usare in una verifica di questa ipotesi e ha distribuzione normale, ovvero la statistica </a:t>
            </a:r>
            <a:r>
              <a:rPr lang="it-IT" altLang="en-US" sz="2000" i="1" dirty="0">
                <a:ea typeface="ＭＳ Ｐゴシック" panose="020B0600070205080204" pitchFamily="34" charset="-128"/>
              </a:rPr>
              <a:t>t</a:t>
            </a:r>
            <a:r>
              <a:rPr lang="it-IT" altLang="en-US" sz="2000" dirty="0">
                <a:ea typeface="ＭＳ Ｐゴシック" panose="020B0600070205080204" pitchFamily="34" charset="-128"/>
              </a:rPr>
              <a:t> </a:t>
            </a:r>
            <a:r>
              <a:rPr lang="it-IT" altLang="en-US" sz="2000" dirty="0">
                <a:ea typeface="ヒラギノ角ゴ ProN W3" pitchFamily="48" charset="-128"/>
              </a:rPr>
              <a:t>“a varianza aggregata</a:t>
            </a:r>
            <a:r>
              <a:rPr lang="it-IT" altLang="en-US" sz="2000" dirty="0">
                <a:ea typeface="ＭＳ Ｐゴシック" panose="020B0600070205080204" pitchFamily="34" charset="-128"/>
              </a:rPr>
              <a:t>” – cfr. il Paragrafo 3.6 del libro di testo – tuttavia essa è valida soltanto se le varianze delle distribuzioni normali sono le stesse nei due gruppi. Pensate che questo sia vero, per esempio, per i salari di uomini vs donne?</a:t>
            </a:r>
          </a:p>
        </p:txBody>
      </p:sp>
      <p:graphicFrame>
        <p:nvGraphicFramePr>
          <p:cNvPr id="66564" name="Object 2"/>
          <p:cNvGraphicFramePr>
            <a:graphicFrameLocks noChangeAspect="1"/>
          </p:cNvGraphicFramePr>
          <p:nvPr>
            <p:extLst>
              <p:ext uri="{D42A27DB-BD31-4B8C-83A1-F6EECF244321}">
                <p14:modId xmlns:p14="http://schemas.microsoft.com/office/powerpoint/2010/main" val="93933424"/>
              </p:ext>
            </p:extLst>
          </p:nvPr>
        </p:nvGraphicFramePr>
        <p:xfrm>
          <a:off x="3019425" y="2514600"/>
          <a:ext cx="3181350" cy="1133475"/>
        </p:xfrm>
        <a:graphic>
          <a:graphicData uri="http://schemas.openxmlformats.org/presentationml/2006/ole">
            <mc:AlternateContent xmlns:mc="http://schemas.openxmlformats.org/markup-compatibility/2006">
              <mc:Choice xmlns:v="urn:schemas-microsoft-com:vml" Requires="v">
                <p:oleObj spid="_x0000_s250110" name="Equation" r:id="rId3" imgW="3352680" imgH="1193760" progId="Equation.DSMT4">
                  <p:embed/>
                </p:oleObj>
              </mc:Choice>
              <mc:Fallback>
                <p:oleObj name="Equation" r:id="rId3" imgW="3352680" imgH="1193760" progId="Equation.DSMT4">
                  <p:embed/>
                  <p:pic>
                    <p:nvPicPr>
                      <p:cNvPr id="0" name=""/>
                      <p:cNvPicPr>
                        <a:picLocks noChangeAspect="1" noChangeArrowheads="1"/>
                      </p:cNvPicPr>
                      <p:nvPr/>
                    </p:nvPicPr>
                    <p:blipFill>
                      <a:blip r:embed="rId4"/>
                      <a:srcRect/>
                      <a:stretch>
                        <a:fillRect/>
                      </a:stretch>
                    </p:blipFill>
                    <p:spPr bwMode="auto">
                      <a:xfrm>
                        <a:off x="3019425" y="2514600"/>
                        <a:ext cx="3181350" cy="1133475"/>
                      </a:xfrm>
                      <a:prstGeom prst="rect">
                        <a:avLst/>
                      </a:prstGeom>
                      <a:noFill/>
                      <a:ln>
                        <a:noFill/>
                      </a:ln>
                      <a:effectLst/>
                    </p:spPr>
                  </p:pic>
                </p:oleObj>
              </mc:Fallback>
            </mc:AlternateContent>
          </a:graphicData>
        </a:graphic>
      </p:graphicFrame>
      <p:sp>
        <p:nvSpPr>
          <p:cNvPr id="66565"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1D62F2A4-E67B-468D-B37F-022A90BFB44C}" type="slidenum">
              <a:rPr lang="en-US" altLang="en-US" smtClean="0"/>
              <a:pPr/>
              <a:t>41</a:t>
            </a:fld>
            <a:endParaRPr lang="en-US" altLang="en-US"/>
          </a:p>
        </p:txBody>
      </p:sp>
    </p:spTree>
    <p:extLst>
      <p:ext uri="{BB962C8B-B14F-4D97-AF65-F5344CB8AC3E}">
        <p14:creationId xmlns:p14="http://schemas.microsoft.com/office/powerpoint/2010/main" val="3332094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La distribuzione </a:t>
            </a:r>
            <a:r>
              <a:rPr lang="it-IT" altLang="en-US" i="1" dirty="0">
                <a:ea typeface="ＭＳ Ｐゴシック" panose="020B0600070205080204" pitchFamily="34" charset="-128"/>
              </a:rPr>
              <a:t>t</a:t>
            </a:r>
            <a:r>
              <a:rPr lang="it-IT" altLang="en-US" dirty="0">
                <a:ea typeface="ＭＳ Ｐゴシック" panose="020B0600070205080204" pitchFamily="34" charset="-128"/>
              </a:rPr>
              <a:t> di Student </a:t>
            </a:r>
            <a:r>
              <a:rPr lang="it-IT" altLang="en-US" i="1" dirty="0">
                <a:ea typeface="ＭＳ Ｐゴシック" panose="020B0600070205080204" pitchFamily="34" charset="-128"/>
              </a:rPr>
              <a:t>– </a:t>
            </a:r>
            <a:r>
              <a:rPr lang="it-IT" altLang="en-US" dirty="0">
                <a:ea typeface="ＭＳ Ｐゴシック" panose="020B0600070205080204" pitchFamily="34" charset="-128"/>
              </a:rPr>
              <a:t>Riepilogo</a:t>
            </a:r>
          </a:p>
        </p:txBody>
      </p:sp>
      <p:sp>
        <p:nvSpPr>
          <p:cNvPr id="67587" name="Rectangle 3"/>
          <p:cNvSpPr>
            <a:spLocks noGrp="1" noChangeArrowheads="1"/>
          </p:cNvSpPr>
          <p:nvPr>
            <p:ph type="body" idx="1"/>
          </p:nvPr>
        </p:nvSpPr>
        <p:spPr/>
        <p:txBody>
          <a:bodyPr/>
          <a:lstStyle/>
          <a:p>
            <a:pPr marL="533400" indent="-533400" eaLnBrk="1" hangingPunct="1">
              <a:spcBef>
                <a:spcPct val="35000"/>
              </a:spcBef>
            </a:pPr>
            <a:r>
              <a:rPr lang="it-IT" altLang="en-US" sz="1800" dirty="0">
                <a:ea typeface="ＭＳ Ｐゴシック" panose="020B0600070205080204" pitchFamily="34" charset="-128"/>
              </a:rPr>
              <a:t>L’ipotesi che </a:t>
            </a:r>
            <a:r>
              <a:rPr lang="it-IT" altLang="en-US" sz="1800" i="1" dirty="0">
                <a:ea typeface="ＭＳ Ｐゴシック" panose="020B0600070205080204" pitchFamily="34" charset="-128"/>
              </a:rPr>
              <a:t>Y</a:t>
            </a:r>
            <a:r>
              <a:rPr lang="it-IT" altLang="en-US" sz="1800" dirty="0">
                <a:ea typeface="ＭＳ Ｐゴシック" panose="020B0600070205080204" pitchFamily="34" charset="-128"/>
              </a:rPr>
              <a:t> abbia distribuzione </a:t>
            </a:r>
            <a:r>
              <a:rPr lang="it-IT" altLang="en-US" sz="1800" i="1" dirty="0">
                <a:ea typeface="ＭＳ Ｐゴシック" panose="020B0600070205080204" pitchFamily="34" charset="-128"/>
              </a:rPr>
              <a:t>N</a:t>
            </a:r>
            <a:r>
              <a:rPr lang="it-IT" altLang="en-US" sz="1800" dirty="0">
                <a:ea typeface="ＭＳ Ｐゴシック" panose="020B0600070205080204" pitchFamily="34" charset="-128"/>
              </a:rPr>
              <a:t>(</a:t>
            </a:r>
            <a:r>
              <a:rPr lang="it-IT" altLang="en-US" sz="1800" i="1" dirty="0" err="1">
                <a:latin typeface="Lucida Grande" pitchFamily="48" charset="0"/>
                <a:ea typeface="ＭＳ Ｐゴシック" panose="020B0600070205080204" pitchFamily="34" charset="-128"/>
                <a:sym typeface="Symbol" panose="05050102010706020507" pitchFamily="18" charset="2"/>
              </a:rPr>
              <a:t>μ</a:t>
            </a:r>
            <a:r>
              <a:rPr lang="it-IT" altLang="en-US" sz="1800" i="1" baseline="-25000" dirty="0" err="1">
                <a:ea typeface="ＭＳ Ｐゴシック" panose="020B0600070205080204" pitchFamily="34" charset="-128"/>
              </a:rPr>
              <a:t>Y</a:t>
            </a:r>
            <a:r>
              <a:rPr lang="it-IT" altLang="en-US" sz="1800" dirty="0">
                <a:ea typeface="ＭＳ Ｐゴシック" panose="020B0600070205080204" pitchFamily="34" charset="-128"/>
              </a:rPr>
              <a:t>,     ) è raramente plausibile nella pratica (reddito? numero di figli?)</a:t>
            </a:r>
          </a:p>
          <a:p>
            <a:pPr marL="533400" indent="-533400" eaLnBrk="1" hangingPunct="1">
              <a:spcBef>
                <a:spcPct val="35000"/>
              </a:spcBef>
            </a:pPr>
            <a:r>
              <a:rPr lang="it-IT" altLang="en-US" sz="1800" dirty="0">
                <a:ea typeface="ＭＳ Ｐゴシック" panose="020B0600070205080204" pitchFamily="34" charset="-128"/>
              </a:rPr>
              <a:t>per </a:t>
            </a:r>
            <a:r>
              <a:rPr lang="it-IT" altLang="en-US" sz="1800" i="1" dirty="0">
                <a:ea typeface="ＭＳ Ｐゴシック" panose="020B0600070205080204" pitchFamily="34" charset="-128"/>
              </a:rPr>
              <a:t>n</a:t>
            </a:r>
            <a:r>
              <a:rPr lang="it-IT" altLang="en-US" sz="1800" dirty="0">
                <a:ea typeface="ＭＳ Ｐゴシック" panose="020B0600070205080204" pitchFamily="34" charset="-128"/>
              </a:rPr>
              <a:t> &gt; 30, la distribuzione </a:t>
            </a:r>
            <a:r>
              <a:rPr lang="it-IT" altLang="en-US" sz="1800" i="1" dirty="0">
                <a:ea typeface="ＭＳ Ｐゴシック" panose="020B0600070205080204" pitchFamily="34" charset="-128"/>
              </a:rPr>
              <a:t>t</a:t>
            </a:r>
            <a:r>
              <a:rPr lang="it-IT" altLang="en-US" sz="1800" dirty="0">
                <a:ea typeface="ＭＳ Ｐゴシック" panose="020B0600070205080204" pitchFamily="34" charset="-128"/>
              </a:rPr>
              <a:t> e </a:t>
            </a:r>
            <a:r>
              <a:rPr lang="it-IT" altLang="en-US" sz="1800" i="1" dirty="0">
                <a:ea typeface="ＭＳ Ｐゴシック" panose="020B0600070205080204" pitchFamily="34" charset="-128"/>
              </a:rPr>
              <a:t>N</a:t>
            </a:r>
            <a:r>
              <a:rPr lang="it-IT" altLang="en-US" sz="1800" dirty="0">
                <a:ea typeface="ＭＳ Ｐゴシック" panose="020B0600070205080204" pitchFamily="34" charset="-128"/>
              </a:rPr>
              <a:t>(0,1) sono molto vicine (al crescere di </a:t>
            </a:r>
            <a:r>
              <a:rPr lang="it-IT" altLang="en-US" sz="1800" i="1" dirty="0">
                <a:ea typeface="ＭＳ Ｐゴシック" panose="020B0600070205080204" pitchFamily="34" charset="-128"/>
              </a:rPr>
              <a:t>n</a:t>
            </a:r>
            <a:r>
              <a:rPr lang="it-IT" altLang="en-US" sz="1800" dirty="0">
                <a:ea typeface="ＭＳ Ｐゴシック" panose="020B0600070205080204" pitchFamily="34" charset="-128"/>
              </a:rPr>
              <a:t>, la distribuzione </a:t>
            </a:r>
            <a:r>
              <a:rPr lang="it-IT" altLang="en-US" sz="1800" i="1" dirty="0">
                <a:ea typeface="ＭＳ Ｐゴシック" panose="020B0600070205080204" pitchFamily="34" charset="-128"/>
              </a:rPr>
              <a:t>t</a:t>
            </a:r>
            <a:r>
              <a:rPr lang="it-IT" altLang="en-US" sz="1800" i="1" baseline="-25000" dirty="0">
                <a:ea typeface="ＭＳ Ｐゴシック" panose="020B0600070205080204" pitchFamily="34" charset="-128"/>
              </a:rPr>
              <a:t>n</a:t>
            </a:r>
            <a:r>
              <a:rPr lang="it-IT" altLang="en-US" sz="1800" baseline="-25000" dirty="0">
                <a:ea typeface="ＭＳ Ｐゴシック" panose="020B0600070205080204" pitchFamily="34" charset="-128"/>
              </a:rPr>
              <a:t>–1</a:t>
            </a:r>
            <a:r>
              <a:rPr lang="it-IT" altLang="en-US" sz="1800" dirty="0">
                <a:ea typeface="ＭＳ Ｐゴシック" panose="020B0600070205080204" pitchFamily="34" charset="-128"/>
              </a:rPr>
              <a:t> converge a </a:t>
            </a:r>
            <a:r>
              <a:rPr lang="it-IT" altLang="en-US" sz="1800" i="1" dirty="0">
                <a:ea typeface="ＭＳ Ｐゴシック" panose="020B0600070205080204" pitchFamily="34" charset="-128"/>
              </a:rPr>
              <a:t>N</a:t>
            </a:r>
            <a:r>
              <a:rPr lang="it-IT" altLang="en-US" sz="1800" dirty="0">
                <a:ea typeface="ＭＳ Ｐゴシック" panose="020B0600070205080204" pitchFamily="34" charset="-128"/>
              </a:rPr>
              <a:t>(0,1)) </a:t>
            </a:r>
          </a:p>
          <a:p>
            <a:pPr marL="533400" indent="-533400" eaLnBrk="1" hangingPunct="1">
              <a:spcBef>
                <a:spcPct val="35000"/>
              </a:spcBef>
            </a:pPr>
            <a:r>
              <a:rPr lang="it-IT" altLang="en-US" sz="1800" dirty="0">
                <a:ea typeface="ＭＳ Ｐゴシック" panose="020B0600070205080204" pitchFamily="34" charset="-128"/>
              </a:rPr>
              <a:t>La distribuzione </a:t>
            </a:r>
            <a:r>
              <a:rPr lang="it-IT" altLang="en-US" sz="1800" i="1" dirty="0">
                <a:ea typeface="ＭＳ Ｐゴシック" panose="020B0600070205080204" pitchFamily="34" charset="-128"/>
              </a:rPr>
              <a:t>t</a:t>
            </a:r>
            <a:r>
              <a:rPr lang="it-IT" altLang="en-US" sz="1800" dirty="0">
                <a:ea typeface="ＭＳ Ｐゴシック" panose="020B0600070205080204" pitchFamily="34" charset="-128"/>
              </a:rPr>
              <a:t> è un artefatto che risale ai tempi in cui le dimensioni dei campioni erano piccole e i “calcolatori” erano persone</a:t>
            </a:r>
          </a:p>
          <a:p>
            <a:pPr marL="533400" indent="-533400" eaLnBrk="1" hangingPunct="1">
              <a:spcBef>
                <a:spcPct val="35000"/>
              </a:spcBef>
            </a:pPr>
            <a:r>
              <a:rPr lang="it-IT" altLang="en-US" sz="1800" dirty="0">
                <a:ea typeface="ＭＳ Ｐゴシック" panose="020B0600070205080204" pitchFamily="34" charset="-128"/>
              </a:rPr>
              <a:t>Per motivi storici, il software statistico utilizza generalmente la distribuzione </a:t>
            </a:r>
            <a:r>
              <a:rPr lang="it-IT" altLang="en-US" sz="1800" i="1" dirty="0">
                <a:ea typeface="ＭＳ Ｐゴシック" panose="020B0600070205080204" pitchFamily="34" charset="-128"/>
              </a:rPr>
              <a:t>t</a:t>
            </a:r>
            <a:r>
              <a:rPr lang="it-IT" altLang="en-US" sz="1800" dirty="0">
                <a:ea typeface="ＭＳ Ｐゴシック" panose="020B0600070205080204" pitchFamily="34" charset="-128"/>
              </a:rPr>
              <a:t> per calcolare valori-</a:t>
            </a:r>
            <a:r>
              <a:rPr lang="it-IT" altLang="en-US" sz="1800" i="1" dirty="0">
                <a:ea typeface="ＭＳ Ｐゴシック" panose="020B0600070205080204" pitchFamily="34" charset="-128"/>
              </a:rPr>
              <a:t>p</a:t>
            </a:r>
            <a:r>
              <a:rPr lang="it-IT" altLang="en-US" sz="1800" dirty="0">
                <a:ea typeface="ＭＳ Ｐゴシック" panose="020B0600070205080204" pitchFamily="34" charset="-128"/>
              </a:rPr>
              <a:t> ma questo è irrilevante quando la dimensione del campione è moderata o grande.</a:t>
            </a:r>
          </a:p>
          <a:p>
            <a:pPr marL="533400" indent="-533400" eaLnBrk="1" hangingPunct="1">
              <a:spcBef>
                <a:spcPct val="35000"/>
              </a:spcBef>
            </a:pPr>
            <a:r>
              <a:rPr lang="it-IT" altLang="en-US" sz="1800" dirty="0">
                <a:ea typeface="ＭＳ Ｐゴシック" panose="020B0600070205080204" pitchFamily="34" charset="-128"/>
              </a:rPr>
              <a:t>Per questi motivi, in questo corso ci concentreremo sull’approssimazione con </a:t>
            </a:r>
            <a:r>
              <a:rPr lang="it-IT" altLang="en-US" sz="1800" i="1" dirty="0">
                <a:ea typeface="ＭＳ Ｐゴシック" panose="020B0600070205080204" pitchFamily="34" charset="-128"/>
              </a:rPr>
              <a:t>n</a:t>
            </a:r>
            <a:r>
              <a:rPr lang="it-IT" altLang="en-US" sz="1800" dirty="0">
                <a:ea typeface="ＭＳ Ｐゴシック" panose="020B0600070205080204" pitchFamily="34" charset="-128"/>
              </a:rPr>
              <a:t> grande data dal TLC</a:t>
            </a:r>
          </a:p>
        </p:txBody>
      </p:sp>
      <p:graphicFrame>
        <p:nvGraphicFramePr>
          <p:cNvPr id="67588" name="Object 2"/>
          <p:cNvGraphicFramePr>
            <a:graphicFrameLocks noChangeAspect="1"/>
          </p:cNvGraphicFramePr>
          <p:nvPr/>
        </p:nvGraphicFramePr>
        <p:xfrm>
          <a:off x="5573713" y="1587500"/>
          <a:ext cx="293687" cy="381000"/>
        </p:xfrm>
        <a:graphic>
          <a:graphicData uri="http://schemas.openxmlformats.org/presentationml/2006/ole">
            <mc:AlternateContent xmlns:mc="http://schemas.openxmlformats.org/markup-compatibility/2006">
              <mc:Choice xmlns:v="urn:schemas-microsoft-com:vml" Requires="v">
                <p:oleObj spid="_x0000_s251134" name="Equation" r:id="rId3" imgW="381000" imgH="495300" progId="Equation.DSMT4">
                  <p:embed/>
                </p:oleObj>
              </mc:Choice>
              <mc:Fallback>
                <p:oleObj name="Equation" r:id="rId3" imgW="381000" imgH="495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3713" y="1587500"/>
                        <a:ext cx="293687"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589"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334349B6-3D01-486C-B974-B09958B3E653}" type="slidenum">
              <a:rPr lang="en-US" altLang="en-US" smtClean="0"/>
              <a:pPr/>
              <a:t>42</a:t>
            </a:fld>
            <a:endParaRPr lang="en-US" altLang="en-US"/>
          </a:p>
        </p:txBody>
      </p:sp>
    </p:spTree>
    <p:extLst>
      <p:ext uri="{BB962C8B-B14F-4D97-AF65-F5344CB8AC3E}">
        <p14:creationId xmlns:p14="http://schemas.microsoft.com/office/powerpoint/2010/main" val="3270217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it-IT" altLang="en-US" dirty="0">
                <a:ea typeface="ＭＳ Ｐゴシック" panose="020B0600070205080204" pitchFamily="34" charset="-128"/>
              </a:rPr>
              <a:t>Riepilogo I (teoria)</a:t>
            </a:r>
            <a:endParaRPr lang="it-IT" altLang="en-US" b="0" dirty="0">
              <a:ea typeface="ＭＳ Ｐゴシック" panose="020B0600070205080204" pitchFamily="34" charset="-128"/>
            </a:endParaRPr>
          </a:p>
        </p:txBody>
      </p:sp>
      <mc:AlternateContent xmlns:mc="http://schemas.openxmlformats.org/markup-compatibility/2006" xmlns:a14="http://schemas.microsoft.com/office/drawing/2010/main">
        <mc:Choice Requires="a14">
          <p:sp>
            <p:nvSpPr>
              <p:cNvPr id="70659" name="Rectangle 3"/>
              <p:cNvSpPr>
                <a:spLocks noGrp="1" noChangeArrowheads="1"/>
              </p:cNvSpPr>
              <p:nvPr>
                <p:ph type="body" idx="1"/>
              </p:nvPr>
            </p:nvSpPr>
            <p:spPr/>
            <p:txBody>
              <a:bodyPr/>
              <a:lstStyle/>
              <a:p>
                <a:pPr marL="533400" indent="-533400" eaLnBrk="1" hangingPunct="1">
                  <a:buFontTx/>
                  <a:buNone/>
                </a:pPr>
                <a:r>
                  <a:rPr lang="it-IT" altLang="en-US" sz="2400" dirty="0">
                    <a:ea typeface="ＭＳ Ｐゴシック" panose="020B0600070205080204" pitchFamily="34" charset="-128"/>
                  </a:rPr>
                  <a:t>Dalle due ipotesi di:</a:t>
                </a:r>
              </a:p>
              <a:p>
                <a:pPr marL="914400" lvl="1" indent="-457200" eaLnBrk="1" hangingPunct="1">
                  <a:buFont typeface="Verdana" panose="020B0604030504040204" pitchFamily="34" charset="0"/>
                  <a:buAutoNum type="arabicPeriod"/>
                </a:pPr>
                <a:r>
                  <a:rPr lang="it-IT" altLang="en-US" sz="2000" dirty="0">
                    <a:ea typeface="ＭＳ Ｐゴシック" panose="020B0600070205080204" pitchFamily="34" charset="-128"/>
                  </a:rPr>
                  <a:t>campionamento casuale semplice di una popolazione, cioè</a:t>
                </a:r>
              </a:p>
              <a:p>
                <a:pPr marL="1295400" lvl="2" indent="-381000" eaLnBrk="1" hangingPunct="1">
                  <a:buFontTx/>
                  <a:buNone/>
                </a:pPr>
                <a:r>
                  <a:rPr lang="it-IT" altLang="en-US" sz="1800" dirty="0">
                    <a:ea typeface="ＭＳ Ｐゴシック" panose="020B0600070205080204" pitchFamily="34" charset="-128"/>
                  </a:rPr>
                  <a:t>{</a:t>
                </a:r>
                <a:r>
                  <a:rPr lang="it-IT" altLang="en-US" sz="1800" i="1" dirty="0" err="1">
                    <a:ea typeface="ＭＳ Ｐゴシック" panose="020B0600070205080204" pitchFamily="34" charset="-128"/>
                  </a:rPr>
                  <a:t>Y</a:t>
                </a:r>
                <a:r>
                  <a:rPr lang="it-IT" altLang="en-US" sz="1800" i="1" baseline="-25000" dirty="0" err="1">
                    <a:ea typeface="ＭＳ Ｐゴシック" panose="020B0600070205080204" pitchFamily="34" charset="-128"/>
                  </a:rPr>
                  <a:t>i</a:t>
                </a:r>
                <a:r>
                  <a:rPr lang="it-IT" altLang="en-US" sz="1800" dirty="0">
                    <a:ea typeface="ＭＳ Ｐゴシック" panose="020B0600070205080204" pitchFamily="34" charset="-128"/>
                  </a:rPr>
                  <a:t>, </a:t>
                </a:r>
                <a:r>
                  <a:rPr lang="it-IT" altLang="en-US" sz="1800" i="1" dirty="0">
                    <a:ea typeface="ＭＳ Ｐゴシック" panose="020B0600070205080204" pitchFamily="34" charset="-128"/>
                  </a:rPr>
                  <a:t>i</a:t>
                </a:r>
                <a:r>
                  <a:rPr lang="it-IT" altLang="en-US" sz="1800" dirty="0">
                    <a:ea typeface="ＭＳ Ｐゴシック" panose="020B0600070205080204" pitchFamily="34" charset="-128"/>
                  </a:rPr>
                  <a:t> =1,…,</a:t>
                </a:r>
                <a:r>
                  <a:rPr lang="it-IT" altLang="en-US" sz="1800" i="1" dirty="0">
                    <a:ea typeface="ＭＳ Ｐゴシック" panose="020B0600070205080204" pitchFamily="34" charset="-128"/>
                  </a:rPr>
                  <a:t>n</a:t>
                </a:r>
                <a:r>
                  <a:rPr lang="it-IT" altLang="en-US" sz="1800" dirty="0">
                    <a:ea typeface="ＭＳ Ｐゴシック" panose="020B0600070205080204" pitchFamily="34" charset="-128"/>
                  </a:rPr>
                  <a:t>} sono </a:t>
                </a:r>
                <a:r>
                  <a:rPr lang="it-IT" altLang="en-US" sz="1800" dirty="0" err="1">
                    <a:ea typeface="ＭＳ Ｐゴシック" panose="020B0600070205080204" pitchFamily="34" charset="-128"/>
                  </a:rPr>
                  <a:t>i.i.d</a:t>
                </a:r>
                <a:r>
                  <a:rPr lang="it-IT" altLang="en-US" sz="1800" dirty="0">
                    <a:ea typeface="ＭＳ Ｐゴシック" panose="020B0600070205080204" pitchFamily="34" charset="-128"/>
                  </a:rPr>
                  <a:t>.</a:t>
                </a:r>
              </a:p>
              <a:p>
                <a:pPr marL="914400" lvl="1" indent="-457200" eaLnBrk="1" hangingPunct="1">
                  <a:buFont typeface="Verdana" panose="020B0604030504040204" pitchFamily="34" charset="0"/>
                  <a:buAutoNum type="arabicPeriod"/>
                </a:pPr>
                <a:r>
                  <a:rPr lang="it-IT" altLang="en-US" sz="2000" dirty="0">
                    <a:ea typeface="ＭＳ Ｐゴシック" panose="020B0600070205080204" pitchFamily="34" charset="-128"/>
                  </a:rPr>
                  <a:t>0 &lt; </a:t>
                </a:r>
                <a:r>
                  <a:rPr lang="it-IT" altLang="en-US" sz="2000" i="1" dirty="0">
                    <a:ea typeface="ＭＳ Ｐゴシック" panose="020B0600070205080204" pitchFamily="34" charset="-128"/>
                  </a:rPr>
                  <a:t>E</a:t>
                </a:r>
                <a:r>
                  <a:rPr lang="it-IT" altLang="en-US" sz="2000" dirty="0">
                    <a:ea typeface="ＭＳ Ｐゴシック" panose="020B0600070205080204" pitchFamily="34" charset="-128"/>
                  </a:rPr>
                  <a:t>(</a:t>
                </a:r>
                <a:r>
                  <a:rPr lang="it-IT" altLang="en-US" sz="2000" i="1" dirty="0">
                    <a:ea typeface="ＭＳ Ｐゴシック" panose="020B0600070205080204" pitchFamily="34" charset="-128"/>
                  </a:rPr>
                  <a:t>Y</a:t>
                </a:r>
                <a:r>
                  <a:rPr lang="it-IT" altLang="en-US" sz="2000" baseline="30000" dirty="0">
                    <a:ea typeface="ＭＳ Ｐゴシック" panose="020B0600070205080204" pitchFamily="34" charset="-128"/>
                  </a:rPr>
                  <a:t>4</a:t>
                </a:r>
                <a:r>
                  <a:rPr lang="it-IT" altLang="en-US" sz="2000" dirty="0">
                    <a:ea typeface="ＭＳ Ｐゴシック" panose="020B0600070205080204" pitchFamily="34" charset="-128"/>
                  </a:rPr>
                  <a:t>) &lt; </a:t>
                </a:r>
                <a:r>
                  <a:rPr lang="it-IT" altLang="en-US" sz="2000" dirty="0">
                    <a:ea typeface="ＭＳ Ｐゴシック" panose="020B0600070205080204" pitchFamily="34" charset="-128"/>
                    <a:sym typeface="Euclid Symbol" panose="05050102010706020507" pitchFamily="18" charset="2"/>
                  </a:rPr>
                  <a:t>∞</a:t>
                </a:r>
                <a:endParaRPr lang="it-IT" altLang="en-US" sz="2000" dirty="0">
                  <a:ea typeface="ＭＳ Ｐゴシック" panose="020B0600070205080204" pitchFamily="34" charset="-128"/>
                </a:endParaRPr>
              </a:p>
              <a:p>
                <a:pPr marL="533400" indent="-533400" eaLnBrk="1" hangingPunct="1">
                  <a:buFontTx/>
                  <a:buNone/>
                </a:pPr>
                <a:r>
                  <a:rPr lang="it-IT" altLang="en-US" sz="2400" dirty="0">
                    <a:ea typeface="ＭＳ Ｐゴシック" panose="020B0600070205080204" pitchFamily="34" charset="-128"/>
                  </a:rPr>
                  <a:t>abbiamo sviluppato, per grandi campioni (</a:t>
                </a:r>
                <a:r>
                  <a:rPr lang="it-IT" altLang="en-US" sz="2400" i="1" dirty="0">
                    <a:ea typeface="ＭＳ Ｐゴシック" panose="020B0600070205080204" pitchFamily="34" charset="-128"/>
                  </a:rPr>
                  <a:t>n </a:t>
                </a:r>
                <a:r>
                  <a:rPr lang="it-IT" altLang="en-US" sz="2400" dirty="0">
                    <a:ea typeface="ＭＳ Ｐゴシック" panose="020B0600070205080204" pitchFamily="34" charset="-128"/>
                  </a:rPr>
                  <a:t>grande):</a:t>
                </a:r>
              </a:p>
              <a:p>
                <a:pPr marL="914400" lvl="1" indent="-457200" eaLnBrk="1" hangingPunct="1"/>
                <a:r>
                  <a:rPr lang="it-IT" altLang="en-US" sz="2000" dirty="0">
                    <a:ea typeface="ＭＳ Ｐゴシック" panose="020B0600070205080204" pitchFamily="34" charset="-128"/>
                  </a:rPr>
                  <a:t>Teoria della stima (distribuzione campionaria di </a:t>
                </a:r>
                <a14:m>
                  <m:oMath xmlns:m="http://schemas.openxmlformats.org/officeDocument/2006/math">
                    <m:acc>
                      <m:accPr>
                        <m:chr m:val="̅"/>
                        <m:ctrlPr>
                          <a:rPr lang="en-IE" altLang="en-US" sz="2000" b="0" i="1" smtClean="0">
                            <a:latin typeface="Cambria Math" panose="02040503050406030204" pitchFamily="18" charset="0"/>
                            <a:ea typeface="ＭＳ Ｐゴシック" panose="020B0600070205080204" pitchFamily="34" charset="-128"/>
                          </a:rPr>
                        </m:ctrlPr>
                      </m:accPr>
                      <m:e>
                        <m:r>
                          <a:rPr lang="en-IE" altLang="en-US" sz="2000" b="0" i="1" smtClean="0">
                            <a:latin typeface="Cambria Math" panose="02040503050406030204" pitchFamily="18" charset="0"/>
                            <a:ea typeface="ＭＳ Ｐゴシック" panose="020B0600070205080204" pitchFamily="34" charset="-128"/>
                          </a:rPr>
                          <m:t>𝑌</m:t>
                        </m:r>
                      </m:e>
                    </m:acc>
                  </m:oMath>
                </a14:m>
                <a:r>
                  <a:rPr lang="it-IT" altLang="en-US" sz="2000" dirty="0">
                    <a:ea typeface="ＭＳ Ｐゴシック" panose="020B0600070205080204" pitchFamily="34" charset="-128"/>
                  </a:rPr>
                  <a:t>) </a:t>
                </a:r>
              </a:p>
              <a:p>
                <a:pPr marL="914400" lvl="1" indent="-457200" eaLnBrk="1" hangingPunct="1"/>
                <a:r>
                  <a:rPr lang="it-IT" altLang="en-US" sz="2000" dirty="0">
                    <a:ea typeface="ＭＳ Ｐゴシック" panose="020B0600070205080204" pitchFamily="34" charset="-128"/>
                  </a:rPr>
                  <a:t>Teoria della verifica di ipotesi (intervalli di confidenza per </a:t>
                </a:r>
                <a:r>
                  <a:rPr lang="it-IT" altLang="en-US" sz="2000" i="1" dirty="0">
                    <a:ea typeface="ＭＳ Ｐゴシック" panose="020B0600070205080204" pitchFamily="34" charset="-128"/>
                  </a:rPr>
                  <a:t>n </a:t>
                </a:r>
                <a:r>
                  <a:rPr lang="it-IT" altLang="en-US" sz="2000" dirty="0">
                    <a:ea typeface="ＭＳ Ｐゴシック" panose="020B0600070205080204" pitchFamily="34" charset="-128"/>
                  </a:rPr>
                  <a:t>grande, distribuzione con </a:t>
                </a:r>
                <a:r>
                  <a:rPr lang="it-IT" altLang="en-US" sz="2000" i="1" dirty="0">
                    <a:ea typeface="ＭＳ Ｐゴシック" panose="020B0600070205080204" pitchFamily="34" charset="-128"/>
                  </a:rPr>
                  <a:t>n</a:t>
                </a:r>
                <a:r>
                  <a:rPr lang="it-IT" altLang="en-US" sz="2000" dirty="0">
                    <a:ea typeface="ＭＳ Ｐゴシック" panose="020B0600070205080204" pitchFamily="34" charset="-128"/>
                  </a:rPr>
                  <a:t> grande della statistica </a:t>
                </a:r>
                <a:r>
                  <a:rPr lang="it-IT" altLang="en-US" sz="2000" i="1" dirty="0">
                    <a:ea typeface="ＭＳ Ｐゴシック" panose="020B0600070205080204" pitchFamily="34" charset="-128"/>
                  </a:rPr>
                  <a:t>t</a:t>
                </a:r>
                <a:r>
                  <a:rPr lang="it-IT" altLang="en-US" sz="2000" dirty="0">
                    <a:ea typeface="ＭＳ Ｐゴシック" panose="020B0600070205080204" pitchFamily="34" charset="-128"/>
                  </a:rPr>
                  <a:t> e calcolo del valore-</a:t>
                </a:r>
                <a:r>
                  <a:rPr lang="it-IT" altLang="en-US" sz="2000" i="1" dirty="0">
                    <a:ea typeface="ＭＳ Ｐゴシック" panose="020B0600070205080204" pitchFamily="34" charset="-128"/>
                  </a:rPr>
                  <a:t>p</a:t>
                </a:r>
                <a:r>
                  <a:rPr lang="it-IT" altLang="en-US" sz="2000" dirty="0">
                    <a:ea typeface="ＭＳ Ｐゴシック" panose="020B0600070205080204" pitchFamily="34" charset="-128"/>
                  </a:rPr>
                  <a:t>)</a:t>
                </a:r>
              </a:p>
              <a:p>
                <a:pPr marL="533400" indent="-533400" eaLnBrk="1" hangingPunct="1">
                  <a:buFontTx/>
                  <a:buNone/>
                </a:pPr>
                <a:r>
                  <a:rPr lang="it-IT" altLang="en-US" sz="2400" dirty="0">
                    <a:ea typeface="ＭＳ Ｐゴシック" panose="020B0600070205080204" pitchFamily="34" charset="-128"/>
                  </a:rPr>
                  <a:t>Le ipotesi (1) e (2) sono plausibili nella pratica? </a:t>
                </a:r>
                <a:r>
                  <a:rPr lang="it-IT" altLang="en-US" sz="2400" b="1" dirty="0">
                    <a:ea typeface="ＭＳ Ｐゴシック" panose="020B0600070205080204" pitchFamily="34" charset="-128"/>
                  </a:rPr>
                  <a:t>Sì</a:t>
                </a:r>
              </a:p>
            </p:txBody>
          </p:sp>
        </mc:Choice>
        <mc:Fallback xmlns="">
          <p:sp>
            <p:nvSpPr>
              <p:cNvPr id="70659" name="Rectangle 3"/>
              <p:cNvSpPr>
                <a:spLocks noGrp="1" noRot="1" noChangeAspect="1" noMove="1" noResize="1" noEditPoints="1" noAdjustHandles="1" noChangeArrowheads="1" noChangeShapeType="1" noTextEdit="1"/>
              </p:cNvSpPr>
              <p:nvPr>
                <p:ph type="body" idx="1"/>
              </p:nvPr>
            </p:nvSpPr>
            <p:spPr>
              <a:blipFill>
                <a:blip r:embed="rId2"/>
                <a:stretch>
                  <a:fillRect l="-1102" t="-1067" r="-1837"/>
                </a:stretch>
              </a:blipFill>
            </p:spPr>
            <p:txBody>
              <a:bodyPr/>
              <a:lstStyle/>
              <a:p>
                <a:r>
                  <a:rPr lang="en-IE">
                    <a:noFill/>
                  </a:rPr>
                  <a:t> </a:t>
                </a:r>
              </a:p>
            </p:txBody>
          </p:sp>
        </mc:Fallback>
      </mc:AlternateContent>
      <p:sp>
        <p:nvSpPr>
          <p:cNvPr id="70661"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4EEE3E26-BB23-4BA3-8199-D50840FB4041}" type="slidenum">
              <a:rPr lang="en-US" altLang="en-US" smtClean="0"/>
              <a:pPr/>
              <a:t>43</a:t>
            </a:fld>
            <a:endParaRPr lang="en-US" altLang="en-US"/>
          </a:p>
        </p:txBody>
      </p:sp>
    </p:spTree>
    <p:extLst>
      <p:ext uri="{BB962C8B-B14F-4D97-AF65-F5344CB8AC3E}">
        <p14:creationId xmlns:p14="http://schemas.microsoft.com/office/powerpoint/2010/main" val="279587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4589" y="1185272"/>
            <a:ext cx="8743709" cy="992187"/>
          </a:xfrm>
        </p:spPr>
        <p:txBody>
          <a:bodyPr/>
          <a:lstStyle/>
          <a:p>
            <a:pPr algn="just" eaLnBrk="1" hangingPunct="1"/>
            <a:r>
              <a:rPr lang="en-US" altLang="en-US" sz="2000" b="0" dirty="0" err="1">
                <a:ea typeface="ＭＳ Ｐゴシック" panose="020B0600070205080204" pitchFamily="34" charset="-128"/>
              </a:rPr>
              <a:t>Stimiamo</a:t>
            </a:r>
            <a:r>
              <a:rPr lang="en-US" altLang="en-US" sz="2000" b="0" dirty="0">
                <a:ea typeface="ＭＳ Ｐゴシック" panose="020B0600070205080204" pitchFamily="34" charset="-128"/>
              </a:rPr>
              <a:t> e </a:t>
            </a:r>
            <a:r>
              <a:rPr lang="en-US" altLang="en-US" sz="2000" b="0" dirty="0" err="1">
                <a:ea typeface="ＭＳ Ｐゴシック" panose="020B0600070205080204" pitchFamily="34" charset="-128"/>
              </a:rPr>
              <a:t>facciamo</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inferenza</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sull’effetto</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della</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dimensione</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delle</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classi</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sul</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rendimento</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scolastico</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confrontando</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scuole</a:t>
            </a:r>
            <a:r>
              <a:rPr lang="en-US" altLang="en-US" sz="2000" b="0" dirty="0">
                <a:ea typeface="ＭＳ Ｐゴシック" panose="020B0600070205080204" pitchFamily="34" charset="-128"/>
              </a:rPr>
              <a:t> con </a:t>
            </a:r>
            <a:r>
              <a:rPr lang="en-US" altLang="en-US" sz="2000" b="0" dirty="0" err="1">
                <a:ea typeface="ＭＳ Ｐゴシック" panose="020B0600070205080204" pitchFamily="34" charset="-128"/>
              </a:rPr>
              <a:t>dimensioni</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delle</a:t>
            </a:r>
            <a:r>
              <a:rPr lang="en-US" altLang="en-US" sz="2000" b="0" dirty="0">
                <a:ea typeface="ＭＳ Ｐゴシック" panose="020B0600070205080204" pitchFamily="34" charset="-128"/>
              </a:rPr>
              <a:t> </a:t>
            </a:r>
            <a:r>
              <a:rPr lang="en-US" altLang="en-US" sz="2000" b="0" dirty="0" err="1">
                <a:ea typeface="ＭＳ Ｐゴシック" panose="020B0600070205080204" pitchFamily="34" charset="-128"/>
              </a:rPr>
              <a:t>classi</a:t>
            </a:r>
            <a:r>
              <a:rPr lang="en-US" altLang="en-US" sz="2000" b="0" dirty="0">
                <a:ea typeface="ＭＳ Ｐゴシック" panose="020B0600070205080204" pitchFamily="34" charset="-128"/>
              </a:rPr>
              <a:t> </a:t>
            </a:r>
            <a:r>
              <a:rPr lang="en-US" altLang="en-US" sz="2000" b="0" dirty="0">
                <a:ea typeface="ヒラギノ角ゴ ProN W3" pitchFamily="48" charset="-128"/>
              </a:rPr>
              <a:t>“</a:t>
            </a:r>
            <a:r>
              <a:rPr lang="en-US" altLang="en-US" sz="2000" b="0" dirty="0" err="1">
                <a:ea typeface="ヒラギノ角ゴ ProN W3" pitchFamily="48" charset="-128"/>
              </a:rPr>
              <a:t>piccole</a:t>
            </a:r>
            <a:r>
              <a:rPr lang="en-US" altLang="en-US" sz="2000" b="0" dirty="0">
                <a:ea typeface="ＭＳ Ｐゴシック" panose="020B0600070205080204" pitchFamily="34" charset="-128"/>
              </a:rPr>
              <a:t>” (STR &lt; 20) e </a:t>
            </a:r>
            <a:r>
              <a:rPr lang="en-US" altLang="en-US" sz="2000" b="0" dirty="0">
                <a:ea typeface="ヒラギノ角ゴ ProN W3" pitchFamily="48" charset="-128"/>
              </a:rPr>
              <a:t>“</a:t>
            </a:r>
            <a:r>
              <a:rPr lang="en-US" altLang="en-US" sz="2000" b="0" dirty="0" err="1">
                <a:ea typeface="ヒラギノ角ゴ ProN W3" pitchFamily="48" charset="-128"/>
              </a:rPr>
              <a:t>grandi</a:t>
            </a:r>
            <a:r>
              <a:rPr lang="en-US" altLang="en-US" sz="2000" b="0" dirty="0">
                <a:ea typeface="ＭＳ Ｐゴシック" panose="020B0600070205080204" pitchFamily="34" charset="-128"/>
              </a:rPr>
              <a:t>” (STR ≥ 20)</a:t>
            </a:r>
            <a:endParaRPr lang="en-US" altLang="en-US" sz="2400" b="0" dirty="0">
              <a:ea typeface="ＭＳ Ｐゴシック" panose="020B0600070205080204" pitchFamily="34" charset="-128"/>
            </a:endParaRPr>
          </a:p>
        </p:txBody>
      </p:sp>
      <p:sp>
        <p:nvSpPr>
          <p:cNvPr id="15363" name="Rectangle 3"/>
          <p:cNvSpPr>
            <a:spLocks noGrp="1" noChangeArrowheads="1"/>
          </p:cNvSpPr>
          <p:nvPr>
            <p:ph type="body" idx="1"/>
          </p:nvPr>
        </p:nvSpPr>
        <p:spPr>
          <a:xfrm>
            <a:off x="533400" y="4485095"/>
            <a:ext cx="8066088" cy="1763305"/>
          </a:xfrm>
        </p:spPr>
        <p:txBody>
          <a:bodyPr/>
          <a:lstStyle/>
          <a:p>
            <a:pPr eaLnBrk="1" hangingPunct="1">
              <a:spcBef>
                <a:spcPts val="600"/>
              </a:spcBef>
              <a:buFontTx/>
              <a:buNone/>
            </a:pPr>
            <a:r>
              <a:rPr lang="en-US" altLang="en-US" sz="2000" b="1" i="1" dirty="0">
                <a:ea typeface="ＭＳ Ｐゴシック" panose="020B0600070205080204" pitchFamily="34" charset="-128"/>
              </a:rPr>
              <a:t>1.	</a:t>
            </a:r>
            <a:r>
              <a:rPr lang="en-US" altLang="en-US" sz="2000" b="1" i="1" dirty="0" err="1">
                <a:ea typeface="ＭＳ Ｐゴシック" panose="020B0600070205080204" pitchFamily="34" charset="-128"/>
              </a:rPr>
              <a:t>Stima</a:t>
            </a:r>
            <a:r>
              <a:rPr lang="en-US" altLang="en-US" sz="2000" dirty="0">
                <a:ea typeface="ＭＳ Ｐゴシック" panose="020B0600070205080204" pitchFamily="34" charset="-128"/>
              </a:rPr>
              <a:t> di </a:t>
            </a:r>
            <a:r>
              <a:rPr lang="en-US" altLang="en-US" sz="2000" dirty="0">
                <a:latin typeface="Lucida Grande" pitchFamily="48" charset="0"/>
                <a:ea typeface="ＭＳ Ｐゴシック" panose="020B0600070205080204" pitchFamily="34" charset="-128"/>
                <a:sym typeface="Symbol" panose="05050102010706020507" pitchFamily="18" charset="2"/>
              </a:rPr>
              <a:t>Δ := E(TESTSCR | STR &lt; 20) - E(TESTSCR | STR</a:t>
            </a:r>
            <a:r>
              <a:rPr lang="en-US" altLang="en-US" sz="2000" b="0" dirty="0">
                <a:ea typeface="ＭＳ Ｐゴシック" panose="020B0600070205080204" pitchFamily="34" charset="-128"/>
              </a:rPr>
              <a:t> ≥ </a:t>
            </a:r>
            <a:r>
              <a:rPr lang="en-US" altLang="en-US" sz="2000" dirty="0">
                <a:latin typeface="Lucida Grande" pitchFamily="48" charset="0"/>
                <a:ea typeface="ＭＳ Ｐゴシック" panose="020B0600070205080204" pitchFamily="34" charset="-128"/>
                <a:sym typeface="Symbol" panose="05050102010706020507" pitchFamily="18" charset="2"/>
              </a:rPr>
              <a:t>20)</a:t>
            </a:r>
            <a:endParaRPr lang="en-US" altLang="en-US" sz="2000" dirty="0">
              <a:ea typeface="ＭＳ Ｐゴシック" panose="020B0600070205080204" pitchFamily="34" charset="-128"/>
            </a:endParaRPr>
          </a:p>
          <a:p>
            <a:pPr eaLnBrk="1" hangingPunct="1">
              <a:spcBef>
                <a:spcPts val="600"/>
              </a:spcBef>
              <a:buFontTx/>
              <a:buNone/>
            </a:pPr>
            <a:endParaRPr lang="en-US" altLang="en-US" sz="2000" b="1" i="1" dirty="0">
              <a:ea typeface="ＭＳ Ｐゴシック" panose="020B0600070205080204" pitchFamily="34" charset="-128"/>
            </a:endParaRPr>
          </a:p>
          <a:p>
            <a:pPr eaLnBrk="1" hangingPunct="1">
              <a:spcBef>
                <a:spcPts val="600"/>
              </a:spcBef>
              <a:buFontTx/>
              <a:buNone/>
            </a:pPr>
            <a:r>
              <a:rPr lang="en-US" altLang="en-US" sz="2000" b="1" i="1" dirty="0">
                <a:ea typeface="ＭＳ Ｐゴシック" panose="020B0600070205080204" pitchFamily="34" charset="-128"/>
              </a:rPr>
              <a:t>2.	</a:t>
            </a:r>
            <a:r>
              <a:rPr lang="en-US" altLang="en-US" sz="2000" b="1" i="1" dirty="0" err="1">
                <a:ea typeface="ＭＳ Ｐゴシック" panose="020B0600070205080204" pitchFamily="34" charset="-128"/>
              </a:rPr>
              <a:t>Verifica</a:t>
            </a:r>
            <a:r>
              <a:rPr lang="en-US" altLang="en-US" sz="2000" b="1" i="1" dirty="0">
                <a:ea typeface="ＭＳ Ｐゴシック" panose="020B0600070205080204" pitchFamily="34" charset="-128"/>
              </a:rPr>
              <a:t> </a:t>
            </a:r>
            <a:r>
              <a:rPr lang="en-US" altLang="en-US" sz="2000" b="1" i="1" dirty="0" err="1">
                <a:ea typeface="ＭＳ Ｐゴシック" panose="020B0600070205080204" pitchFamily="34" charset="-128"/>
              </a:rPr>
              <a:t>dell’ipotesi</a:t>
            </a:r>
            <a:r>
              <a:rPr lang="en-US" altLang="en-US" sz="2000" b="1" i="1" dirty="0">
                <a:ea typeface="ＭＳ Ｐゴシック" panose="020B0600070205080204" pitchFamily="34" charset="-128"/>
              </a:rPr>
              <a:t> </a:t>
            </a:r>
            <a:r>
              <a:rPr lang="en-US" altLang="en-US" sz="2000" b="1" i="1" dirty="0" err="1">
                <a:ea typeface="ＭＳ Ｐゴシック" panose="020B0600070205080204" pitchFamily="34" charset="-128"/>
              </a:rPr>
              <a:t>che</a:t>
            </a:r>
            <a:r>
              <a:rPr lang="en-US" altLang="en-US" sz="2000" b="1" i="1" dirty="0">
                <a:ea typeface="ＭＳ Ｐゴシック" panose="020B0600070205080204" pitchFamily="34" charset="-128"/>
              </a:rPr>
              <a:t> </a:t>
            </a:r>
            <a:r>
              <a:rPr lang="en-US" altLang="en-US" sz="2000" dirty="0">
                <a:latin typeface="Lucida Grande" pitchFamily="48" charset="0"/>
                <a:ea typeface="ＭＳ Ｐゴシック" panose="020B0600070205080204" pitchFamily="34" charset="-128"/>
                <a:sym typeface="Symbol" panose="05050102010706020507" pitchFamily="18" charset="2"/>
              </a:rPr>
              <a:t>Δ</a:t>
            </a:r>
            <a:r>
              <a:rPr lang="en-US" altLang="en-US" sz="2000" dirty="0">
                <a:ea typeface="ＭＳ Ｐゴシック" panose="020B0600070205080204" pitchFamily="34" charset="-128"/>
              </a:rPr>
              <a:t> = 0 col </a:t>
            </a:r>
            <a:r>
              <a:rPr lang="en-US" altLang="en-US" sz="2000" b="1" dirty="0" err="1">
                <a:ea typeface="ＭＳ Ｐゴシック" panose="020B0600070205080204" pitchFamily="34" charset="-128"/>
              </a:rPr>
              <a:t>valore</a:t>
            </a:r>
            <a:r>
              <a:rPr lang="en-US" altLang="en-US" sz="2000" b="1" dirty="0">
                <a:ea typeface="ＭＳ Ｐゴシック" panose="020B0600070205080204" pitchFamily="34" charset="-128"/>
              </a:rPr>
              <a:t>-p </a:t>
            </a:r>
            <a:r>
              <a:rPr lang="en-US" altLang="en-US" sz="2000" dirty="0">
                <a:ea typeface="ＭＳ Ｐゴシック" panose="020B0600070205080204" pitchFamily="34" charset="-128"/>
              </a:rPr>
              <a:t>e </a:t>
            </a:r>
            <a:r>
              <a:rPr lang="en-US" altLang="en-US" sz="2000" dirty="0" err="1">
                <a:ea typeface="ＭＳ Ｐゴシック" panose="020B0600070205080204" pitchFamily="34" charset="-128"/>
              </a:rPr>
              <a:t>costruendo</a:t>
            </a:r>
            <a:r>
              <a:rPr lang="en-US" altLang="en-US" sz="2000" dirty="0">
                <a:ea typeface="ＭＳ Ｐゴシック" panose="020B0600070205080204" pitchFamily="34" charset="-128"/>
              </a:rPr>
              <a:t> un </a:t>
            </a:r>
            <a:r>
              <a:rPr lang="en-US" altLang="en-US" sz="2000" b="1" i="1" dirty="0">
                <a:ea typeface="ＭＳ Ｐゴシック" panose="020B0600070205080204" pitchFamily="34" charset="-128"/>
              </a:rPr>
              <a:t>intervallo di </a:t>
            </a:r>
            <a:r>
              <a:rPr lang="en-US" altLang="en-US" sz="2000" b="1" i="1" dirty="0" err="1">
                <a:ea typeface="ＭＳ Ｐゴシック" panose="020B0600070205080204" pitchFamily="34" charset="-128"/>
              </a:rPr>
              <a:t>confidenza</a:t>
            </a:r>
            <a:r>
              <a:rPr lang="en-US" altLang="en-US" sz="2000" dirty="0">
                <a:ea typeface="ＭＳ Ｐゴシック" panose="020B0600070205080204" pitchFamily="34" charset="-128"/>
              </a:rPr>
              <a:t> per </a:t>
            </a:r>
            <a:r>
              <a:rPr lang="en-US" altLang="en-US" sz="2000" dirty="0">
                <a:latin typeface="Lucida Grande" pitchFamily="48" charset="0"/>
                <a:ea typeface="ＭＳ Ｐゴシック" panose="020B0600070205080204" pitchFamily="34" charset="-128"/>
                <a:sym typeface="Symbol" panose="05050102010706020507" pitchFamily="18" charset="2"/>
              </a:rPr>
              <a:t>Δ</a:t>
            </a:r>
            <a:endParaRPr lang="en-US" altLang="en-US" sz="3200" dirty="0">
              <a:ea typeface="ＭＳ Ｐゴシック" panose="020B0600070205080204" pitchFamily="34" charset="-128"/>
            </a:endParaRPr>
          </a:p>
          <a:p>
            <a:pPr eaLnBrk="1" hangingPunct="1">
              <a:buFontTx/>
              <a:buNone/>
            </a:pPr>
            <a:endParaRPr lang="en-US" altLang="en-US" sz="3200" dirty="0">
              <a:ea typeface="ＭＳ Ｐゴシック" panose="020B0600070205080204" pitchFamily="34" charset="-128"/>
            </a:endParaRPr>
          </a:p>
        </p:txBody>
      </p:sp>
      <mc:AlternateContent xmlns:mc="http://schemas.openxmlformats.org/markup-compatibility/2006" xmlns:a14="http://schemas.microsoft.com/office/drawing/2010/main">
        <mc:Choice Requires="a14">
          <p:graphicFrame>
            <p:nvGraphicFramePr>
              <p:cNvPr id="187430" name="Group 38"/>
              <p:cNvGraphicFramePr>
                <a:graphicFrameLocks noGrp="1"/>
              </p:cNvGraphicFramePr>
              <p:nvPr>
                <p:extLst>
                  <p:ext uri="{D42A27DB-BD31-4B8C-83A1-F6EECF244321}">
                    <p14:modId xmlns:p14="http://schemas.microsoft.com/office/powerpoint/2010/main" val="4152913262"/>
                  </p:ext>
                </p:extLst>
              </p:nvPr>
            </p:nvGraphicFramePr>
            <p:xfrm>
              <a:off x="533400" y="2464888"/>
              <a:ext cx="7924800" cy="1731964"/>
            </p:xfrm>
            <a:graphic>
              <a:graphicData uri="http://schemas.openxmlformats.org/drawingml/2006/table">
                <a:tbl>
                  <a:tblPr/>
                  <a:tblGrid>
                    <a:gridCol w="18288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tblGrid>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Dimensione classe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Punteggio medio (</a:t>
                          </a:r>
                          <a14:m>
                            <m:oMath xmlns:m="http://schemas.openxmlformats.org/officeDocument/2006/math">
                              <m:acc>
                                <m:accPr>
                                  <m:chr m:val="̅"/>
                                  <m:ctrlPr>
                                    <a:rPr lang="it-IT" sz="2000" i="1" noProof="0" smtClean="0">
                                      <a:latin typeface="Cambria Math" panose="02040503050406030204" pitchFamily="18" charset="0"/>
                                    </a:rPr>
                                  </m:ctrlPr>
                                </m:accPr>
                                <m:e>
                                  <m:r>
                                    <a:rPr lang="it-IT" sz="2000" i="1" noProof="0" smtClean="0">
                                      <a:latin typeface="Cambria Math" panose="02040503050406030204" pitchFamily="18" charset="0"/>
                                    </a:rPr>
                                    <m:t>𝑌</m:t>
                                  </m:r>
                                </m:e>
                              </m:acc>
                            </m:oMath>
                          </a14:m>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Deviazione standard (</a:t>
                          </a:r>
                          <a:r>
                            <a:rPr kumimoji="0" lang="it-IT" sz="2000" b="0" i="1" u="none" strike="noStrike" cap="none" normalizeH="0" baseline="0" noProof="0">
                              <a:ln>
                                <a:noFill/>
                              </a:ln>
                              <a:solidFill>
                                <a:schemeClr val="tx1"/>
                              </a:solidFill>
                              <a:effectLst/>
                              <a:latin typeface="Verdana" pitchFamily="34" charset="0"/>
                              <a:ea typeface="ＭＳ Ｐゴシック" pitchFamily="34" charset="-128"/>
                            </a:rPr>
                            <a:t>s</a:t>
                          </a:r>
                          <a:r>
                            <a:rPr kumimoji="0" lang="it-IT" sz="2000" b="0" i="1" u="none" strike="noStrike" cap="none" normalizeH="0" baseline="-25000" noProof="0">
                              <a:ln>
                                <a:noFill/>
                              </a:ln>
                              <a:solidFill>
                                <a:schemeClr val="tx1"/>
                              </a:solidFill>
                              <a:effectLst/>
                              <a:latin typeface="Verdana" pitchFamily="34" charset="0"/>
                              <a:ea typeface="ＭＳ Ｐゴシック" pitchFamily="34" charset="-128"/>
                            </a:rPr>
                            <a:t>Y</a:t>
                          </a: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1" u="none" strike="noStrike" cap="none" normalizeH="0" baseline="0" noProof="0">
                              <a:ln>
                                <a:noFill/>
                              </a:ln>
                              <a:solidFill>
                                <a:schemeClr val="tx1"/>
                              </a:solidFill>
                              <a:effectLst/>
                              <a:latin typeface="Verdana" pitchFamily="34" charset="0"/>
                              <a:ea typeface="ＭＳ Ｐゴシック" pitchFamily="34" charset="-128"/>
                            </a:rPr>
                            <a:t>n</a:t>
                          </a:r>
                          <a:endParaRPr kumimoji="0" lang="it-IT" sz="2000" b="0" i="0" u="none" strike="noStrike" cap="none" normalizeH="0" baseline="0" noProof="0">
                            <a:ln>
                              <a:noFill/>
                            </a:ln>
                            <a:solidFill>
                              <a:schemeClr val="tx1"/>
                            </a:solidFill>
                            <a:effectLst/>
                            <a:latin typeface="Verdana" pitchFamily="34" charset="0"/>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5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Piccola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657,4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19,4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238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5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Grande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650,0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17,9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dirty="0">
                              <a:ln>
                                <a:noFill/>
                              </a:ln>
                              <a:solidFill>
                                <a:schemeClr val="tx1"/>
                              </a:solidFill>
                              <a:effectLst/>
                              <a:latin typeface="Verdana" pitchFamily="34" charset="0"/>
                              <a:ea typeface="ＭＳ Ｐゴシック" pitchFamily="34" charset="-128"/>
                            </a:rPr>
                            <a:t>182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mc:Choice>
        <mc:Fallback xmlns="">
          <p:graphicFrame>
            <p:nvGraphicFramePr>
              <p:cNvPr id="187430" name="Group 38"/>
              <p:cNvGraphicFramePr>
                <a:graphicFrameLocks noGrp="1"/>
              </p:cNvGraphicFramePr>
              <p:nvPr>
                <p:extLst>
                  <p:ext uri="{D42A27DB-BD31-4B8C-83A1-F6EECF244321}">
                    <p14:modId xmlns:p14="http://schemas.microsoft.com/office/powerpoint/2010/main" val="4152913262"/>
                  </p:ext>
                </p:extLst>
              </p:nvPr>
            </p:nvGraphicFramePr>
            <p:xfrm>
              <a:off x="533400" y="2464888"/>
              <a:ext cx="7924800" cy="1731964"/>
            </p:xfrm>
            <a:graphic>
              <a:graphicData uri="http://schemas.openxmlformats.org/drawingml/2006/table">
                <a:tbl>
                  <a:tblPr/>
                  <a:tblGrid>
                    <a:gridCol w="18288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tblGrid>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Dimensione classe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stretch>
                            <a:fillRect l="-91716" t="-3704" r="-197633" b="-117037"/>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Deviazione standard (</a:t>
                          </a:r>
                          <a:r>
                            <a:rPr kumimoji="0" lang="it-IT" sz="2000" b="0" i="1" u="none" strike="noStrike" cap="none" normalizeH="0" baseline="0" noProof="0">
                              <a:ln>
                                <a:noFill/>
                              </a:ln>
                              <a:solidFill>
                                <a:schemeClr val="tx1"/>
                              </a:solidFill>
                              <a:effectLst/>
                              <a:latin typeface="Verdana" pitchFamily="34" charset="0"/>
                              <a:ea typeface="ＭＳ Ｐゴシック" pitchFamily="34" charset="-128"/>
                            </a:rPr>
                            <a:t>s</a:t>
                          </a:r>
                          <a:r>
                            <a:rPr kumimoji="0" lang="it-IT" sz="2000" b="0" i="1" u="none" strike="noStrike" cap="none" normalizeH="0" baseline="-25000" noProof="0">
                              <a:ln>
                                <a:noFill/>
                              </a:ln>
                              <a:solidFill>
                                <a:schemeClr val="tx1"/>
                              </a:solidFill>
                              <a:effectLst/>
                              <a:latin typeface="Verdana" pitchFamily="34" charset="0"/>
                              <a:ea typeface="ＭＳ Ｐゴシック" pitchFamily="34" charset="-128"/>
                            </a:rPr>
                            <a:t>Y</a:t>
                          </a: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1" u="none" strike="noStrike" cap="none" normalizeH="0" baseline="0" noProof="0">
                              <a:ln>
                                <a:noFill/>
                              </a:ln>
                              <a:solidFill>
                                <a:schemeClr val="tx1"/>
                              </a:solidFill>
                              <a:effectLst/>
                              <a:latin typeface="Verdana" pitchFamily="34" charset="0"/>
                              <a:ea typeface="ＭＳ Ｐゴシック" pitchFamily="34" charset="-128"/>
                            </a:rPr>
                            <a:t>n</a:t>
                          </a:r>
                          <a:endParaRPr kumimoji="0" lang="it-IT" sz="2000" b="0" i="0" u="none" strike="noStrike" cap="none" normalizeH="0" baseline="0" noProof="0">
                            <a:ln>
                              <a:noFill/>
                            </a:ln>
                            <a:solidFill>
                              <a:schemeClr val="tx1"/>
                            </a:solidFill>
                            <a:effectLst/>
                            <a:latin typeface="Verdana" pitchFamily="34" charset="0"/>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5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Piccola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657,4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19,4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238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5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Grande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650,0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a:ln>
                                <a:noFill/>
                              </a:ln>
                              <a:solidFill>
                                <a:schemeClr val="tx1"/>
                              </a:solidFill>
                              <a:effectLst/>
                              <a:latin typeface="Verdana" pitchFamily="34" charset="0"/>
                              <a:ea typeface="ＭＳ Ｐゴシック" pitchFamily="34" charset="-128"/>
                            </a:rPr>
                            <a:t>17,9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noProof="0" dirty="0">
                              <a:ln>
                                <a:noFill/>
                              </a:ln>
                              <a:solidFill>
                                <a:schemeClr val="tx1"/>
                              </a:solidFill>
                              <a:effectLst/>
                              <a:latin typeface="Verdana" pitchFamily="34" charset="0"/>
                              <a:ea typeface="ＭＳ Ｐゴシック" pitchFamily="34" charset="-128"/>
                            </a:rPr>
                            <a:t>182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mc:Fallback>
      </mc:AlternateContent>
      <p:sp>
        <p:nvSpPr>
          <p:cNvPr id="15387"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D8B6F6B8-C678-4154-9C81-B7C247883407}" type="slidenum">
              <a:rPr lang="en-US" altLang="en-US" smtClean="0"/>
              <a:pPr/>
              <a:t>44</a:t>
            </a:fld>
            <a:endParaRPr lang="en-US" altLang="en-US"/>
          </a:p>
        </p:txBody>
      </p:sp>
      <p:sp>
        <p:nvSpPr>
          <p:cNvPr id="6" name="Rectangle 2">
            <a:extLst>
              <a:ext uri="{FF2B5EF4-FFF2-40B4-BE49-F238E27FC236}">
                <a16:creationId xmlns:a16="http://schemas.microsoft.com/office/drawing/2014/main" id="{39DBD03A-4430-4CFB-BF06-2B69E8771DB0}"/>
              </a:ext>
            </a:extLst>
          </p:cNvPr>
          <p:cNvSpPr txBox="1">
            <a:spLocks noChangeArrowheads="1"/>
          </p:cNvSpPr>
          <p:nvPr/>
        </p:nvSpPr>
        <p:spPr bwMode="auto">
          <a:xfrm>
            <a:off x="304800" y="303213"/>
            <a:ext cx="8610600"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1"/>
                </a:solidFill>
                <a:latin typeface="+mj-lt"/>
                <a:ea typeface="ＭＳ Ｐゴシック" charset="-128"/>
                <a:cs typeface="ＭＳ Ｐゴシック" charset="-128"/>
              </a:defRPr>
            </a:lvl1pPr>
            <a:lvl2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2pPr>
            <a:lvl3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3pPr>
            <a:lvl4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4pPr>
            <a:lvl5pPr algn="l" rtl="0" eaLnBrk="0" fontAlgn="base" hangingPunct="0">
              <a:spcBef>
                <a:spcPct val="0"/>
              </a:spcBef>
              <a:spcAft>
                <a:spcPct val="0"/>
              </a:spcAft>
              <a:defRPr sz="2800" b="1">
                <a:solidFill>
                  <a:schemeClr val="tx1"/>
                </a:solidFill>
                <a:latin typeface="Verdana" pitchFamily="-105" charset="0"/>
                <a:ea typeface="ＭＳ Ｐゴシック" charset="-128"/>
                <a:cs typeface="ＭＳ Ｐゴシック" charset="-128"/>
              </a:defRPr>
            </a:lvl5pPr>
            <a:lvl6pPr marL="457200" algn="l" rtl="0" fontAlgn="base">
              <a:spcBef>
                <a:spcPct val="0"/>
              </a:spcBef>
              <a:spcAft>
                <a:spcPct val="0"/>
              </a:spcAft>
              <a:defRPr sz="2800" b="1">
                <a:solidFill>
                  <a:schemeClr val="tx1"/>
                </a:solidFill>
                <a:latin typeface="Verdana" pitchFamily="-105" charset="0"/>
              </a:defRPr>
            </a:lvl6pPr>
            <a:lvl7pPr marL="914400" algn="l" rtl="0" fontAlgn="base">
              <a:spcBef>
                <a:spcPct val="0"/>
              </a:spcBef>
              <a:spcAft>
                <a:spcPct val="0"/>
              </a:spcAft>
              <a:defRPr sz="2800" b="1">
                <a:solidFill>
                  <a:schemeClr val="tx1"/>
                </a:solidFill>
                <a:latin typeface="Verdana" pitchFamily="-105" charset="0"/>
              </a:defRPr>
            </a:lvl7pPr>
            <a:lvl8pPr marL="1371600" algn="l" rtl="0" fontAlgn="base">
              <a:spcBef>
                <a:spcPct val="0"/>
              </a:spcBef>
              <a:spcAft>
                <a:spcPct val="0"/>
              </a:spcAft>
              <a:defRPr sz="2800" b="1">
                <a:solidFill>
                  <a:schemeClr val="tx1"/>
                </a:solidFill>
                <a:latin typeface="Verdana" pitchFamily="-105" charset="0"/>
              </a:defRPr>
            </a:lvl8pPr>
            <a:lvl9pPr marL="1828800" algn="l" rtl="0" fontAlgn="base">
              <a:spcBef>
                <a:spcPct val="0"/>
              </a:spcBef>
              <a:spcAft>
                <a:spcPct val="0"/>
              </a:spcAft>
              <a:defRPr sz="2800" b="1">
                <a:solidFill>
                  <a:schemeClr val="tx1"/>
                </a:solidFill>
                <a:latin typeface="Verdana" pitchFamily="-105" charset="0"/>
              </a:defRPr>
            </a:lvl9pPr>
          </a:lstStyle>
          <a:p>
            <a:pPr eaLnBrk="1" hangingPunct="1"/>
            <a:r>
              <a:rPr lang="it-IT" altLang="en-US" kern="0" dirty="0">
                <a:ea typeface="ＭＳ Ｐゴシック" panose="020B0600070205080204" pitchFamily="34" charset="-128"/>
              </a:rPr>
              <a:t>Riepilogo II (esempio applicativo)</a:t>
            </a:r>
          </a:p>
        </p:txBody>
      </p:sp>
    </p:spTree>
    <p:extLst>
      <p:ext uri="{BB962C8B-B14F-4D97-AF65-F5344CB8AC3E}">
        <p14:creationId xmlns:p14="http://schemas.microsoft.com/office/powerpoint/2010/main" val="39712842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a:ea typeface="ＭＳ Ｐゴシック" panose="020B0600070205080204" pitchFamily="34" charset="-128"/>
              </a:rPr>
              <a:t>1.  Stima</a:t>
            </a:r>
          </a:p>
        </p:txBody>
      </p:sp>
      <p:sp>
        <p:nvSpPr>
          <p:cNvPr id="16387" name="Rectangle 3"/>
          <p:cNvSpPr>
            <a:spLocks noGrp="1" noChangeArrowheads="1"/>
          </p:cNvSpPr>
          <p:nvPr>
            <p:ph type="body" idx="1"/>
          </p:nvPr>
        </p:nvSpPr>
        <p:spPr/>
        <p:txBody>
          <a:bodyPr/>
          <a:lstStyle/>
          <a:p>
            <a:pPr eaLnBrk="1" hangingPunct="1">
              <a:lnSpc>
                <a:spcPct val="90000"/>
              </a:lnSpc>
              <a:buFontTx/>
              <a:buNone/>
            </a:pPr>
            <a:r>
              <a:rPr lang="en-US" altLang="en-US" sz="2400" dirty="0">
                <a:ea typeface="ＭＳ Ｐゴシック" panose="020B0600070205080204" pitchFamily="34" charset="-128"/>
              </a:rPr>
              <a:t>               =            – </a:t>
            </a:r>
          </a:p>
          <a:p>
            <a:pPr lvl="3" eaLnBrk="1" hangingPunct="1">
              <a:lnSpc>
                <a:spcPct val="250000"/>
              </a:lnSpc>
              <a:spcBef>
                <a:spcPct val="100000"/>
              </a:spcBef>
              <a:buFontTx/>
              <a:buNone/>
            </a:pPr>
            <a:r>
              <a:rPr lang="en-US" altLang="en-US" sz="2000" dirty="0">
                <a:ea typeface="ＭＳ Ｐゴシック" panose="020B0600070205080204" pitchFamily="34" charset="-128"/>
              </a:rPr>
              <a:t>= 657,4 – 650,0 </a:t>
            </a:r>
          </a:p>
          <a:p>
            <a:pPr lvl="3" eaLnBrk="1" hangingPunct="1">
              <a:lnSpc>
                <a:spcPct val="90000"/>
              </a:lnSpc>
              <a:buFontTx/>
              <a:buNone/>
            </a:pPr>
            <a:r>
              <a:rPr lang="en-US" altLang="en-US" sz="2000" dirty="0">
                <a:ea typeface="ＭＳ Ｐゴシック" panose="020B0600070205080204" pitchFamily="34" charset="-128"/>
              </a:rPr>
              <a:t>= 7,4</a:t>
            </a:r>
          </a:p>
          <a:p>
            <a:pPr eaLnBrk="1" hangingPunct="1">
              <a:lnSpc>
                <a:spcPct val="90000"/>
              </a:lnSpc>
            </a:pPr>
            <a:r>
              <a:rPr lang="en-US" altLang="en-US" sz="2400" dirty="0">
                <a:ea typeface="ＭＳ Ｐゴシック" panose="020B0600070205080204" pitchFamily="34" charset="-128"/>
              </a:rPr>
              <a:t>È </a:t>
            </a:r>
            <a:r>
              <a:rPr lang="en-US" altLang="en-US" sz="2400" dirty="0" err="1">
                <a:ea typeface="ＭＳ Ｐゴシック" panose="020B0600070205080204" pitchFamily="34" charset="-128"/>
              </a:rPr>
              <a:t>una</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differenza</a:t>
            </a:r>
            <a:r>
              <a:rPr lang="en-US" altLang="en-US" sz="2400" dirty="0">
                <a:ea typeface="ＭＳ Ｐゴシック" panose="020B0600070205080204" pitchFamily="34" charset="-128"/>
              </a:rPr>
              <a:t> da </a:t>
            </a:r>
            <a:r>
              <a:rPr lang="en-US" altLang="en-US" sz="2400" dirty="0" err="1">
                <a:ea typeface="ＭＳ Ｐゴシック" panose="020B0600070205080204" pitchFamily="34" charset="-128"/>
              </a:rPr>
              <a:t>considerare</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grande</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nel</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mondo</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reale</a:t>
            </a:r>
            <a:r>
              <a:rPr lang="en-US" altLang="en-US" sz="2400" dirty="0">
                <a:ea typeface="ＭＳ Ｐゴシック" panose="020B0600070205080204" pitchFamily="34" charset="-128"/>
              </a:rPr>
              <a:t>?</a:t>
            </a:r>
          </a:p>
          <a:p>
            <a:pPr lvl="1" eaLnBrk="1" hangingPunct="1">
              <a:lnSpc>
                <a:spcPct val="110000"/>
              </a:lnSpc>
            </a:pPr>
            <a:r>
              <a:rPr lang="en-US" altLang="en-US" sz="2000" dirty="0" err="1">
                <a:ea typeface="ＭＳ Ｐゴシック" panose="020B0600070205080204" pitchFamily="34" charset="-128"/>
              </a:rPr>
              <a:t>Deviazione</a:t>
            </a:r>
            <a:r>
              <a:rPr lang="en-US" altLang="en-US" sz="2000" dirty="0">
                <a:ea typeface="ＭＳ Ｐゴシック" panose="020B0600070205080204" pitchFamily="34" charset="-128"/>
              </a:rPr>
              <a:t> standard </a:t>
            </a:r>
            <a:r>
              <a:rPr lang="en-US" altLang="en-US" sz="2000" dirty="0" err="1">
                <a:ea typeface="ＭＳ Ｐゴシック" panose="020B0600070205080204" pitchFamily="34" charset="-128"/>
              </a:rPr>
              <a:t>tra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distretti</a:t>
            </a:r>
            <a:r>
              <a:rPr lang="en-US" altLang="en-US" sz="2000" dirty="0">
                <a:ea typeface="ＭＳ Ｐゴシック" panose="020B0600070205080204" pitchFamily="34" charset="-128"/>
              </a:rPr>
              <a:t> = 19,1</a:t>
            </a:r>
          </a:p>
          <a:p>
            <a:pPr lvl="1" eaLnBrk="1" hangingPunct="1">
              <a:lnSpc>
                <a:spcPct val="110000"/>
              </a:lnSpc>
            </a:pPr>
            <a:r>
              <a:rPr lang="en-US" altLang="en-US" sz="2000" dirty="0" err="1">
                <a:ea typeface="ＭＳ Ｐゴシック" panose="020B0600070205080204" pitchFamily="34" charset="-128"/>
              </a:rPr>
              <a:t>Differenza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tra</a:t>
            </a:r>
            <a:r>
              <a:rPr lang="en-US" altLang="en-US" sz="2000" dirty="0">
                <a:ea typeface="ＭＳ Ｐゴシック" panose="020B0600070205080204" pitchFamily="34" charset="-128"/>
              </a:rPr>
              <a:t> 60-esimo and 75-esimo </a:t>
            </a:r>
            <a:r>
              <a:rPr lang="en-US" altLang="en-US" sz="2000" dirty="0" err="1">
                <a:ea typeface="ＭＳ Ｐゴシック" panose="020B0600070205080204" pitchFamily="34" charset="-128"/>
              </a:rPr>
              <a:t>percentili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della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distribuzione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dei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punteggi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nei</a:t>
            </a:r>
            <a:r>
              <a:rPr lang="en-US" altLang="en-US" sz="2000" dirty="0">
                <a:ea typeface="ＭＳ Ｐゴシック" panose="020B0600070205080204" pitchFamily="34" charset="-128"/>
              </a:rPr>
              <a:t> test = 667,6 – 659,4 = 8,2</a:t>
            </a:r>
          </a:p>
          <a:p>
            <a:pPr lvl="1" eaLnBrk="1" hangingPunct="1">
              <a:lnSpc>
                <a:spcPct val="110000"/>
              </a:lnSpc>
            </a:pPr>
            <a:r>
              <a:rPr lang="en-US" altLang="en-US" sz="2000" dirty="0">
                <a:ea typeface="ＭＳ Ｐゴシック" panose="020B0600070205080204" pitchFamily="34" charset="-128"/>
              </a:rPr>
              <a:t>È </a:t>
            </a:r>
            <a:r>
              <a:rPr lang="en-US" altLang="en-US" sz="2000" dirty="0" err="1">
                <a:ea typeface="ＭＳ Ｐゴシック" panose="020B0600070205080204" pitchFamily="34" charset="-128"/>
              </a:rPr>
              <a:t>una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differenza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sufficientemente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grande</a:t>
            </a:r>
            <a:r>
              <a:rPr lang="en-US" altLang="en-US" sz="2000" dirty="0">
                <a:ea typeface="ＭＳ Ｐゴシック" panose="020B0600070205080204" pitchFamily="34" charset="-128"/>
              </a:rPr>
              <a:t> da </a:t>
            </a:r>
            <a:r>
              <a:rPr lang="en-US" altLang="en-US" sz="2000" dirty="0" err="1">
                <a:ea typeface="ＭＳ Ｐゴシック" panose="020B0600070205080204" pitchFamily="34" charset="-128"/>
              </a:rPr>
              <a:t>risultare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importante</a:t>
            </a:r>
            <a:r>
              <a:rPr lang="en-US" altLang="en-US" sz="2000" dirty="0">
                <a:ea typeface="ＭＳ Ｐゴシック" panose="020B0600070205080204" pitchFamily="34" charset="-128"/>
              </a:rPr>
              <a:t> per </a:t>
            </a:r>
            <a:r>
              <a:rPr lang="en-US" altLang="en-US" sz="2000" dirty="0" err="1">
                <a:ea typeface="ＭＳ Ｐゴシック" panose="020B0600070205080204" pitchFamily="34" charset="-128"/>
              </a:rPr>
              <a:t>discussioni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sulla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riforma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della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scuola</a:t>
            </a:r>
            <a:r>
              <a:rPr lang="en-US" altLang="en-US" sz="2000" dirty="0">
                <a:ea typeface="ＭＳ Ｐゴシック" panose="020B0600070205080204" pitchFamily="34" charset="-128"/>
              </a:rPr>
              <a:t>, per </a:t>
            </a:r>
            <a:r>
              <a:rPr lang="en-US" altLang="en-US" sz="2000" dirty="0" err="1">
                <a:ea typeface="ＭＳ Ｐゴシック" panose="020B0600070205080204" pitchFamily="34" charset="-128"/>
              </a:rPr>
              <a:t>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genitori</a:t>
            </a:r>
            <a:r>
              <a:rPr lang="en-US" altLang="en-US" sz="2000" dirty="0">
                <a:ea typeface="ＭＳ Ｐゴシック" panose="020B0600070205080204" pitchFamily="34" charset="-128"/>
              </a:rPr>
              <a:t> o per un </a:t>
            </a:r>
            <a:r>
              <a:rPr lang="en-US" altLang="en-US" sz="2000" dirty="0" err="1">
                <a:ea typeface="ＭＳ Ｐゴシック" panose="020B0600070205080204" pitchFamily="34" charset="-128"/>
              </a:rPr>
              <a:t>comitato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scolastico</a:t>
            </a:r>
            <a:r>
              <a:rPr lang="en-US" altLang="en-US" sz="2000" dirty="0">
                <a:ea typeface="ＭＳ Ｐゴシック" panose="020B0600070205080204" pitchFamily="34" charset="-128"/>
              </a:rPr>
              <a:t>?</a:t>
            </a:r>
            <a:endParaRPr lang="en-US" altLang="en-US" dirty="0">
              <a:ea typeface="ＭＳ Ｐゴシック" panose="020B0600070205080204" pitchFamily="34" charset="-128"/>
            </a:endParaRPr>
          </a:p>
          <a:p>
            <a:pPr eaLnBrk="1" hangingPunct="1">
              <a:lnSpc>
                <a:spcPct val="90000"/>
              </a:lnSpc>
              <a:buFontTx/>
              <a:buNone/>
            </a:pPr>
            <a:endParaRPr lang="en-US" altLang="en-US" sz="2400" dirty="0">
              <a:ea typeface="ＭＳ Ｐゴシック" panose="020B0600070205080204" pitchFamily="34" charset="-128"/>
            </a:endParaRPr>
          </a:p>
        </p:txBody>
      </p:sp>
      <p:graphicFrame>
        <p:nvGraphicFramePr>
          <p:cNvPr id="16388" name="Object 2"/>
          <p:cNvGraphicFramePr>
            <a:graphicFrameLocks noChangeAspect="1"/>
          </p:cNvGraphicFramePr>
          <p:nvPr/>
        </p:nvGraphicFramePr>
        <p:xfrm>
          <a:off x="2270125" y="1398588"/>
          <a:ext cx="1328738" cy="792162"/>
        </p:xfrm>
        <a:graphic>
          <a:graphicData uri="http://schemas.openxmlformats.org/presentationml/2006/ole">
            <mc:AlternateContent xmlns:mc="http://schemas.openxmlformats.org/markup-compatibility/2006">
              <mc:Choice xmlns:v="urn:schemas-microsoft-com:vml" Requires="v">
                <p:oleObj spid="_x0000_s259221" name="Equation" r:id="rId4" imgW="1638300" imgH="977900" progId="Equation.DSMT4">
                  <p:embed/>
                </p:oleObj>
              </mc:Choice>
              <mc:Fallback>
                <p:oleObj name="Equation" r:id="rId4" imgW="1638300" imgH="977900" progId="Equation.DSMT4">
                  <p:embed/>
                  <p:pic>
                    <p:nvPicPr>
                      <p:cNvPr id="1638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0125" y="1398588"/>
                        <a:ext cx="1328738" cy="792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9" name="Object 3"/>
          <p:cNvGraphicFramePr>
            <a:graphicFrameLocks noChangeAspect="1"/>
          </p:cNvGraphicFramePr>
          <p:nvPr>
            <p:extLst>
              <p:ext uri="{D42A27DB-BD31-4B8C-83A1-F6EECF244321}">
                <p14:modId xmlns:p14="http://schemas.microsoft.com/office/powerpoint/2010/main" val="757932838"/>
              </p:ext>
            </p:extLst>
          </p:nvPr>
        </p:nvGraphicFramePr>
        <p:xfrm>
          <a:off x="561975" y="1638300"/>
          <a:ext cx="1543050" cy="428625"/>
        </p:xfrm>
        <a:graphic>
          <a:graphicData uri="http://schemas.openxmlformats.org/presentationml/2006/ole">
            <mc:AlternateContent xmlns:mc="http://schemas.openxmlformats.org/markup-compatibility/2006">
              <mc:Choice xmlns:v="urn:schemas-microsoft-com:vml" Requires="v">
                <p:oleObj spid="_x0000_s259222" name="Equation" r:id="rId6" imgW="1739880" imgH="482400" progId="Equation.DSMT4">
                  <p:embed/>
                </p:oleObj>
              </mc:Choice>
              <mc:Fallback>
                <p:oleObj name="Equation" r:id="rId6" imgW="1739880" imgH="482400" progId="Equation.DSMT4">
                  <p:embed/>
                  <p:pic>
                    <p:nvPicPr>
                      <p:cNvPr id="16389" name="Object 3"/>
                      <p:cNvPicPr>
                        <a:picLocks noChangeAspect="1" noChangeArrowheads="1"/>
                      </p:cNvPicPr>
                      <p:nvPr/>
                    </p:nvPicPr>
                    <p:blipFill>
                      <a:blip r:embed="rId7"/>
                      <a:srcRect/>
                      <a:stretch>
                        <a:fillRect/>
                      </a:stretch>
                    </p:blipFill>
                    <p:spPr bwMode="auto">
                      <a:xfrm>
                        <a:off x="561975" y="1638300"/>
                        <a:ext cx="1543050"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0" name="Object 4"/>
          <p:cNvGraphicFramePr>
            <a:graphicFrameLocks noChangeAspect="1"/>
          </p:cNvGraphicFramePr>
          <p:nvPr/>
        </p:nvGraphicFramePr>
        <p:xfrm>
          <a:off x="3781425" y="1425575"/>
          <a:ext cx="1331913" cy="814388"/>
        </p:xfrm>
        <a:graphic>
          <a:graphicData uri="http://schemas.openxmlformats.org/presentationml/2006/ole">
            <mc:AlternateContent xmlns:mc="http://schemas.openxmlformats.org/markup-compatibility/2006">
              <mc:Choice xmlns:v="urn:schemas-microsoft-com:vml" Requires="v">
                <p:oleObj spid="_x0000_s259223" name="Equation" r:id="rId8" imgW="1600200" imgH="977900" progId="Equation.DSMT4">
                  <p:embed/>
                </p:oleObj>
              </mc:Choice>
              <mc:Fallback>
                <p:oleObj name="Equation" r:id="rId8" imgW="1600200" imgH="977900" progId="Equation.DSMT4">
                  <p:embed/>
                  <p:pic>
                    <p:nvPicPr>
                      <p:cNvPr id="1639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81425" y="1425575"/>
                        <a:ext cx="1331913" cy="814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91"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5F094619-7669-44E2-9637-5A049225DBA5}" type="slidenum">
              <a:rPr lang="en-US" altLang="en-US" smtClean="0"/>
              <a:pPr/>
              <a:t>45</a:t>
            </a:fld>
            <a:endParaRPr lang="en-US" altLang="en-US"/>
          </a:p>
        </p:txBody>
      </p:sp>
    </p:spTree>
    <p:extLst>
      <p:ext uri="{BB962C8B-B14F-4D97-AF65-F5344CB8AC3E}">
        <p14:creationId xmlns:p14="http://schemas.microsoft.com/office/powerpoint/2010/main" val="726327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52400"/>
            <a:ext cx="8610600" cy="992188"/>
          </a:xfrm>
        </p:spPr>
        <p:txBody>
          <a:bodyPr/>
          <a:lstStyle/>
          <a:p>
            <a:pPr eaLnBrk="1" hangingPunct="1"/>
            <a:r>
              <a:rPr lang="en-US" altLang="en-US">
                <a:ea typeface="ＭＳ Ｐゴシック" panose="020B0600070205080204" pitchFamily="34" charset="-128"/>
              </a:rPr>
              <a:t>2.  Verifica di ipotesi</a:t>
            </a:r>
            <a:endParaRPr lang="en-US" altLang="en-US" sz="2400">
              <a:ea typeface="ＭＳ Ｐゴシック" panose="020B0600070205080204" pitchFamily="34" charset="-128"/>
            </a:endParaRPr>
          </a:p>
        </p:txBody>
      </p:sp>
      <p:sp>
        <p:nvSpPr>
          <p:cNvPr id="184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86082CA5-48F7-40B5-9C32-7A37E2BA1A96}" type="slidenum">
              <a:rPr lang="en-US" altLang="en-US" smtClean="0"/>
              <a:pPr/>
              <a:t>46</a:t>
            </a:fld>
            <a:endParaRPr lang="en-US" altLang="en-US"/>
          </a:p>
        </p:txBody>
      </p:sp>
      <mc:AlternateContent xmlns:mc="http://schemas.openxmlformats.org/markup-compatibility/2006" xmlns:a14="http://schemas.microsoft.com/office/drawing/2010/main">
        <mc:Choice Requires="a14">
          <p:sp>
            <p:nvSpPr>
              <p:cNvPr id="11" name="Rectangle 5">
                <a:extLst>
                  <a:ext uri="{FF2B5EF4-FFF2-40B4-BE49-F238E27FC236}">
                    <a16:creationId xmlns:a16="http://schemas.microsoft.com/office/drawing/2014/main" id="{32135B9D-5976-49D8-800C-D1E4C7F40A93}"/>
                  </a:ext>
                </a:extLst>
              </p:cNvPr>
              <p:cNvSpPr txBox="1">
                <a:spLocks noChangeArrowheads="1"/>
              </p:cNvSpPr>
              <p:nvPr/>
            </p:nvSpPr>
            <p:spPr bwMode="auto">
              <a:xfrm>
                <a:off x="381000" y="990600"/>
                <a:ext cx="8229600" cy="569421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5"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5"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105"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5" charset="-128"/>
                  </a:defRPr>
                </a:lvl5pPr>
                <a:lvl6pPr marL="2514600" indent="-228600" algn="l" rtl="0" fontAlgn="base">
                  <a:spcBef>
                    <a:spcPct val="20000"/>
                  </a:spcBef>
                  <a:spcAft>
                    <a:spcPct val="0"/>
                  </a:spcAft>
                  <a:buChar char="»"/>
                  <a:defRPr>
                    <a:solidFill>
                      <a:schemeClr val="tx1"/>
                    </a:solidFill>
                    <a:latin typeface="+mn-lt"/>
                    <a:ea typeface="ＭＳ Ｐゴシック" pitchFamily="-105" charset="-128"/>
                  </a:defRPr>
                </a:lvl6pPr>
                <a:lvl7pPr marL="2971800" indent="-228600" algn="l" rtl="0" fontAlgn="base">
                  <a:spcBef>
                    <a:spcPct val="20000"/>
                  </a:spcBef>
                  <a:spcAft>
                    <a:spcPct val="0"/>
                  </a:spcAft>
                  <a:buChar char="»"/>
                  <a:defRPr>
                    <a:solidFill>
                      <a:schemeClr val="tx1"/>
                    </a:solidFill>
                    <a:latin typeface="+mn-lt"/>
                    <a:ea typeface="ＭＳ Ｐゴシック" pitchFamily="-105" charset="-128"/>
                  </a:defRPr>
                </a:lvl7pPr>
                <a:lvl8pPr marL="3429000" indent="-228600" algn="l" rtl="0" fontAlgn="base">
                  <a:spcBef>
                    <a:spcPct val="20000"/>
                  </a:spcBef>
                  <a:spcAft>
                    <a:spcPct val="0"/>
                  </a:spcAft>
                  <a:buChar char="»"/>
                  <a:defRPr>
                    <a:solidFill>
                      <a:schemeClr val="tx1"/>
                    </a:solidFill>
                    <a:latin typeface="+mn-lt"/>
                    <a:ea typeface="ＭＳ Ｐゴシック" pitchFamily="-105" charset="-128"/>
                  </a:defRPr>
                </a:lvl8pPr>
                <a:lvl9pPr marL="3886200" indent="-228600" algn="l" rtl="0" fontAlgn="base">
                  <a:spcBef>
                    <a:spcPct val="20000"/>
                  </a:spcBef>
                  <a:spcAft>
                    <a:spcPct val="0"/>
                  </a:spcAft>
                  <a:buChar char="»"/>
                  <a:defRPr>
                    <a:solidFill>
                      <a:schemeClr val="tx1"/>
                    </a:solidFill>
                    <a:latin typeface="+mn-lt"/>
                    <a:ea typeface="ＭＳ Ｐゴシック" pitchFamily="-105" charset="-128"/>
                  </a:defRPr>
                </a:lvl9pPr>
              </a:lstStyle>
              <a:p>
                <a:pPr marL="0" indent="0" eaLnBrk="1" hangingPunct="1">
                  <a:spcBef>
                    <a:spcPts val="600"/>
                  </a:spcBef>
                  <a:spcAft>
                    <a:spcPts val="600"/>
                  </a:spcAft>
                  <a:buNone/>
                </a:pPr>
                <a:r>
                  <a:rPr lang="en-US" altLang="en-US" sz="2000" b="1" kern="0" dirty="0">
                    <a:ea typeface="ＭＳ Ｐゴシック" panose="020B0600070205080204" pitchFamily="34" charset="-128"/>
                  </a:rPr>
                  <a:t>Ingredienti:</a:t>
                </a:r>
              </a:p>
              <a:p>
                <a:pPr eaLnBrk="1" hangingPunct="1">
                  <a:spcBef>
                    <a:spcPts val="600"/>
                  </a:spcBef>
                  <a:spcAft>
                    <a:spcPts val="600"/>
                  </a:spcAft>
                </a:pPr>
                <a:endParaRPr lang="en-US" altLang="en-US" sz="2000" kern="0" dirty="0">
                  <a:ea typeface="ＭＳ Ｐゴシック" panose="020B0600070205080204" pitchFamily="34" charset="-128"/>
                </a:endParaRPr>
              </a:p>
              <a:p>
                <a:pPr eaLnBrk="1" hangingPunct="1">
                  <a:spcBef>
                    <a:spcPts val="600"/>
                  </a:spcBef>
                  <a:spcAft>
                    <a:spcPts val="600"/>
                  </a:spcAft>
                </a:pPr>
                <a:endParaRPr lang="en-US" altLang="en-US" sz="2000" kern="0" dirty="0">
                  <a:ea typeface="ＭＳ Ｐゴシック" panose="020B0600070205080204" pitchFamily="34" charset="-128"/>
                </a:endParaRPr>
              </a:p>
              <a:p>
                <a:pPr marL="0" indent="0" eaLnBrk="1" hangingPunct="1">
                  <a:spcBef>
                    <a:spcPts val="600"/>
                  </a:spcBef>
                  <a:spcAft>
                    <a:spcPts val="600"/>
                  </a:spcAft>
                  <a:buNone/>
                </a:pPr>
                <a:endParaRPr lang="en-US" altLang="en-US" sz="2000" kern="0" dirty="0">
                  <a:ea typeface="ＭＳ Ｐゴシック" panose="020B0600070205080204" pitchFamily="34" charset="-128"/>
                </a:endParaRPr>
              </a:p>
              <a:p>
                <a:pPr eaLnBrk="1" hangingPunct="1">
                  <a:spcBef>
                    <a:spcPts val="600"/>
                  </a:spcBef>
                  <a:spcAft>
                    <a:spcPts val="600"/>
                  </a:spcAft>
                </a:pPr>
                <a14:m>
                  <m:oMath xmlns:m="http://schemas.openxmlformats.org/officeDocument/2006/math">
                    <m:sSub>
                      <m:sSubPr>
                        <m:ctrlPr>
                          <a:rPr lang="it-IT" altLang="en-US" sz="2000" i="1">
                            <a:latin typeface="Cambria Math" panose="02040503050406030204" pitchFamily="18" charset="0"/>
                            <a:ea typeface="ＭＳ Ｐゴシック" panose="020B0600070205080204" pitchFamily="34" charset="-128"/>
                          </a:rPr>
                        </m:ctrlPr>
                      </m:sSubPr>
                      <m:e>
                        <m:acc>
                          <m:accPr>
                            <m:chr m:val="̅"/>
                            <m:ctrlPr>
                              <a:rPr lang="it-IT" altLang="en-US" sz="2000" i="1">
                                <a:latin typeface="Cambria Math" panose="02040503050406030204" pitchFamily="18" charset="0"/>
                                <a:ea typeface="ＭＳ Ｐゴシック" panose="020B0600070205080204" pitchFamily="34" charset="-128"/>
                              </a:rPr>
                            </m:ctrlPr>
                          </m:accPr>
                          <m:e>
                            <m:r>
                              <a:rPr lang="it-IT" altLang="en-US" sz="2000" i="1">
                                <a:latin typeface="Cambria Math" panose="02040503050406030204" pitchFamily="18" charset="0"/>
                                <a:ea typeface="ＭＳ Ｐゴシック" panose="020B0600070205080204" pitchFamily="34" charset="-128"/>
                              </a:rPr>
                              <m:t>𝑌</m:t>
                            </m:r>
                          </m:e>
                        </m:acc>
                      </m:e>
                      <m:sub>
                        <m:r>
                          <a:rPr lang="it-IT" altLang="en-US" sz="2000" i="1">
                            <a:latin typeface="Cambria Math" panose="02040503050406030204" pitchFamily="18" charset="0"/>
                            <a:ea typeface="ＭＳ Ｐゴシック" panose="020B0600070205080204" pitchFamily="34" charset="-128"/>
                          </a:rPr>
                          <m:t>𝑠</m:t>
                        </m:r>
                      </m:sub>
                    </m:sSub>
                    <m:r>
                      <a:rPr lang="it-IT" altLang="en-US" sz="2000" i="1">
                        <a:latin typeface="Cambria Math" panose="02040503050406030204" pitchFamily="18" charset="0"/>
                        <a:ea typeface="ＭＳ Ｐゴシック" panose="020B0600070205080204" pitchFamily="34" charset="-128"/>
                      </a:rPr>
                      <m:t>−</m:t>
                    </m:r>
                    <m:sSub>
                      <m:sSubPr>
                        <m:ctrlPr>
                          <a:rPr lang="it-IT" altLang="en-US" sz="2000" i="1">
                            <a:latin typeface="Cambria Math" panose="02040503050406030204" pitchFamily="18" charset="0"/>
                            <a:ea typeface="ＭＳ Ｐゴシック" panose="020B0600070205080204" pitchFamily="34" charset="-128"/>
                          </a:rPr>
                        </m:ctrlPr>
                      </m:sSubPr>
                      <m:e>
                        <m:acc>
                          <m:accPr>
                            <m:chr m:val="̅"/>
                            <m:ctrlPr>
                              <a:rPr lang="it-IT" altLang="en-US" sz="2000" i="1">
                                <a:latin typeface="Cambria Math" panose="02040503050406030204" pitchFamily="18" charset="0"/>
                                <a:ea typeface="ＭＳ Ｐゴシック" panose="020B0600070205080204" pitchFamily="34" charset="-128"/>
                              </a:rPr>
                            </m:ctrlPr>
                          </m:accPr>
                          <m:e>
                            <m:r>
                              <a:rPr lang="it-IT" altLang="en-US" sz="2000" i="1">
                                <a:latin typeface="Cambria Math" panose="02040503050406030204" pitchFamily="18" charset="0"/>
                                <a:ea typeface="ＭＳ Ｐゴシック" panose="020B0600070205080204" pitchFamily="34" charset="-128"/>
                              </a:rPr>
                              <m:t>𝑌</m:t>
                            </m:r>
                          </m:e>
                        </m:acc>
                      </m:e>
                      <m:sub>
                        <m:r>
                          <a:rPr lang="it-IT" altLang="en-US" sz="2000" i="1">
                            <a:latin typeface="Cambria Math" panose="02040503050406030204" pitchFamily="18" charset="0"/>
                            <a:ea typeface="ＭＳ Ｐゴシック" panose="020B0600070205080204" pitchFamily="34" charset="-128"/>
                          </a:rPr>
                          <m:t>𝑙</m:t>
                        </m:r>
                      </m:sub>
                    </m:sSub>
                    <m:r>
                      <a:rPr lang="en-IE" altLang="en-US" sz="2000" b="0" i="1" smtClean="0">
                        <a:latin typeface="Cambria Math" panose="02040503050406030204" pitchFamily="18" charset="0"/>
                        <a:ea typeface="ＭＳ Ｐゴシック" panose="020B0600070205080204" pitchFamily="34" charset="-128"/>
                      </a:rPr>
                      <m:t>=7,4</m:t>
                    </m:r>
                  </m:oMath>
                </a14:m>
                <a:endParaRPr lang="en-IE" altLang="en-US" sz="2000" i="1" dirty="0">
                  <a:latin typeface="Cambria Math" panose="02040503050406030204" pitchFamily="18" charset="0"/>
                  <a:ea typeface="ＭＳ Ｐゴシック" panose="020B0600070205080204" pitchFamily="34" charset="-128"/>
                </a:endParaRPr>
              </a:p>
              <a:p>
                <a:pPr eaLnBrk="1" hangingPunct="1">
                  <a:spcBef>
                    <a:spcPts val="600"/>
                  </a:spcBef>
                  <a:spcAft>
                    <a:spcPts val="600"/>
                  </a:spcAft>
                </a:pPr>
                <a14:m>
                  <m:oMath xmlns:m="http://schemas.openxmlformats.org/officeDocument/2006/math">
                    <m:d>
                      <m:dPr>
                        <m:begChr m:val=""/>
                        <m:ctrlPr>
                          <a:rPr lang="it-IT" sz="2000" i="1" smtClean="0">
                            <a:latin typeface="Cambria Math" panose="02040503050406030204" pitchFamily="18" charset="0"/>
                          </a:rPr>
                        </m:ctrlPr>
                      </m:dPr>
                      <m:e>
                        <m:r>
                          <a:rPr lang="it-IT" sz="2000" i="1">
                            <a:latin typeface="Cambria Math" panose="02040503050406030204" pitchFamily="18" charset="0"/>
                          </a:rPr>
                          <m:t>𝑆𝐸</m:t>
                        </m:r>
                        <m:r>
                          <a:rPr lang="it-IT" sz="2000">
                            <a:latin typeface="Cambria Math" panose="02040503050406030204" pitchFamily="18" charset="0"/>
                          </a:rPr>
                          <m:t>(</m:t>
                        </m:r>
                        <m:sSub>
                          <m:sSubPr>
                            <m:ctrlPr>
                              <a:rPr lang="it-IT" sz="2000" i="1">
                                <a:latin typeface="Cambria Math" panose="02040503050406030204" pitchFamily="18" charset="0"/>
                              </a:rPr>
                            </m:ctrlPr>
                          </m:sSubPr>
                          <m:e>
                            <m:acc>
                              <m:accPr>
                                <m:chr m:val="̅"/>
                                <m:ctrlPr>
                                  <a:rPr lang="it-IT" sz="2000" i="1">
                                    <a:latin typeface="Cambria Math" panose="02040503050406030204" pitchFamily="18" charset="0"/>
                                  </a:rPr>
                                </m:ctrlPr>
                              </m:accPr>
                              <m:e>
                                <m:r>
                                  <a:rPr lang="it-IT" sz="2000" i="1">
                                    <a:latin typeface="Cambria Math" panose="02040503050406030204" pitchFamily="18" charset="0"/>
                                  </a:rPr>
                                  <m:t>𝑌</m:t>
                                </m:r>
                              </m:e>
                            </m:acc>
                          </m:e>
                          <m:sub>
                            <m:r>
                              <a:rPr lang="it-IT" sz="2000" i="1">
                                <a:latin typeface="Cambria Math" panose="02040503050406030204" pitchFamily="18" charset="0"/>
                              </a:rPr>
                              <m:t>𝑠</m:t>
                            </m:r>
                          </m:sub>
                        </m:sSub>
                        <m:r>
                          <a:rPr lang="it-IT" sz="2000">
                            <a:latin typeface="Cambria Math" panose="02040503050406030204" pitchFamily="18" charset="0"/>
                          </a:rPr>
                          <m:t>−</m:t>
                        </m:r>
                        <m:sSub>
                          <m:sSubPr>
                            <m:ctrlPr>
                              <a:rPr lang="it-IT" sz="2000" i="1">
                                <a:latin typeface="Cambria Math" panose="02040503050406030204" pitchFamily="18" charset="0"/>
                              </a:rPr>
                            </m:ctrlPr>
                          </m:sSubPr>
                          <m:e>
                            <m:acc>
                              <m:accPr>
                                <m:chr m:val="̅"/>
                                <m:ctrlPr>
                                  <a:rPr lang="it-IT" sz="2000" i="1">
                                    <a:latin typeface="Cambria Math" panose="02040503050406030204" pitchFamily="18" charset="0"/>
                                  </a:rPr>
                                </m:ctrlPr>
                              </m:accPr>
                              <m:e>
                                <m:r>
                                  <a:rPr lang="it-IT" sz="2000" i="1">
                                    <a:latin typeface="Cambria Math" panose="02040503050406030204" pitchFamily="18" charset="0"/>
                                  </a:rPr>
                                  <m:t>𝑌</m:t>
                                </m:r>
                              </m:e>
                            </m:acc>
                          </m:e>
                          <m:sub>
                            <m:r>
                              <a:rPr lang="it-IT" sz="2000" i="1">
                                <a:latin typeface="Cambria Math" panose="02040503050406030204" pitchFamily="18" charset="0"/>
                              </a:rPr>
                              <m:t>𝑙</m:t>
                            </m:r>
                          </m:sub>
                        </m:sSub>
                      </m:e>
                    </m:d>
                    <m:r>
                      <a:rPr lang="en-IE" sz="2000" b="0" i="1" smtClean="0">
                        <a:latin typeface="Cambria Math" panose="02040503050406030204" pitchFamily="18" charset="0"/>
                      </a:rPr>
                      <m:t>=</m:t>
                    </m:r>
                    <m:rad>
                      <m:radPr>
                        <m:degHide m:val="on"/>
                        <m:ctrlPr>
                          <a:rPr lang="it-IT" sz="2000" i="1">
                            <a:latin typeface="Cambria Math" panose="02040503050406030204" pitchFamily="18" charset="0"/>
                          </a:rPr>
                        </m:ctrlPr>
                      </m:radPr>
                      <m:deg/>
                      <m:e>
                        <m:f>
                          <m:fPr>
                            <m:ctrlPr>
                              <a:rPr lang="it-IT" sz="2000" i="1">
                                <a:latin typeface="Cambria Math" panose="02040503050406030204" pitchFamily="18" charset="0"/>
                              </a:rPr>
                            </m:ctrlPr>
                          </m:fPr>
                          <m:num>
                            <m:sSubSup>
                              <m:sSubSupPr>
                                <m:ctrlPr>
                                  <a:rPr lang="it-IT" sz="2000" i="1">
                                    <a:latin typeface="Cambria Math" panose="02040503050406030204" pitchFamily="18" charset="0"/>
                                  </a:rPr>
                                </m:ctrlPr>
                              </m:sSubSupPr>
                              <m:e>
                                <m:r>
                                  <a:rPr lang="it-IT" sz="2000" i="1">
                                    <a:latin typeface="Cambria Math" panose="02040503050406030204" pitchFamily="18" charset="0"/>
                                  </a:rPr>
                                  <m:t>𝑠</m:t>
                                </m:r>
                              </m:e>
                              <m:sub>
                                <m:r>
                                  <a:rPr lang="it-IT" sz="2000" i="1">
                                    <a:latin typeface="Cambria Math" panose="02040503050406030204" pitchFamily="18" charset="0"/>
                                  </a:rPr>
                                  <m:t>𝑠</m:t>
                                </m:r>
                              </m:sub>
                              <m:sup>
                                <m:r>
                                  <a:rPr lang="it-IT" sz="2000">
                                    <a:latin typeface="Cambria Math" panose="02040503050406030204" pitchFamily="18" charset="0"/>
                                  </a:rPr>
                                  <m:t>2</m:t>
                                </m:r>
                              </m:sup>
                            </m:sSubSup>
                          </m:num>
                          <m:den>
                            <m:sSub>
                              <m:sSubPr>
                                <m:ctrlPr>
                                  <a:rPr lang="it-IT" sz="2000" i="1">
                                    <a:latin typeface="Cambria Math" panose="02040503050406030204" pitchFamily="18" charset="0"/>
                                  </a:rPr>
                                </m:ctrlPr>
                              </m:sSubPr>
                              <m:e>
                                <m:r>
                                  <a:rPr lang="it-IT" sz="2000" i="1">
                                    <a:latin typeface="Cambria Math" panose="02040503050406030204" pitchFamily="18" charset="0"/>
                                  </a:rPr>
                                  <m:t>𝑛</m:t>
                                </m:r>
                              </m:e>
                              <m:sub>
                                <m:r>
                                  <a:rPr lang="it-IT" sz="2000" i="1">
                                    <a:latin typeface="Cambria Math" panose="02040503050406030204" pitchFamily="18" charset="0"/>
                                  </a:rPr>
                                  <m:t>𝑠</m:t>
                                </m:r>
                              </m:sub>
                            </m:sSub>
                          </m:den>
                        </m:f>
                        <m:r>
                          <a:rPr lang="it-IT" sz="2000">
                            <a:latin typeface="Cambria Math" panose="02040503050406030204" pitchFamily="18" charset="0"/>
                          </a:rPr>
                          <m:t>+</m:t>
                        </m:r>
                        <m:f>
                          <m:fPr>
                            <m:ctrlPr>
                              <a:rPr lang="it-IT" sz="2000" i="1">
                                <a:latin typeface="Cambria Math" panose="02040503050406030204" pitchFamily="18" charset="0"/>
                              </a:rPr>
                            </m:ctrlPr>
                          </m:fPr>
                          <m:num>
                            <m:sSubSup>
                              <m:sSubSupPr>
                                <m:ctrlPr>
                                  <a:rPr lang="it-IT" sz="2000" i="1">
                                    <a:latin typeface="Cambria Math" panose="02040503050406030204" pitchFamily="18" charset="0"/>
                                  </a:rPr>
                                </m:ctrlPr>
                              </m:sSubSupPr>
                              <m:e>
                                <m:r>
                                  <a:rPr lang="it-IT" sz="2000" i="1">
                                    <a:latin typeface="Cambria Math" panose="02040503050406030204" pitchFamily="18" charset="0"/>
                                  </a:rPr>
                                  <m:t>𝑠</m:t>
                                </m:r>
                              </m:e>
                              <m:sub>
                                <m:r>
                                  <a:rPr lang="it-IT" sz="2000" i="1">
                                    <a:latin typeface="Cambria Math" panose="02040503050406030204" pitchFamily="18" charset="0"/>
                                  </a:rPr>
                                  <m:t>𝑙</m:t>
                                </m:r>
                              </m:sub>
                              <m:sup>
                                <m:r>
                                  <a:rPr lang="it-IT" sz="2000">
                                    <a:latin typeface="Cambria Math" panose="02040503050406030204" pitchFamily="18" charset="0"/>
                                  </a:rPr>
                                  <m:t>2</m:t>
                                </m:r>
                              </m:sup>
                            </m:sSubSup>
                          </m:num>
                          <m:den>
                            <m:sSub>
                              <m:sSubPr>
                                <m:ctrlPr>
                                  <a:rPr lang="it-IT" sz="2000" i="1">
                                    <a:latin typeface="Cambria Math" panose="02040503050406030204" pitchFamily="18" charset="0"/>
                                  </a:rPr>
                                </m:ctrlPr>
                              </m:sSubPr>
                              <m:e>
                                <m:r>
                                  <a:rPr lang="it-IT" sz="2000" i="1">
                                    <a:latin typeface="Cambria Math" panose="02040503050406030204" pitchFamily="18" charset="0"/>
                                  </a:rPr>
                                  <m:t>𝑛</m:t>
                                </m:r>
                              </m:e>
                              <m:sub>
                                <m:r>
                                  <a:rPr lang="it-IT" sz="2000" i="1">
                                    <a:latin typeface="Cambria Math" panose="02040503050406030204" pitchFamily="18" charset="0"/>
                                  </a:rPr>
                                  <m:t>𝑙</m:t>
                                </m:r>
                              </m:sub>
                            </m:sSub>
                          </m:den>
                        </m:f>
                      </m:e>
                    </m:rad>
                    <m:r>
                      <a:rPr lang="en-IE" sz="2000" b="0" i="1" smtClean="0">
                        <a:latin typeface="Cambria Math" panose="02040503050406030204" pitchFamily="18" charset="0"/>
                      </a:rPr>
                      <m:t>=</m:t>
                    </m:r>
                    <m:rad>
                      <m:radPr>
                        <m:degHide m:val="on"/>
                        <m:ctrlPr>
                          <a:rPr lang="en-IE" sz="2000" i="1">
                            <a:latin typeface="Cambria Math" panose="02040503050406030204" pitchFamily="18" charset="0"/>
                          </a:rPr>
                        </m:ctrlPr>
                      </m:radPr>
                      <m:deg/>
                      <m:e>
                        <m:f>
                          <m:fPr>
                            <m:ctrlPr>
                              <a:rPr lang="en-IE" sz="2000" i="1">
                                <a:latin typeface="Cambria Math" panose="02040503050406030204" pitchFamily="18" charset="0"/>
                              </a:rPr>
                            </m:ctrlPr>
                          </m:fPr>
                          <m:num>
                            <m:r>
                              <a:rPr lang="en-IE" sz="2000">
                                <a:latin typeface="Cambria Math" panose="02040503050406030204" pitchFamily="18" charset="0"/>
                              </a:rPr>
                              <m:t>19,</m:t>
                            </m:r>
                            <m:sSup>
                              <m:sSupPr>
                                <m:ctrlPr>
                                  <a:rPr lang="en-IE" sz="2000" i="1">
                                    <a:latin typeface="Cambria Math" panose="02040503050406030204" pitchFamily="18" charset="0"/>
                                  </a:rPr>
                                </m:ctrlPr>
                              </m:sSupPr>
                              <m:e>
                                <m:r>
                                  <a:rPr lang="en-IE" sz="2000">
                                    <a:latin typeface="Cambria Math" panose="02040503050406030204" pitchFamily="18" charset="0"/>
                                  </a:rPr>
                                  <m:t>4</m:t>
                                </m:r>
                              </m:e>
                              <m:sup>
                                <m:r>
                                  <a:rPr lang="en-IE" sz="2000">
                                    <a:latin typeface="Cambria Math" panose="02040503050406030204" pitchFamily="18" charset="0"/>
                                  </a:rPr>
                                  <m:t>2</m:t>
                                </m:r>
                              </m:sup>
                            </m:sSup>
                          </m:num>
                          <m:den>
                            <m:r>
                              <a:rPr lang="en-IE" sz="2000">
                                <a:latin typeface="Cambria Math" panose="02040503050406030204" pitchFamily="18" charset="0"/>
                              </a:rPr>
                              <m:t>238</m:t>
                            </m:r>
                          </m:den>
                        </m:f>
                        <m:r>
                          <a:rPr lang="en-IE" sz="2000">
                            <a:latin typeface="Cambria Math" panose="02040503050406030204" pitchFamily="18" charset="0"/>
                          </a:rPr>
                          <m:t>+</m:t>
                        </m:r>
                        <m:f>
                          <m:fPr>
                            <m:ctrlPr>
                              <a:rPr lang="en-IE" sz="2000" i="1">
                                <a:latin typeface="Cambria Math" panose="02040503050406030204" pitchFamily="18" charset="0"/>
                              </a:rPr>
                            </m:ctrlPr>
                          </m:fPr>
                          <m:num>
                            <m:r>
                              <a:rPr lang="en-IE" sz="2000">
                                <a:latin typeface="Cambria Math" panose="02040503050406030204" pitchFamily="18" charset="0"/>
                              </a:rPr>
                              <m:t>17,</m:t>
                            </m:r>
                            <m:sSup>
                              <m:sSupPr>
                                <m:ctrlPr>
                                  <a:rPr lang="en-IE" sz="2000" i="1">
                                    <a:latin typeface="Cambria Math" panose="02040503050406030204" pitchFamily="18" charset="0"/>
                                  </a:rPr>
                                </m:ctrlPr>
                              </m:sSupPr>
                              <m:e>
                                <m:r>
                                  <a:rPr lang="en-IE" sz="2000">
                                    <a:latin typeface="Cambria Math" panose="02040503050406030204" pitchFamily="18" charset="0"/>
                                  </a:rPr>
                                  <m:t>9</m:t>
                                </m:r>
                              </m:e>
                              <m:sup>
                                <m:r>
                                  <a:rPr lang="en-IE" sz="2000">
                                    <a:latin typeface="Cambria Math" panose="02040503050406030204" pitchFamily="18" charset="0"/>
                                  </a:rPr>
                                  <m:t>2</m:t>
                                </m:r>
                              </m:sup>
                            </m:sSup>
                          </m:num>
                          <m:den>
                            <m:r>
                              <a:rPr lang="en-IE" sz="2000">
                                <a:latin typeface="Cambria Math" panose="02040503050406030204" pitchFamily="18" charset="0"/>
                              </a:rPr>
                              <m:t>182</m:t>
                            </m:r>
                          </m:den>
                        </m:f>
                      </m:e>
                    </m:rad>
                    <m:r>
                      <a:rPr lang="en-IE" sz="2000" b="0" i="1" smtClean="0">
                        <a:latin typeface="Cambria Math" panose="02040503050406030204" pitchFamily="18" charset="0"/>
                      </a:rPr>
                      <m:t>=1,83</m:t>
                    </m:r>
                  </m:oMath>
                </a14:m>
                <a:endParaRPr lang="en-US" altLang="en-US" sz="2000" kern="0" dirty="0">
                  <a:ea typeface="ＭＳ Ｐゴシック" panose="020B0600070205080204" pitchFamily="34" charset="-128"/>
                </a:endParaRPr>
              </a:p>
              <a:p>
                <a:pPr marL="0" indent="0" eaLnBrk="1" hangingPunct="1">
                  <a:spcBef>
                    <a:spcPts val="600"/>
                  </a:spcBef>
                  <a:spcAft>
                    <a:spcPts val="600"/>
                  </a:spcAft>
                  <a:buNone/>
                </a:pPr>
                <a:r>
                  <a:rPr lang="it-IT" altLang="en-US" sz="1800" kern="0" dirty="0">
                    <a:latin typeface="+mj-lt"/>
                    <a:ea typeface="ＭＳ Ｐゴシック" panose="020B0600070205080204" pitchFamily="34" charset="-128"/>
                  </a:rPr>
                  <a:t>Ove:</a:t>
                </a:r>
              </a:p>
              <a:p>
                <a:pPr eaLnBrk="1" hangingPunct="1">
                  <a:spcBef>
                    <a:spcPts val="600"/>
                  </a:spcBef>
                  <a:spcAft>
                    <a:spcPts val="600"/>
                  </a:spcAft>
                </a:pPr>
                <a:r>
                  <a:rPr lang="it-IT" sz="1800" kern="0" dirty="0">
                    <a:latin typeface="+mj-lt"/>
                    <a:ea typeface="ＭＳ Ｐゴシック" panose="020B0600070205080204" pitchFamily="34" charset="-128"/>
                  </a:rPr>
                  <a:t>L’espressione </a:t>
                </a:r>
                <a14:m>
                  <m:oMath xmlns:m="http://schemas.openxmlformats.org/officeDocument/2006/math">
                    <m:d>
                      <m:dPr>
                        <m:begChr m:val=""/>
                        <m:ctrlPr>
                          <a:rPr lang="it-IT" sz="1800" i="1" kern="0">
                            <a:latin typeface="Cambria Math" panose="02040503050406030204" pitchFamily="18" charset="0"/>
                            <a:ea typeface="ＭＳ Ｐゴシック" panose="020B0600070205080204" pitchFamily="34" charset="-128"/>
                          </a:rPr>
                        </m:ctrlPr>
                      </m:dPr>
                      <m:e>
                        <m:r>
                          <a:rPr lang="it-IT" sz="1800" kern="0">
                            <a:latin typeface="Cambria Math" panose="02040503050406030204" pitchFamily="18" charset="0"/>
                            <a:ea typeface="ＭＳ Ｐゴシック" panose="020B0600070205080204" pitchFamily="34" charset="-128"/>
                          </a:rPr>
                          <m:t>𝑆𝐸</m:t>
                        </m:r>
                        <m:r>
                          <a:rPr lang="it-IT" sz="1800" kern="0">
                            <a:latin typeface="Cambria Math" panose="02040503050406030204" pitchFamily="18" charset="0"/>
                            <a:ea typeface="ＭＳ Ｐゴシック" panose="020B0600070205080204" pitchFamily="34" charset="-128"/>
                          </a:rPr>
                          <m:t>(</m:t>
                        </m:r>
                        <m:sSub>
                          <m:sSubPr>
                            <m:ctrlPr>
                              <a:rPr lang="it-IT" sz="1800" i="1" kern="0">
                                <a:latin typeface="Cambria Math" panose="02040503050406030204" pitchFamily="18" charset="0"/>
                                <a:ea typeface="ＭＳ Ｐゴシック" panose="020B0600070205080204" pitchFamily="34" charset="-128"/>
                              </a:rPr>
                            </m:ctrlPr>
                          </m:sSubPr>
                          <m:e>
                            <m:acc>
                              <m:accPr>
                                <m:chr m:val="̅"/>
                                <m:ctrlPr>
                                  <a:rPr lang="it-IT" sz="1800" i="1" kern="0">
                                    <a:latin typeface="Cambria Math" panose="02040503050406030204" pitchFamily="18" charset="0"/>
                                    <a:ea typeface="ＭＳ Ｐゴシック" panose="020B0600070205080204" pitchFamily="34" charset="-128"/>
                                  </a:rPr>
                                </m:ctrlPr>
                              </m:accPr>
                              <m:e>
                                <m:r>
                                  <a:rPr lang="it-IT" sz="1800" kern="0">
                                    <a:latin typeface="Cambria Math" panose="02040503050406030204" pitchFamily="18" charset="0"/>
                                    <a:ea typeface="ＭＳ Ｐゴシック" panose="020B0600070205080204" pitchFamily="34" charset="-128"/>
                                  </a:rPr>
                                  <m:t>𝑌</m:t>
                                </m:r>
                              </m:e>
                            </m:acc>
                          </m:e>
                          <m:sub>
                            <m:r>
                              <a:rPr lang="it-IT" sz="1800" kern="0">
                                <a:latin typeface="Cambria Math" panose="02040503050406030204" pitchFamily="18" charset="0"/>
                                <a:ea typeface="ＭＳ Ｐゴシック" panose="020B0600070205080204" pitchFamily="34" charset="-128"/>
                              </a:rPr>
                              <m:t>𝑠</m:t>
                            </m:r>
                          </m:sub>
                        </m:sSub>
                        <m:r>
                          <a:rPr lang="it-IT" sz="1800" kern="0">
                            <a:latin typeface="Cambria Math" panose="02040503050406030204" pitchFamily="18" charset="0"/>
                            <a:ea typeface="ＭＳ Ｐゴシック" panose="020B0600070205080204" pitchFamily="34" charset="-128"/>
                          </a:rPr>
                          <m:t>−</m:t>
                        </m:r>
                        <m:sSub>
                          <m:sSubPr>
                            <m:ctrlPr>
                              <a:rPr lang="it-IT" sz="1800" i="1" kern="0">
                                <a:latin typeface="Cambria Math" panose="02040503050406030204" pitchFamily="18" charset="0"/>
                                <a:ea typeface="ＭＳ Ｐゴシック" panose="020B0600070205080204" pitchFamily="34" charset="-128"/>
                              </a:rPr>
                            </m:ctrlPr>
                          </m:sSubPr>
                          <m:e>
                            <m:acc>
                              <m:accPr>
                                <m:chr m:val="̅"/>
                                <m:ctrlPr>
                                  <a:rPr lang="it-IT" sz="1800" i="1" kern="0">
                                    <a:latin typeface="Cambria Math" panose="02040503050406030204" pitchFamily="18" charset="0"/>
                                    <a:ea typeface="ＭＳ Ｐゴシック" panose="020B0600070205080204" pitchFamily="34" charset="-128"/>
                                  </a:rPr>
                                </m:ctrlPr>
                              </m:accPr>
                              <m:e>
                                <m:r>
                                  <a:rPr lang="it-IT" sz="1800" kern="0">
                                    <a:latin typeface="Cambria Math" panose="02040503050406030204" pitchFamily="18" charset="0"/>
                                    <a:ea typeface="ＭＳ Ｐゴシック" panose="020B0600070205080204" pitchFamily="34" charset="-128"/>
                                  </a:rPr>
                                  <m:t>𝑌</m:t>
                                </m:r>
                              </m:e>
                            </m:acc>
                          </m:e>
                          <m:sub>
                            <m:r>
                              <a:rPr lang="it-IT" sz="1800" kern="0">
                                <a:latin typeface="Cambria Math" panose="02040503050406030204" pitchFamily="18" charset="0"/>
                                <a:ea typeface="ＭＳ Ｐゴシック" panose="020B0600070205080204" pitchFamily="34" charset="-128"/>
                              </a:rPr>
                              <m:t>𝑙</m:t>
                            </m:r>
                          </m:sub>
                        </m:sSub>
                      </m:e>
                    </m:d>
                    <m:r>
                      <a:rPr lang="it-IT" sz="1800" kern="0">
                        <a:latin typeface="Cambria Math" panose="02040503050406030204" pitchFamily="18" charset="0"/>
                        <a:ea typeface="ＭＳ Ｐゴシック" panose="020B0600070205080204" pitchFamily="34" charset="-128"/>
                      </a:rPr>
                      <m:t> </m:t>
                    </m:r>
                  </m:oMath>
                </a14:m>
                <a:r>
                  <a:rPr lang="it-IT" altLang="en-US" sz="1800" kern="0" dirty="0">
                    <a:latin typeface="+mj-lt"/>
                    <a:ea typeface="ＭＳ Ｐゴシック" panose="020B0600070205080204" pitchFamily="34" charset="-128"/>
                  </a:rPr>
                  <a:t>è l’errore standard di </a:t>
                </a:r>
                <a14:m>
                  <m:oMath xmlns:m="http://schemas.openxmlformats.org/officeDocument/2006/math">
                    <m:sSub>
                      <m:sSubPr>
                        <m:ctrlPr>
                          <a:rPr lang="it-IT" sz="1800" i="1" smtClean="0">
                            <a:latin typeface="Cambria Math" panose="02040503050406030204" pitchFamily="18" charset="0"/>
                          </a:rPr>
                        </m:ctrlPr>
                      </m:sSubPr>
                      <m:e>
                        <m:acc>
                          <m:accPr>
                            <m:chr m:val="̅"/>
                            <m:ctrlPr>
                              <a:rPr lang="it-IT" sz="1800" i="1" smtClean="0">
                                <a:latin typeface="Cambria Math" panose="02040503050406030204" pitchFamily="18" charset="0"/>
                              </a:rPr>
                            </m:ctrlPr>
                          </m:accPr>
                          <m:e>
                            <m:r>
                              <a:rPr lang="it-IT" sz="1800" i="1" smtClean="0">
                                <a:latin typeface="Cambria Math" panose="02040503050406030204" pitchFamily="18" charset="0"/>
                              </a:rPr>
                              <m:t>𝑌</m:t>
                            </m:r>
                          </m:e>
                        </m:acc>
                      </m:e>
                      <m:sub>
                        <m:r>
                          <a:rPr lang="it-IT" sz="1800" i="1" smtClean="0">
                            <a:latin typeface="Cambria Math" panose="02040503050406030204" pitchFamily="18" charset="0"/>
                          </a:rPr>
                          <m:t>𝑠</m:t>
                        </m:r>
                      </m:sub>
                    </m:sSub>
                    <m:r>
                      <a:rPr lang="it-IT" sz="1800" smtClean="0">
                        <a:latin typeface="Cambria Math" panose="02040503050406030204" pitchFamily="18" charset="0"/>
                      </a:rPr>
                      <m:t>−</m:t>
                    </m:r>
                    <m:sSub>
                      <m:sSubPr>
                        <m:ctrlPr>
                          <a:rPr lang="it-IT" sz="1800" i="1" smtClean="0">
                            <a:latin typeface="Cambria Math" panose="02040503050406030204" pitchFamily="18" charset="0"/>
                          </a:rPr>
                        </m:ctrlPr>
                      </m:sSubPr>
                      <m:e>
                        <m:acc>
                          <m:accPr>
                            <m:chr m:val="̅"/>
                            <m:ctrlPr>
                              <a:rPr lang="it-IT" sz="1800" i="1" smtClean="0">
                                <a:latin typeface="Cambria Math" panose="02040503050406030204" pitchFamily="18" charset="0"/>
                              </a:rPr>
                            </m:ctrlPr>
                          </m:accPr>
                          <m:e>
                            <m:r>
                              <a:rPr lang="it-IT" sz="1800" i="1" smtClean="0">
                                <a:latin typeface="Cambria Math" panose="02040503050406030204" pitchFamily="18" charset="0"/>
                              </a:rPr>
                              <m:t>𝑌</m:t>
                            </m:r>
                          </m:e>
                        </m:acc>
                      </m:e>
                      <m:sub>
                        <m:r>
                          <a:rPr lang="it-IT" sz="1800" i="1" smtClean="0">
                            <a:latin typeface="Cambria Math" panose="02040503050406030204" pitchFamily="18" charset="0"/>
                          </a:rPr>
                          <m:t>𝑙</m:t>
                        </m:r>
                      </m:sub>
                    </m:sSub>
                  </m:oMath>
                </a14:m>
                <a:endParaRPr lang="it-IT" altLang="en-US" sz="1800" dirty="0">
                  <a:latin typeface="+mj-lt"/>
                </a:endParaRPr>
              </a:p>
              <a:p>
                <a:pPr eaLnBrk="1" hangingPunct="1">
                  <a:spcBef>
                    <a:spcPts val="600"/>
                  </a:spcBef>
                  <a:spcAft>
                    <a:spcPts val="600"/>
                  </a:spcAft>
                </a:pPr>
                <a:r>
                  <a:rPr lang="it-IT" altLang="en-US" sz="1800" kern="0" dirty="0">
                    <a:latin typeface="+mj-lt"/>
                    <a:ea typeface="ＭＳ Ｐゴシック" panose="020B0600070205080204" pitchFamily="34" charset="-128"/>
                  </a:rPr>
                  <a:t>I pedici </a:t>
                </a:r>
                <a:r>
                  <a:rPr lang="it-IT" altLang="en-US" sz="1800" i="1" kern="0" dirty="0">
                    <a:latin typeface="+mj-lt"/>
                    <a:ea typeface="ＭＳ Ｐゴシック" panose="020B0600070205080204" pitchFamily="34" charset="-128"/>
                  </a:rPr>
                  <a:t>s</a:t>
                </a:r>
                <a:r>
                  <a:rPr lang="it-IT" altLang="en-US" sz="1800" kern="0" dirty="0">
                    <a:latin typeface="+mj-lt"/>
                    <a:ea typeface="ＭＳ Ｐゴシック" panose="020B0600070205080204" pitchFamily="34" charset="-128"/>
                  </a:rPr>
                  <a:t> e </a:t>
                </a:r>
                <a:r>
                  <a:rPr lang="it-IT" altLang="en-US" sz="1800" i="1" kern="0" dirty="0">
                    <a:latin typeface="+mj-lt"/>
                    <a:ea typeface="ＭＳ Ｐゴシック" panose="020B0600070205080204" pitchFamily="34" charset="-128"/>
                  </a:rPr>
                  <a:t>l</a:t>
                </a:r>
                <a:r>
                  <a:rPr lang="it-IT" altLang="en-US" sz="1800" kern="0" dirty="0">
                    <a:latin typeface="+mj-lt"/>
                    <a:ea typeface="ＭＳ Ｐゴシック" panose="020B0600070205080204" pitchFamily="34" charset="-128"/>
                  </a:rPr>
                  <a:t> indicano distretti con STR “</a:t>
                </a:r>
                <a:r>
                  <a:rPr lang="it-IT" altLang="en-US" sz="1800" kern="0" dirty="0">
                    <a:latin typeface="+mj-lt"/>
                    <a:ea typeface="ヒラギノ角ゴ ProN W3" pitchFamily="48" charset="-128"/>
                  </a:rPr>
                  <a:t>small</a:t>
                </a:r>
                <a:r>
                  <a:rPr lang="it-IT" altLang="en-US" sz="1800" kern="0" dirty="0">
                    <a:latin typeface="+mj-lt"/>
                    <a:ea typeface="ＭＳ Ｐゴシック" panose="020B0600070205080204" pitchFamily="34" charset="-128"/>
                  </a:rPr>
                  <a:t>” (piccolo) e </a:t>
                </a:r>
                <a:r>
                  <a:rPr lang="it-IT" altLang="en-US" sz="1800" kern="0" dirty="0">
                    <a:latin typeface="+mj-lt"/>
                    <a:ea typeface="ヒラギノ角ゴ ProN W3" pitchFamily="48" charset="-128"/>
                  </a:rPr>
                  <a:t>“large</a:t>
                </a:r>
                <a:r>
                  <a:rPr lang="it-IT" altLang="en-US" sz="1800" kern="0" dirty="0">
                    <a:latin typeface="+mj-lt"/>
                    <a:ea typeface="ＭＳ Ｐゴシック" panose="020B0600070205080204" pitchFamily="34" charset="-128"/>
                  </a:rPr>
                  <a:t>” (grande), rispettivamente</a:t>
                </a:r>
              </a:p>
              <a:p>
                <a:pPr eaLnBrk="1" hangingPunct="1">
                  <a:spcBef>
                    <a:spcPts val="600"/>
                  </a:spcBef>
                  <a:spcAft>
                    <a:spcPts val="600"/>
                  </a:spcAft>
                </a:pPr>
                <a:r>
                  <a:rPr lang="it-IT" sz="1800" kern="0" dirty="0">
                    <a:ea typeface="ＭＳ Ｐゴシック" panose="020B0600070205080204" pitchFamily="34" charset="-128"/>
                  </a:rPr>
                  <a:t>L’espressione </a:t>
                </a:r>
                <a14:m>
                  <m:oMath xmlns:m="http://schemas.openxmlformats.org/officeDocument/2006/math">
                    <m:sSubSup>
                      <m:sSubSupPr>
                        <m:ctrlPr>
                          <a:rPr lang="it-IT" sz="1800" i="1" smtClean="0">
                            <a:latin typeface="Cambria Math" panose="02040503050406030204" pitchFamily="18" charset="0"/>
                          </a:rPr>
                        </m:ctrlPr>
                      </m:sSubSupPr>
                      <m:e>
                        <m:r>
                          <a:rPr lang="it-IT" sz="1800" i="1" smtClean="0">
                            <a:latin typeface="Cambria Math" panose="02040503050406030204" pitchFamily="18" charset="0"/>
                          </a:rPr>
                          <m:t>𝑠</m:t>
                        </m:r>
                      </m:e>
                      <m:sub>
                        <m:r>
                          <a:rPr lang="it-IT" sz="1800" i="1" smtClean="0">
                            <a:latin typeface="Cambria Math" panose="02040503050406030204" pitchFamily="18" charset="0"/>
                          </a:rPr>
                          <m:t>𝑠</m:t>
                        </m:r>
                      </m:sub>
                      <m:sup>
                        <m:r>
                          <a:rPr lang="it-IT" sz="1800" smtClean="0">
                            <a:latin typeface="Cambria Math" panose="02040503050406030204" pitchFamily="18" charset="0"/>
                          </a:rPr>
                          <m:t>2</m:t>
                        </m:r>
                      </m:sup>
                    </m:sSubSup>
                    <m:r>
                      <a:rPr lang="it-IT" sz="1800" smtClean="0">
                        <a:latin typeface="Cambria Math" panose="02040503050406030204" pitchFamily="18" charset="0"/>
                      </a:rPr>
                      <m:t>=</m:t>
                    </m:r>
                    <m:f>
                      <m:fPr>
                        <m:ctrlPr>
                          <a:rPr lang="it-IT" sz="1800" i="1" smtClean="0">
                            <a:latin typeface="Cambria Math" panose="02040503050406030204" pitchFamily="18" charset="0"/>
                          </a:rPr>
                        </m:ctrlPr>
                      </m:fPr>
                      <m:num>
                        <m:r>
                          <a:rPr lang="it-IT" sz="1800" smtClean="0">
                            <a:latin typeface="Cambria Math" panose="02040503050406030204" pitchFamily="18" charset="0"/>
                          </a:rPr>
                          <m:t>1</m:t>
                        </m:r>
                      </m:num>
                      <m:den>
                        <m:sSub>
                          <m:sSubPr>
                            <m:ctrlPr>
                              <a:rPr lang="it-IT" sz="1800" i="1" smtClean="0">
                                <a:latin typeface="Cambria Math" panose="02040503050406030204" pitchFamily="18" charset="0"/>
                              </a:rPr>
                            </m:ctrlPr>
                          </m:sSubPr>
                          <m:e>
                            <m:r>
                              <a:rPr lang="it-IT" sz="1800" i="1" smtClean="0">
                                <a:latin typeface="Cambria Math" panose="02040503050406030204" pitchFamily="18" charset="0"/>
                              </a:rPr>
                              <m:t>𝑛</m:t>
                            </m:r>
                          </m:e>
                          <m:sub>
                            <m:r>
                              <a:rPr lang="it-IT" sz="1800" i="1" smtClean="0">
                                <a:latin typeface="Cambria Math" panose="02040503050406030204" pitchFamily="18" charset="0"/>
                              </a:rPr>
                              <m:t>𝑠</m:t>
                            </m:r>
                          </m:sub>
                        </m:sSub>
                        <m:r>
                          <a:rPr lang="it-IT" sz="1800" smtClean="0">
                            <a:latin typeface="Cambria Math" panose="02040503050406030204" pitchFamily="18" charset="0"/>
                          </a:rPr>
                          <m:t>−1</m:t>
                        </m:r>
                      </m:den>
                    </m:f>
                    <m:nary>
                      <m:naryPr>
                        <m:chr m:val="∑"/>
                        <m:limLoc m:val="undOvr"/>
                        <m:grow m:val="on"/>
                        <m:ctrlPr>
                          <a:rPr lang="it-IT" sz="1800" i="1" smtClean="0">
                            <a:latin typeface="Cambria Math" panose="02040503050406030204" pitchFamily="18" charset="0"/>
                          </a:rPr>
                        </m:ctrlPr>
                      </m:naryPr>
                      <m:sub>
                        <m:r>
                          <a:rPr lang="it-IT" sz="1800" i="1" smtClean="0">
                            <a:latin typeface="Cambria Math" panose="02040503050406030204" pitchFamily="18" charset="0"/>
                          </a:rPr>
                          <m:t>𝑖</m:t>
                        </m:r>
                        <m:r>
                          <a:rPr lang="it-IT" sz="1800" smtClean="0">
                            <a:latin typeface="Cambria Math" panose="02040503050406030204" pitchFamily="18" charset="0"/>
                          </a:rPr>
                          <m:t>=1</m:t>
                        </m:r>
                      </m:sub>
                      <m:sup>
                        <m:sSub>
                          <m:sSubPr>
                            <m:ctrlPr>
                              <a:rPr lang="it-IT" sz="1800" i="1" smtClean="0">
                                <a:latin typeface="Cambria Math" panose="02040503050406030204" pitchFamily="18" charset="0"/>
                              </a:rPr>
                            </m:ctrlPr>
                          </m:sSubPr>
                          <m:e>
                            <m:r>
                              <a:rPr lang="it-IT" sz="1800" i="1" smtClean="0">
                                <a:latin typeface="Cambria Math" panose="02040503050406030204" pitchFamily="18" charset="0"/>
                              </a:rPr>
                              <m:t>𝑛</m:t>
                            </m:r>
                          </m:e>
                          <m:sub>
                            <m:r>
                              <a:rPr lang="it-IT" sz="1800" i="1" smtClean="0">
                                <a:latin typeface="Cambria Math" panose="02040503050406030204" pitchFamily="18" charset="0"/>
                              </a:rPr>
                              <m:t>𝑠</m:t>
                            </m:r>
                          </m:sub>
                        </m:sSub>
                      </m:sup>
                      <m:e>
                        <m:sSup>
                          <m:sSupPr>
                            <m:ctrlPr>
                              <a:rPr lang="it-IT" sz="1800" i="1" smtClean="0">
                                <a:latin typeface="Cambria Math" panose="02040503050406030204" pitchFamily="18" charset="0"/>
                              </a:rPr>
                            </m:ctrlPr>
                          </m:sSupPr>
                          <m:e>
                            <m:d>
                              <m:dPr>
                                <m:ctrlPr>
                                  <a:rPr lang="it-IT" sz="1800" i="1" smtClean="0">
                                    <a:latin typeface="Cambria Math" panose="02040503050406030204" pitchFamily="18" charset="0"/>
                                  </a:rPr>
                                </m:ctrlPr>
                              </m:dPr>
                              <m:e>
                                <m:sSub>
                                  <m:sSubPr>
                                    <m:ctrlPr>
                                      <a:rPr lang="it-IT" sz="1800" i="1" smtClean="0">
                                        <a:latin typeface="Cambria Math" panose="02040503050406030204" pitchFamily="18" charset="0"/>
                                      </a:rPr>
                                    </m:ctrlPr>
                                  </m:sSubPr>
                                  <m:e>
                                    <m:r>
                                      <a:rPr lang="it-IT" sz="1800" i="1" smtClean="0">
                                        <a:latin typeface="Cambria Math" panose="02040503050406030204" pitchFamily="18" charset="0"/>
                                      </a:rPr>
                                      <m:t>𝑌</m:t>
                                    </m:r>
                                  </m:e>
                                  <m:sub>
                                    <m:r>
                                      <a:rPr lang="it-IT" sz="1800" i="1" smtClean="0">
                                        <a:latin typeface="Cambria Math" panose="02040503050406030204" pitchFamily="18" charset="0"/>
                                      </a:rPr>
                                      <m:t>𝑖</m:t>
                                    </m:r>
                                  </m:sub>
                                </m:sSub>
                                <m:r>
                                  <a:rPr lang="it-IT" sz="1800" smtClean="0">
                                    <a:latin typeface="Cambria Math" panose="02040503050406030204" pitchFamily="18" charset="0"/>
                                  </a:rPr>
                                  <m:t>−</m:t>
                                </m:r>
                                <m:sSub>
                                  <m:sSubPr>
                                    <m:ctrlPr>
                                      <a:rPr lang="it-IT" sz="1800" i="1" smtClean="0">
                                        <a:latin typeface="Cambria Math" panose="02040503050406030204" pitchFamily="18" charset="0"/>
                                      </a:rPr>
                                    </m:ctrlPr>
                                  </m:sSubPr>
                                  <m:e>
                                    <m:acc>
                                      <m:accPr>
                                        <m:chr m:val="̅"/>
                                        <m:ctrlPr>
                                          <a:rPr lang="it-IT" sz="1800" i="1" smtClean="0">
                                            <a:latin typeface="Cambria Math" panose="02040503050406030204" pitchFamily="18" charset="0"/>
                                          </a:rPr>
                                        </m:ctrlPr>
                                      </m:accPr>
                                      <m:e>
                                        <m:r>
                                          <a:rPr lang="it-IT" sz="1800" i="1" smtClean="0">
                                            <a:latin typeface="Cambria Math" panose="02040503050406030204" pitchFamily="18" charset="0"/>
                                          </a:rPr>
                                          <m:t>𝑌</m:t>
                                        </m:r>
                                      </m:e>
                                    </m:acc>
                                  </m:e>
                                  <m:sub>
                                    <m:r>
                                      <a:rPr lang="it-IT" sz="1800" i="1" smtClean="0">
                                        <a:latin typeface="Cambria Math" panose="02040503050406030204" pitchFamily="18" charset="0"/>
                                      </a:rPr>
                                      <m:t>𝑠</m:t>
                                    </m:r>
                                  </m:sub>
                                </m:sSub>
                              </m:e>
                            </m:d>
                          </m:e>
                          <m:sup>
                            <m:r>
                              <a:rPr lang="it-IT" sz="1800" smtClean="0">
                                <a:latin typeface="Cambria Math" panose="02040503050406030204" pitchFamily="18" charset="0"/>
                              </a:rPr>
                              <m:t>2</m:t>
                            </m:r>
                          </m:sup>
                        </m:sSup>
                      </m:e>
                    </m:nary>
                  </m:oMath>
                </a14:m>
                <a:r>
                  <a:rPr lang="it-IT" altLang="en-US" sz="1800" kern="0" dirty="0">
                    <a:latin typeface="+mj-lt"/>
                    <a:ea typeface="ＭＳ Ｐゴシック" panose="020B0600070205080204" pitchFamily="34" charset="-128"/>
                  </a:rPr>
                  <a:t> è la varianza di </a:t>
                </a:r>
                <a14:m>
                  <m:oMath xmlns:m="http://schemas.openxmlformats.org/officeDocument/2006/math">
                    <m:r>
                      <a:rPr lang="en-IE" altLang="en-US" sz="1800" b="0" i="1" kern="0" smtClean="0">
                        <a:latin typeface="Cambria Math" panose="02040503050406030204" pitchFamily="18" charset="0"/>
                        <a:ea typeface="ＭＳ Ｐゴシック" panose="020B0600070205080204" pitchFamily="34" charset="-128"/>
                      </a:rPr>
                      <m:t>𝑌</m:t>
                    </m:r>
                  </m:oMath>
                </a14:m>
                <a:r>
                  <a:rPr lang="it-IT" altLang="en-US" sz="1800" kern="0" dirty="0">
                    <a:latin typeface="+mj-lt"/>
                    <a:ea typeface="ＭＳ Ｐゴシック" panose="020B0600070205080204" pitchFamily="34" charset="-128"/>
                  </a:rPr>
                  <a:t> in ciascun sotto-campione </a:t>
                </a:r>
              </a:p>
              <a:p>
                <a:pPr eaLnBrk="1" hangingPunct="1"/>
                <a:endParaRPr lang="en-US" altLang="en-US" kern="0" dirty="0">
                  <a:ea typeface="ＭＳ Ｐゴシック" panose="020B0600070205080204" pitchFamily="34" charset="-128"/>
                </a:endParaRPr>
              </a:p>
            </p:txBody>
          </p:sp>
        </mc:Choice>
        <mc:Fallback xmlns="">
          <p:sp>
            <p:nvSpPr>
              <p:cNvPr id="11" name="Rectangle 5">
                <a:extLst>
                  <a:ext uri="{FF2B5EF4-FFF2-40B4-BE49-F238E27FC236}">
                    <a16:creationId xmlns:a16="http://schemas.microsoft.com/office/drawing/2014/main" id="{32135B9D-5976-49D8-800C-D1E4C7F40A93}"/>
                  </a:ext>
                </a:extLst>
              </p:cNvPr>
              <p:cNvSpPr txBox="1">
                <a:spLocks noRot="1" noChangeAspect="1" noMove="1" noResize="1" noEditPoints="1" noAdjustHandles="1" noChangeArrowheads="1" noChangeShapeType="1" noTextEdit="1"/>
              </p:cNvSpPr>
              <p:nvPr/>
            </p:nvSpPr>
            <p:spPr bwMode="auto">
              <a:xfrm>
                <a:off x="381000" y="990600"/>
                <a:ext cx="8229600" cy="5694218"/>
              </a:xfrm>
              <a:prstGeom prst="rect">
                <a:avLst/>
              </a:prstGeom>
              <a:blipFill>
                <a:blip r:embed="rId2"/>
                <a:stretch>
                  <a:fillRect l="-815" t="-642" b="-396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a:noFill/>
                  </a:rPr>
                  <a:t> </a:t>
                </a:r>
              </a:p>
            </p:txBody>
          </p:sp>
        </mc:Fallback>
      </mc:AlternateContent>
      <mc:AlternateContent xmlns:mc="http://schemas.openxmlformats.org/markup-compatibility/2006" xmlns:a14="http://schemas.microsoft.com/office/drawing/2010/main">
        <mc:Choice Requires="a14">
          <p:graphicFrame>
            <p:nvGraphicFramePr>
              <p:cNvPr id="2" name="Group 49">
                <a:extLst>
                  <a:ext uri="{FF2B5EF4-FFF2-40B4-BE49-F238E27FC236}">
                    <a16:creationId xmlns:a16="http://schemas.microsoft.com/office/drawing/2014/main" id="{E02D8040-D2FB-4F0F-AB06-D5AF215F527C}"/>
                  </a:ext>
                </a:extLst>
              </p:cNvPr>
              <p:cNvGraphicFramePr>
                <a:graphicFrameLocks noGrp="1"/>
              </p:cNvGraphicFramePr>
              <p:nvPr>
                <p:extLst>
                  <p:ext uri="{D42A27DB-BD31-4B8C-83A1-F6EECF244321}">
                    <p14:modId xmlns:p14="http://schemas.microsoft.com/office/powerpoint/2010/main" val="3016962776"/>
                  </p:ext>
                </p:extLst>
              </p:nvPr>
            </p:nvGraphicFramePr>
            <p:xfrm>
              <a:off x="827995" y="1626555"/>
              <a:ext cx="7753668" cy="1005840"/>
            </p:xfrm>
            <a:graphic>
              <a:graphicData uri="http://schemas.openxmlformats.org/drawingml/2006/table">
                <a:tbl>
                  <a:tblPr/>
                  <a:tblGrid>
                    <a:gridCol w="2084705">
                      <a:extLst>
                        <a:ext uri="{9D8B030D-6E8A-4147-A177-3AD203B41FA5}">
                          <a16:colId xmlns:a16="http://schemas.microsoft.com/office/drawing/2014/main" val="20000"/>
                        </a:ext>
                      </a:extLst>
                    </a:gridCol>
                    <a:gridCol w="2058829">
                      <a:extLst>
                        <a:ext uri="{9D8B030D-6E8A-4147-A177-3AD203B41FA5}">
                          <a16:colId xmlns:a16="http://schemas.microsoft.com/office/drawing/2014/main" val="20001"/>
                        </a:ext>
                      </a:extLst>
                    </a:gridCol>
                    <a:gridCol w="2124234">
                      <a:extLst>
                        <a:ext uri="{9D8B030D-6E8A-4147-A177-3AD203B41FA5}">
                          <a16:colId xmlns:a16="http://schemas.microsoft.com/office/drawing/2014/main" val="20002"/>
                        </a:ext>
                      </a:extLst>
                    </a:gridCol>
                    <a:gridCol w="1485900">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dirty="0">
                              <a:ln>
                                <a:noFill/>
                              </a:ln>
                              <a:solidFill>
                                <a:schemeClr val="tx1"/>
                              </a:solidFill>
                              <a:effectLst/>
                              <a:latin typeface="Verdana" pitchFamily="34" charset="0"/>
                              <a:ea typeface="ＭＳ Ｐゴシック" pitchFamily="34" charset="-128"/>
                            </a:rPr>
                            <a:t>Dimensione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14:m>
                            <m:oMathPara xmlns:m="http://schemas.openxmlformats.org/officeDocument/2006/math">
                              <m:oMathParaPr>
                                <m:jc m:val="centerGroup"/>
                              </m:oMathParaPr>
                              <m:oMath xmlns:m="http://schemas.openxmlformats.org/officeDocument/2006/math">
                                <m:acc>
                                  <m:accPr>
                                    <m:chr m:val="̅"/>
                                    <m:ctrlPr>
                                      <a:rPr kumimoji="0" lang="it-IT" sz="1600" b="0" i="1" u="none" strike="noStrike" cap="none" normalizeH="0" baseline="0" noProof="0" smtClean="0">
                                        <a:ln>
                                          <a:noFill/>
                                        </a:ln>
                                        <a:solidFill>
                                          <a:schemeClr val="tx1"/>
                                        </a:solidFill>
                                        <a:effectLst/>
                                        <a:latin typeface="Cambria Math" panose="02040503050406030204" pitchFamily="18" charset="0"/>
                                        <a:ea typeface="ＭＳ Ｐゴシック" pitchFamily="34" charset="-128"/>
                                      </a:rPr>
                                    </m:ctrlPr>
                                  </m:accPr>
                                  <m:e>
                                    <m:r>
                                      <a:rPr kumimoji="0" lang="it-IT" sz="1600" b="0" i="1" u="none" strike="noStrike" cap="none" normalizeH="0" baseline="0" noProof="0" smtClean="0">
                                        <a:ln>
                                          <a:noFill/>
                                        </a:ln>
                                        <a:solidFill>
                                          <a:schemeClr val="tx1"/>
                                        </a:solidFill>
                                        <a:effectLst/>
                                        <a:latin typeface="Cambria Math" panose="02040503050406030204" pitchFamily="18" charset="0"/>
                                        <a:ea typeface="ＭＳ Ｐゴシック" pitchFamily="34" charset="-128"/>
                                      </a:rPr>
                                      <m:t>𝑌</m:t>
                                    </m:r>
                                  </m:e>
                                </m:acc>
                              </m:oMath>
                            </m:oMathPara>
                          </a14:m>
                          <a:endParaRPr kumimoji="0" lang="it-IT" sz="1600" b="0" i="0" u="none" strike="noStrike" cap="none" normalizeH="0" baseline="0" noProof="0">
                            <a:ln>
                              <a:noFill/>
                            </a:ln>
                            <a:solidFill>
                              <a:schemeClr val="tx1"/>
                            </a:solidFill>
                            <a:effectLst/>
                            <a:latin typeface="Verdana" pitchFamily="34" charset="0"/>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1" u="none" strike="noStrike" cap="none" normalizeH="0" baseline="0" noProof="0">
                              <a:ln>
                                <a:noFill/>
                              </a:ln>
                              <a:solidFill>
                                <a:schemeClr val="tx1"/>
                              </a:solidFill>
                              <a:effectLst/>
                              <a:latin typeface="Verdana" pitchFamily="34" charset="0"/>
                              <a:ea typeface="ＭＳ Ｐゴシック" pitchFamily="34" charset="-128"/>
                            </a:rPr>
                            <a:t>s</a:t>
                          </a:r>
                          <a:r>
                            <a:rPr kumimoji="0" lang="it-IT" sz="1600" b="0" i="1" u="none" strike="noStrike" cap="none" normalizeH="0" baseline="-25000" noProof="0">
                              <a:ln>
                                <a:noFill/>
                              </a:ln>
                              <a:solidFill>
                                <a:schemeClr val="tx1"/>
                              </a:solidFill>
                              <a:effectLst/>
                              <a:latin typeface="Verdana" pitchFamily="34" charset="0"/>
                              <a:ea typeface="ＭＳ Ｐゴシック" pitchFamily="34" charset="-128"/>
                            </a:rPr>
                            <a:t>Y</a:t>
                          </a:r>
                          <a:endParaRPr kumimoji="0" lang="it-IT" sz="1600" b="0" i="0" u="none" strike="noStrike" cap="none" normalizeH="0" baseline="0" noProof="0">
                            <a:ln>
                              <a:noFill/>
                            </a:ln>
                            <a:solidFill>
                              <a:schemeClr val="tx1"/>
                            </a:solidFill>
                            <a:effectLst/>
                            <a:latin typeface="Verdana" pitchFamily="34" charset="0"/>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1" u="none" strike="noStrike" cap="none" normalizeH="0" baseline="0" noProof="0">
                              <a:ln>
                                <a:noFill/>
                              </a:ln>
                              <a:solidFill>
                                <a:schemeClr val="tx1"/>
                              </a:solidFill>
                              <a:effectLst/>
                              <a:latin typeface="Verdana" pitchFamily="34" charset="0"/>
                              <a:ea typeface="ＭＳ Ｐゴシック" pitchFamily="34" charset="-128"/>
                            </a:rPr>
                            <a:t>n</a:t>
                          </a:r>
                          <a:endParaRPr kumimoji="0" lang="it-IT" sz="1600" b="0" i="0" u="none" strike="noStrike" cap="none" normalizeH="0" baseline="0" noProof="0">
                            <a:ln>
                              <a:noFill/>
                            </a:ln>
                            <a:solidFill>
                              <a:schemeClr val="tx1"/>
                            </a:solidFill>
                            <a:effectLst/>
                            <a:latin typeface="Verdana" pitchFamily="34" charset="0"/>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piccola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657,4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19,4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238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dirty="0">
                              <a:ln>
                                <a:noFill/>
                              </a:ln>
                              <a:solidFill>
                                <a:schemeClr val="tx1"/>
                              </a:solidFill>
                              <a:effectLst/>
                              <a:latin typeface="Verdana" pitchFamily="34" charset="0"/>
                              <a:ea typeface="ＭＳ Ｐゴシック" pitchFamily="34" charset="-128"/>
                            </a:rPr>
                            <a:t>grande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dirty="0">
                              <a:ln>
                                <a:noFill/>
                              </a:ln>
                              <a:solidFill>
                                <a:schemeClr val="tx1"/>
                              </a:solidFill>
                              <a:effectLst/>
                              <a:latin typeface="Verdana" pitchFamily="34" charset="0"/>
                              <a:ea typeface="ＭＳ Ｐゴシック" pitchFamily="34" charset="-128"/>
                            </a:rPr>
                            <a:t>650,0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17,9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dirty="0">
                              <a:ln>
                                <a:noFill/>
                              </a:ln>
                              <a:solidFill>
                                <a:schemeClr val="tx1"/>
                              </a:solidFill>
                              <a:effectLst/>
                              <a:latin typeface="Verdana" pitchFamily="34" charset="0"/>
                              <a:ea typeface="ＭＳ Ｐゴシック" pitchFamily="34" charset="-128"/>
                            </a:rPr>
                            <a:t>182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mc:Choice>
        <mc:Fallback xmlns="">
          <p:graphicFrame>
            <p:nvGraphicFramePr>
              <p:cNvPr id="2" name="Group 49">
                <a:extLst>
                  <a:ext uri="{FF2B5EF4-FFF2-40B4-BE49-F238E27FC236}">
                    <a16:creationId xmlns:a16="http://schemas.microsoft.com/office/drawing/2014/main" id="{E02D8040-D2FB-4F0F-AB06-D5AF215F527C}"/>
                  </a:ext>
                </a:extLst>
              </p:cNvPr>
              <p:cNvGraphicFramePr>
                <a:graphicFrameLocks noGrp="1"/>
              </p:cNvGraphicFramePr>
              <p:nvPr>
                <p:extLst>
                  <p:ext uri="{D42A27DB-BD31-4B8C-83A1-F6EECF244321}">
                    <p14:modId xmlns:p14="http://schemas.microsoft.com/office/powerpoint/2010/main" val="3016962776"/>
                  </p:ext>
                </p:extLst>
              </p:nvPr>
            </p:nvGraphicFramePr>
            <p:xfrm>
              <a:off x="827995" y="1626555"/>
              <a:ext cx="7753668" cy="1005840"/>
            </p:xfrm>
            <a:graphic>
              <a:graphicData uri="http://schemas.openxmlformats.org/drawingml/2006/table">
                <a:tbl>
                  <a:tblPr/>
                  <a:tblGrid>
                    <a:gridCol w="2084705">
                      <a:extLst>
                        <a:ext uri="{9D8B030D-6E8A-4147-A177-3AD203B41FA5}">
                          <a16:colId xmlns:a16="http://schemas.microsoft.com/office/drawing/2014/main" val="20000"/>
                        </a:ext>
                      </a:extLst>
                    </a:gridCol>
                    <a:gridCol w="2058829">
                      <a:extLst>
                        <a:ext uri="{9D8B030D-6E8A-4147-A177-3AD203B41FA5}">
                          <a16:colId xmlns:a16="http://schemas.microsoft.com/office/drawing/2014/main" val="20001"/>
                        </a:ext>
                      </a:extLst>
                    </a:gridCol>
                    <a:gridCol w="2124234">
                      <a:extLst>
                        <a:ext uri="{9D8B030D-6E8A-4147-A177-3AD203B41FA5}">
                          <a16:colId xmlns:a16="http://schemas.microsoft.com/office/drawing/2014/main" val="20002"/>
                        </a:ext>
                      </a:extLst>
                    </a:gridCol>
                    <a:gridCol w="1485900">
                      <a:extLst>
                        <a:ext uri="{9D8B030D-6E8A-4147-A177-3AD203B41FA5}">
                          <a16:colId xmlns:a16="http://schemas.microsoft.com/office/drawing/2014/main" val="20003"/>
                        </a:ext>
                      </a:extLst>
                    </a:gridCol>
                  </a:tblGrid>
                  <a:tr h="335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dirty="0">
                              <a:ln>
                                <a:noFill/>
                              </a:ln>
                              <a:solidFill>
                                <a:schemeClr val="tx1"/>
                              </a:solidFill>
                              <a:effectLst/>
                              <a:latin typeface="Verdana" pitchFamily="34" charset="0"/>
                              <a:ea typeface="ＭＳ Ｐゴシック" pitchFamily="34" charset="-128"/>
                            </a:rPr>
                            <a:t>Dimensione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stretch>
                            <a:fillRect l="-102663" t="-3636" r="-176923" b="-225455"/>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1" u="none" strike="noStrike" cap="none" normalizeH="0" baseline="0" noProof="0">
                              <a:ln>
                                <a:noFill/>
                              </a:ln>
                              <a:solidFill>
                                <a:schemeClr val="tx1"/>
                              </a:solidFill>
                              <a:effectLst/>
                              <a:latin typeface="Verdana" pitchFamily="34" charset="0"/>
                              <a:ea typeface="ＭＳ Ｐゴシック" pitchFamily="34" charset="-128"/>
                            </a:rPr>
                            <a:t>s</a:t>
                          </a:r>
                          <a:r>
                            <a:rPr kumimoji="0" lang="it-IT" sz="1600" b="0" i="1" u="none" strike="noStrike" cap="none" normalizeH="0" baseline="-25000" noProof="0">
                              <a:ln>
                                <a:noFill/>
                              </a:ln>
                              <a:solidFill>
                                <a:schemeClr val="tx1"/>
                              </a:solidFill>
                              <a:effectLst/>
                              <a:latin typeface="Verdana" pitchFamily="34" charset="0"/>
                              <a:ea typeface="ＭＳ Ｐゴシック" pitchFamily="34" charset="-128"/>
                            </a:rPr>
                            <a:t>Y</a:t>
                          </a:r>
                          <a:endParaRPr kumimoji="0" lang="it-IT" sz="1600" b="0" i="0" u="none" strike="noStrike" cap="none" normalizeH="0" baseline="0" noProof="0">
                            <a:ln>
                              <a:noFill/>
                            </a:ln>
                            <a:solidFill>
                              <a:schemeClr val="tx1"/>
                            </a:solidFill>
                            <a:effectLst/>
                            <a:latin typeface="Verdana" pitchFamily="34" charset="0"/>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1" u="none" strike="noStrike" cap="none" normalizeH="0" baseline="0" noProof="0">
                              <a:ln>
                                <a:noFill/>
                              </a:ln>
                              <a:solidFill>
                                <a:schemeClr val="tx1"/>
                              </a:solidFill>
                              <a:effectLst/>
                              <a:latin typeface="Verdana" pitchFamily="34" charset="0"/>
                              <a:ea typeface="ＭＳ Ｐゴシック" pitchFamily="34" charset="-128"/>
                            </a:rPr>
                            <a:t>n</a:t>
                          </a:r>
                          <a:endParaRPr kumimoji="0" lang="it-IT" sz="1600" b="0" i="0" u="none" strike="noStrike" cap="none" normalizeH="0" baseline="0" noProof="0">
                            <a:ln>
                              <a:noFill/>
                            </a:ln>
                            <a:solidFill>
                              <a:schemeClr val="tx1"/>
                            </a:solidFill>
                            <a:effectLst/>
                            <a:latin typeface="Verdana" pitchFamily="34" charset="0"/>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piccola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657,4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19,4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238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dirty="0">
                              <a:ln>
                                <a:noFill/>
                              </a:ln>
                              <a:solidFill>
                                <a:schemeClr val="tx1"/>
                              </a:solidFill>
                              <a:effectLst/>
                              <a:latin typeface="Verdana" pitchFamily="34" charset="0"/>
                              <a:ea typeface="ＭＳ Ｐゴシック" pitchFamily="34" charset="-128"/>
                            </a:rPr>
                            <a:t>grande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dirty="0">
                              <a:ln>
                                <a:noFill/>
                              </a:ln>
                              <a:solidFill>
                                <a:schemeClr val="tx1"/>
                              </a:solidFill>
                              <a:effectLst/>
                              <a:latin typeface="Verdana" pitchFamily="34" charset="0"/>
                              <a:ea typeface="ＭＳ Ｐゴシック" pitchFamily="34" charset="-128"/>
                            </a:rPr>
                            <a:t>650,0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a:ln>
                                <a:noFill/>
                              </a:ln>
                              <a:solidFill>
                                <a:schemeClr val="tx1"/>
                              </a:solidFill>
                              <a:effectLst/>
                              <a:latin typeface="Verdana" pitchFamily="34" charset="0"/>
                              <a:ea typeface="ＭＳ Ｐゴシック" pitchFamily="34" charset="-128"/>
                            </a:rPr>
                            <a:t>17,9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noProof="0" dirty="0">
                              <a:ln>
                                <a:noFill/>
                              </a:ln>
                              <a:solidFill>
                                <a:schemeClr val="tx1"/>
                              </a:solidFill>
                              <a:effectLst/>
                              <a:latin typeface="Verdana" pitchFamily="34" charset="0"/>
                              <a:ea typeface="ＭＳ Ｐゴシック" pitchFamily="34" charset="-128"/>
                            </a:rPr>
                            <a:t>182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mc:Fallback>
      </mc:AlternateContent>
    </p:spTree>
    <p:extLst>
      <p:ext uri="{BB962C8B-B14F-4D97-AF65-F5344CB8AC3E}">
        <p14:creationId xmlns:p14="http://schemas.microsoft.com/office/powerpoint/2010/main" val="3550299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52400"/>
            <a:ext cx="8610600" cy="992188"/>
          </a:xfrm>
        </p:spPr>
        <p:txBody>
          <a:bodyPr/>
          <a:lstStyle/>
          <a:p>
            <a:pPr eaLnBrk="1" hangingPunct="1"/>
            <a:r>
              <a:rPr lang="en-US" altLang="en-US" dirty="0">
                <a:ea typeface="ＭＳ Ｐゴシック" panose="020B0600070205080204" pitchFamily="34" charset="-128"/>
              </a:rPr>
              <a:t>Intervallo di </a:t>
            </a:r>
            <a:r>
              <a:rPr lang="en-US" altLang="en-US" dirty="0" err="1">
                <a:ea typeface="ＭＳ Ｐゴシック" panose="020B0600070205080204" pitchFamily="34" charset="-128"/>
              </a:rPr>
              <a:t>confidenza</a:t>
            </a:r>
            <a:endParaRPr lang="en-US" altLang="en-US" sz="2400" dirty="0">
              <a:ea typeface="ＭＳ Ｐゴシック" panose="020B0600070205080204" pitchFamily="34" charset="-128"/>
            </a:endParaRPr>
          </a:p>
        </p:txBody>
      </p:sp>
      <p:sp>
        <p:nvSpPr>
          <p:cNvPr id="184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86082CA5-48F7-40B5-9C32-7A37E2BA1A96}" type="slidenum">
              <a:rPr lang="en-US" altLang="en-US" smtClean="0"/>
              <a:pPr/>
              <a:t>47</a:t>
            </a:fld>
            <a:endParaRPr lang="en-US" altLang="en-US"/>
          </a:p>
        </p:txBody>
      </p:sp>
      <mc:AlternateContent xmlns:mc="http://schemas.openxmlformats.org/markup-compatibility/2006" xmlns:a14="http://schemas.microsoft.com/office/drawing/2010/main">
        <mc:Choice Requires="a14">
          <p:sp>
            <p:nvSpPr>
              <p:cNvPr id="11" name="Rectangle 5">
                <a:extLst>
                  <a:ext uri="{FF2B5EF4-FFF2-40B4-BE49-F238E27FC236}">
                    <a16:creationId xmlns:a16="http://schemas.microsoft.com/office/drawing/2014/main" id="{32135B9D-5976-49D8-800C-D1E4C7F40A93}"/>
                  </a:ext>
                </a:extLst>
              </p:cNvPr>
              <p:cNvSpPr txBox="1">
                <a:spLocks noChangeArrowheads="1"/>
              </p:cNvSpPr>
              <p:nvPr/>
            </p:nvSpPr>
            <p:spPr bwMode="auto">
              <a:xfrm>
                <a:off x="381000" y="1503218"/>
                <a:ext cx="8229600" cy="51816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5"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5"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105"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5" charset="-128"/>
                  </a:defRPr>
                </a:lvl5pPr>
                <a:lvl6pPr marL="2514600" indent="-228600" algn="l" rtl="0" fontAlgn="base">
                  <a:spcBef>
                    <a:spcPct val="20000"/>
                  </a:spcBef>
                  <a:spcAft>
                    <a:spcPct val="0"/>
                  </a:spcAft>
                  <a:buChar char="»"/>
                  <a:defRPr>
                    <a:solidFill>
                      <a:schemeClr val="tx1"/>
                    </a:solidFill>
                    <a:latin typeface="+mn-lt"/>
                    <a:ea typeface="ＭＳ Ｐゴシック" pitchFamily="-105" charset="-128"/>
                  </a:defRPr>
                </a:lvl6pPr>
                <a:lvl7pPr marL="2971800" indent="-228600" algn="l" rtl="0" fontAlgn="base">
                  <a:spcBef>
                    <a:spcPct val="20000"/>
                  </a:spcBef>
                  <a:spcAft>
                    <a:spcPct val="0"/>
                  </a:spcAft>
                  <a:buChar char="»"/>
                  <a:defRPr>
                    <a:solidFill>
                      <a:schemeClr val="tx1"/>
                    </a:solidFill>
                    <a:latin typeface="+mn-lt"/>
                    <a:ea typeface="ＭＳ Ｐゴシック" pitchFamily="-105" charset="-128"/>
                  </a:defRPr>
                </a:lvl7pPr>
                <a:lvl8pPr marL="3429000" indent="-228600" algn="l" rtl="0" fontAlgn="base">
                  <a:spcBef>
                    <a:spcPct val="20000"/>
                  </a:spcBef>
                  <a:spcAft>
                    <a:spcPct val="0"/>
                  </a:spcAft>
                  <a:buChar char="»"/>
                  <a:defRPr>
                    <a:solidFill>
                      <a:schemeClr val="tx1"/>
                    </a:solidFill>
                    <a:latin typeface="+mn-lt"/>
                    <a:ea typeface="ＭＳ Ｐゴシック" pitchFamily="-105" charset="-128"/>
                  </a:defRPr>
                </a:lvl8pPr>
                <a:lvl9pPr marL="3886200" indent="-228600" algn="l" rtl="0" fontAlgn="base">
                  <a:spcBef>
                    <a:spcPct val="20000"/>
                  </a:spcBef>
                  <a:spcAft>
                    <a:spcPct val="0"/>
                  </a:spcAft>
                  <a:buChar char="»"/>
                  <a:defRPr>
                    <a:solidFill>
                      <a:schemeClr val="tx1"/>
                    </a:solidFill>
                    <a:latin typeface="+mn-lt"/>
                    <a:ea typeface="ＭＳ Ｐゴシック" pitchFamily="-105" charset="-128"/>
                  </a:defRPr>
                </a:lvl9pPr>
              </a:lstStyle>
              <a:p>
                <a:pPr marL="4763" indent="-4763" eaLnBrk="1" hangingPunct="1">
                  <a:buFontTx/>
                  <a:buNone/>
                </a:pPr>
                <a:r>
                  <a:rPr lang="it-IT" altLang="en-US" sz="2400" dirty="0">
                    <a:ea typeface="ＭＳ Ｐゴシック" panose="020B0600070205080204" pitchFamily="34" charset="-128"/>
                  </a:rPr>
                  <a:t>Un intervallo di confidenza al 95% per la differenza tra le medie è</a:t>
                </a:r>
              </a:p>
              <a:p>
                <a:pPr marL="4763" indent="-4763" eaLnBrk="1" hangingPunct="1">
                  <a:buFontTx/>
                  <a:buNone/>
                </a:pPr>
                <a:endParaRPr lang="it-IT" altLang="en-US" sz="900" dirty="0">
                  <a:ea typeface="ＭＳ Ｐゴシック" panose="020B0600070205080204" pitchFamily="34" charset="-128"/>
                </a:endParaRPr>
              </a:p>
              <a:p>
                <a:pPr marL="239713" lvl="2" indent="1588" eaLnBrk="1" hangingPunct="1">
                  <a:buFontTx/>
                  <a:buNone/>
                </a:pPr>
                <a14:m>
                  <m:oMathPara xmlns:m="http://schemas.openxmlformats.org/officeDocument/2006/math">
                    <m:oMathParaPr>
                      <m:jc m:val="centerGroup"/>
                    </m:oMathParaPr>
                    <m:oMath xmlns:m="http://schemas.openxmlformats.org/officeDocument/2006/math">
                      <m:sSub>
                        <m:sSubPr>
                          <m:ctrlPr>
                            <a:rPr lang="it-IT" altLang="en-US" sz="2400" i="1" smtClean="0">
                              <a:latin typeface="Cambria Math" panose="02040503050406030204" pitchFamily="18" charset="0"/>
                              <a:ea typeface="ＭＳ Ｐゴシック" panose="020B0600070205080204" pitchFamily="34" charset="-128"/>
                            </a:rPr>
                          </m:ctrlPr>
                        </m:sSubPr>
                        <m:e>
                          <m:acc>
                            <m:accPr>
                              <m:chr m:val="̅"/>
                              <m:ctrlPr>
                                <a:rPr lang="it-IT" altLang="en-US" sz="2400" i="1" smtClean="0">
                                  <a:latin typeface="Cambria Math" panose="02040503050406030204" pitchFamily="18" charset="0"/>
                                  <a:ea typeface="ＭＳ Ｐゴシック" panose="020B0600070205080204" pitchFamily="34" charset="-128"/>
                                </a:rPr>
                              </m:ctrlPr>
                            </m:accPr>
                            <m:e>
                              <m:r>
                                <a:rPr lang="it-IT" altLang="en-US" sz="2400" i="1" smtClean="0">
                                  <a:latin typeface="Cambria Math" panose="02040503050406030204" pitchFamily="18" charset="0"/>
                                  <a:ea typeface="ＭＳ Ｐゴシック" panose="020B0600070205080204" pitchFamily="34" charset="-128"/>
                                </a:rPr>
                                <m:t>𝑌</m:t>
                              </m:r>
                            </m:e>
                          </m:acc>
                        </m:e>
                        <m:sub>
                          <m:r>
                            <a:rPr lang="it-IT" altLang="en-US" sz="2400" i="1" smtClean="0">
                              <a:latin typeface="Cambria Math" panose="02040503050406030204" pitchFamily="18" charset="0"/>
                              <a:ea typeface="ＭＳ Ｐゴシック" panose="020B0600070205080204" pitchFamily="34" charset="-128"/>
                            </a:rPr>
                            <m:t>𝑠</m:t>
                          </m:r>
                        </m:sub>
                      </m:sSub>
                      <m:r>
                        <a:rPr lang="it-IT" altLang="en-US" sz="2400" i="1" smtClean="0">
                          <a:latin typeface="Cambria Math" panose="02040503050406030204" pitchFamily="18" charset="0"/>
                          <a:ea typeface="ＭＳ Ｐゴシック" panose="020B0600070205080204" pitchFamily="34" charset="-128"/>
                        </a:rPr>
                        <m:t>−</m:t>
                      </m:r>
                      <m:sSub>
                        <m:sSubPr>
                          <m:ctrlPr>
                            <a:rPr lang="it-IT" altLang="en-US" sz="2400" i="1" smtClean="0">
                              <a:latin typeface="Cambria Math" panose="02040503050406030204" pitchFamily="18" charset="0"/>
                              <a:ea typeface="ＭＳ Ｐゴシック" panose="020B0600070205080204" pitchFamily="34" charset="-128"/>
                            </a:rPr>
                          </m:ctrlPr>
                        </m:sSubPr>
                        <m:e>
                          <m:acc>
                            <m:accPr>
                              <m:chr m:val="̅"/>
                              <m:ctrlPr>
                                <a:rPr lang="it-IT" altLang="en-US" sz="2400" i="1" smtClean="0">
                                  <a:latin typeface="Cambria Math" panose="02040503050406030204" pitchFamily="18" charset="0"/>
                                  <a:ea typeface="ＭＳ Ｐゴシック" panose="020B0600070205080204" pitchFamily="34" charset="-128"/>
                                </a:rPr>
                              </m:ctrlPr>
                            </m:accPr>
                            <m:e>
                              <m:r>
                                <a:rPr lang="it-IT" altLang="en-US" sz="2400" i="1" smtClean="0">
                                  <a:latin typeface="Cambria Math" panose="02040503050406030204" pitchFamily="18" charset="0"/>
                                  <a:ea typeface="ＭＳ Ｐゴシック" panose="020B0600070205080204" pitchFamily="34" charset="-128"/>
                                </a:rPr>
                                <m:t>𝑌</m:t>
                              </m:r>
                            </m:e>
                          </m:acc>
                        </m:e>
                        <m:sub>
                          <m:r>
                            <a:rPr lang="it-IT" altLang="en-US" sz="2400" i="1" smtClean="0">
                              <a:latin typeface="Cambria Math" panose="02040503050406030204" pitchFamily="18" charset="0"/>
                              <a:ea typeface="ＭＳ Ｐゴシック" panose="020B0600070205080204" pitchFamily="34" charset="-128"/>
                            </a:rPr>
                            <m:t>𝑙</m:t>
                          </m:r>
                        </m:sub>
                      </m:sSub>
                      <m:r>
                        <a:rPr lang="it-IT" altLang="en-US" sz="2400" b="0" i="1" smtClean="0">
                          <a:latin typeface="Cambria Math" panose="02040503050406030204" pitchFamily="18" charset="0"/>
                          <a:ea typeface="ＭＳ Ｐゴシック" panose="020B0600070205080204" pitchFamily="34" charset="-128"/>
                        </a:rPr>
                        <m:t> </m:t>
                      </m:r>
                      <m:r>
                        <a:rPr lang="it-IT" altLang="en-US" sz="2400" i="1" smtClean="0">
                          <a:latin typeface="Cambria Math" panose="02040503050406030204" pitchFamily="18" charset="0"/>
                          <a:ea typeface="Cambria Math" panose="02040503050406030204" pitchFamily="18" charset="0"/>
                        </a:rPr>
                        <m:t>±</m:t>
                      </m:r>
                      <m:r>
                        <a:rPr lang="it-IT" altLang="en-US" sz="2400" b="0" i="1" smtClean="0">
                          <a:latin typeface="Cambria Math" panose="02040503050406030204" pitchFamily="18" charset="0"/>
                          <a:ea typeface="Cambria Math" panose="02040503050406030204" pitchFamily="18" charset="0"/>
                        </a:rPr>
                        <m:t>   </m:t>
                      </m:r>
                      <m:r>
                        <a:rPr lang="it-IT" altLang="en-US" sz="2400" i="1" smtClean="0">
                          <a:latin typeface="Cambria Math" panose="02040503050406030204" pitchFamily="18" charset="0"/>
                          <a:ea typeface="Cambria Math" panose="02040503050406030204" pitchFamily="18" charset="0"/>
                        </a:rPr>
                        <m:t>1,96×</m:t>
                      </m:r>
                      <m:r>
                        <a:rPr lang="it-IT" altLang="en-US" sz="2400" i="1" smtClean="0">
                          <a:latin typeface="Cambria Math" panose="02040503050406030204" pitchFamily="18" charset="0"/>
                          <a:ea typeface="Cambria Math" panose="02040503050406030204" pitchFamily="18" charset="0"/>
                        </a:rPr>
                        <m:t>𝑆𝐸</m:t>
                      </m:r>
                      <m:d>
                        <m:dPr>
                          <m:ctrlPr>
                            <a:rPr lang="it-IT" altLang="en-US" sz="2400" i="1" smtClean="0">
                              <a:latin typeface="Cambria Math" panose="02040503050406030204" pitchFamily="18" charset="0"/>
                              <a:ea typeface="Cambria Math" panose="02040503050406030204" pitchFamily="18" charset="0"/>
                            </a:rPr>
                          </m:ctrlPr>
                        </m:dPr>
                        <m:e>
                          <m:sSub>
                            <m:sSubPr>
                              <m:ctrlPr>
                                <a:rPr lang="it-IT" altLang="en-US" sz="2400" i="1" smtClean="0">
                                  <a:latin typeface="Cambria Math" panose="02040503050406030204" pitchFamily="18" charset="0"/>
                                  <a:ea typeface="ＭＳ Ｐゴシック" panose="020B0600070205080204" pitchFamily="34" charset="-128"/>
                                </a:rPr>
                              </m:ctrlPr>
                            </m:sSubPr>
                            <m:e>
                              <m:acc>
                                <m:accPr>
                                  <m:chr m:val="̅"/>
                                  <m:ctrlPr>
                                    <a:rPr lang="it-IT" altLang="en-US" sz="2400" i="1" smtClean="0">
                                      <a:latin typeface="Cambria Math" panose="02040503050406030204" pitchFamily="18" charset="0"/>
                                      <a:ea typeface="ＭＳ Ｐゴシック" panose="020B0600070205080204" pitchFamily="34" charset="-128"/>
                                    </a:rPr>
                                  </m:ctrlPr>
                                </m:accPr>
                                <m:e>
                                  <m:r>
                                    <a:rPr lang="it-IT" altLang="en-US" sz="2400" i="1" smtClean="0">
                                      <a:latin typeface="Cambria Math" panose="02040503050406030204" pitchFamily="18" charset="0"/>
                                      <a:ea typeface="ＭＳ Ｐゴシック" panose="020B0600070205080204" pitchFamily="34" charset="-128"/>
                                    </a:rPr>
                                    <m:t>𝑌</m:t>
                                  </m:r>
                                </m:e>
                              </m:acc>
                            </m:e>
                            <m:sub>
                              <m:r>
                                <a:rPr lang="it-IT" altLang="en-US" sz="2400" i="1" smtClean="0">
                                  <a:latin typeface="Cambria Math" panose="02040503050406030204" pitchFamily="18" charset="0"/>
                                  <a:ea typeface="ＭＳ Ｐゴシック" panose="020B0600070205080204" pitchFamily="34" charset="-128"/>
                                </a:rPr>
                                <m:t>𝑠</m:t>
                              </m:r>
                            </m:sub>
                          </m:sSub>
                          <m:r>
                            <a:rPr lang="it-IT" altLang="en-US" sz="2400" i="1" smtClean="0">
                              <a:latin typeface="Cambria Math" panose="02040503050406030204" pitchFamily="18" charset="0"/>
                              <a:ea typeface="ＭＳ Ｐゴシック" panose="020B0600070205080204" pitchFamily="34" charset="-128"/>
                            </a:rPr>
                            <m:t>−</m:t>
                          </m:r>
                          <m:sSub>
                            <m:sSubPr>
                              <m:ctrlPr>
                                <a:rPr lang="it-IT" altLang="en-US" sz="2400" i="1" smtClean="0">
                                  <a:latin typeface="Cambria Math" panose="02040503050406030204" pitchFamily="18" charset="0"/>
                                  <a:ea typeface="ＭＳ Ｐゴシック" panose="020B0600070205080204" pitchFamily="34" charset="-128"/>
                                </a:rPr>
                              </m:ctrlPr>
                            </m:sSubPr>
                            <m:e>
                              <m:acc>
                                <m:accPr>
                                  <m:chr m:val="̅"/>
                                  <m:ctrlPr>
                                    <a:rPr lang="it-IT" altLang="en-US" sz="2400" i="1" smtClean="0">
                                      <a:latin typeface="Cambria Math" panose="02040503050406030204" pitchFamily="18" charset="0"/>
                                      <a:ea typeface="ＭＳ Ｐゴシック" panose="020B0600070205080204" pitchFamily="34" charset="-128"/>
                                    </a:rPr>
                                  </m:ctrlPr>
                                </m:accPr>
                                <m:e>
                                  <m:r>
                                    <a:rPr lang="it-IT" altLang="en-US" sz="2400" i="1" smtClean="0">
                                      <a:latin typeface="Cambria Math" panose="02040503050406030204" pitchFamily="18" charset="0"/>
                                      <a:ea typeface="ＭＳ Ｐゴシック" panose="020B0600070205080204" pitchFamily="34" charset="-128"/>
                                    </a:rPr>
                                    <m:t>𝑌</m:t>
                                  </m:r>
                                </m:e>
                              </m:acc>
                            </m:e>
                            <m:sub>
                              <m:r>
                                <a:rPr lang="it-IT" altLang="en-US" sz="2400" i="1" smtClean="0">
                                  <a:latin typeface="Cambria Math" panose="02040503050406030204" pitchFamily="18" charset="0"/>
                                  <a:ea typeface="ＭＳ Ｐゴシック" panose="020B0600070205080204" pitchFamily="34" charset="-128"/>
                                </a:rPr>
                                <m:t>𝑙</m:t>
                              </m:r>
                            </m:sub>
                          </m:sSub>
                        </m:e>
                      </m:d>
                    </m:oMath>
                  </m:oMathPara>
                </a14:m>
                <a:endParaRPr lang="it-IT" altLang="en-US" sz="2400" dirty="0">
                  <a:ea typeface="ＭＳ Ｐゴシック" panose="020B0600070205080204" pitchFamily="34" charset="-128"/>
                </a:endParaRPr>
              </a:p>
              <a:p>
                <a:pPr marL="239713" lvl="2" indent="1588" eaLnBrk="1" hangingPunct="1">
                  <a:buFontTx/>
                  <a:buNone/>
                </a:pPr>
                <a:endParaRPr lang="it-IT" altLang="en-US" sz="1050" dirty="0">
                  <a:ea typeface="ＭＳ Ｐゴシック" panose="020B0600070205080204" pitchFamily="34" charset="-128"/>
                </a:endParaRPr>
              </a:p>
              <a:p>
                <a:pPr marL="239713" lvl="2" indent="1588" eaLnBrk="1" hangingPunct="1">
                  <a:buFontTx/>
                  <a:buNone/>
                </a:pPr>
                <a:r>
                  <a:rPr lang="it-IT" altLang="en-US" sz="2400" dirty="0">
                    <a:latin typeface="Cambria" panose="02040503050406030204" pitchFamily="18" charset="0"/>
                    <a:ea typeface="ＭＳ Ｐゴシック" panose="020B0600070205080204" pitchFamily="34" charset="-128"/>
                  </a:rPr>
                  <a:t>                             = 7,4   </a:t>
                </a:r>
                <a:r>
                  <a:rPr lang="it-IT" altLang="en-US" sz="2400" dirty="0">
                    <a:latin typeface="Cambria" panose="02040503050406030204" pitchFamily="18" charset="0"/>
                    <a:ea typeface="ＭＳ Ｐゴシック" panose="020B0600070205080204" pitchFamily="34" charset="-128"/>
                    <a:sym typeface="Symbol" panose="05050102010706020507" pitchFamily="18" charset="2"/>
                  </a:rPr>
                  <a:t>±</a:t>
                </a:r>
                <a:r>
                  <a:rPr lang="it-IT" altLang="en-US" sz="2400" dirty="0">
                    <a:latin typeface="Cambria" panose="02040503050406030204" pitchFamily="18" charset="0"/>
                    <a:ea typeface="ＭＳ Ｐゴシック" panose="020B0600070205080204" pitchFamily="34" charset="-128"/>
                  </a:rPr>
                  <a:t>  1,96  </a:t>
                </a:r>
                <a:r>
                  <a:rPr lang="it-IT" altLang="en-US" sz="2400" dirty="0">
                    <a:latin typeface="Cambria" panose="02040503050406030204" pitchFamily="18" charset="0"/>
                    <a:ea typeface="ＭＳ Ｐゴシック" panose="020B0600070205080204" pitchFamily="34" charset="-128"/>
                    <a:sym typeface="Symbol" panose="05050102010706020507" pitchFamily="18" charset="2"/>
                  </a:rPr>
                  <a:t>×   </a:t>
                </a:r>
                <a:r>
                  <a:rPr lang="it-IT" altLang="en-US" sz="2400" dirty="0">
                    <a:latin typeface="Cambria" panose="02040503050406030204" pitchFamily="18" charset="0"/>
                    <a:ea typeface="ＭＳ Ｐゴシック" panose="020B0600070205080204" pitchFamily="34" charset="-128"/>
                  </a:rPr>
                  <a:t>1,83</a:t>
                </a:r>
              </a:p>
              <a:p>
                <a:pPr marL="239713" lvl="2" indent="1588" eaLnBrk="1" hangingPunct="1">
                  <a:buFontTx/>
                  <a:buNone/>
                </a:pPr>
                <a:endParaRPr lang="it-IT" altLang="en-US" sz="1400" dirty="0">
                  <a:latin typeface="Cambria" panose="02040503050406030204" pitchFamily="18" charset="0"/>
                  <a:ea typeface="ＭＳ Ｐゴシック" panose="020B0600070205080204" pitchFamily="34" charset="-128"/>
                </a:endParaRPr>
              </a:p>
              <a:p>
                <a:pPr marL="239713" lvl="2" indent="1588" eaLnBrk="1" hangingPunct="1">
                  <a:buFontTx/>
                  <a:buNone/>
                </a:pPr>
                <a:r>
                  <a:rPr lang="it-IT" altLang="en-US" sz="2400" dirty="0">
                    <a:latin typeface="Cambria" panose="02040503050406030204" pitchFamily="18" charset="0"/>
                    <a:ea typeface="ＭＳ Ｐゴシック" panose="020B0600070205080204" pitchFamily="34" charset="-128"/>
                  </a:rPr>
                  <a:t>                                    = (3,80   ,  11,00)</a:t>
                </a:r>
              </a:p>
              <a:p>
                <a:pPr eaLnBrk="1" hangingPunct="1"/>
                <a:endParaRPr lang="en-US" altLang="en-US" kern="0" dirty="0">
                  <a:ea typeface="ＭＳ Ｐゴシック" panose="020B0600070205080204" pitchFamily="34" charset="-128"/>
                </a:endParaRPr>
              </a:p>
            </p:txBody>
          </p:sp>
        </mc:Choice>
        <mc:Fallback xmlns="">
          <p:sp>
            <p:nvSpPr>
              <p:cNvPr id="11" name="Rectangle 5">
                <a:extLst>
                  <a:ext uri="{FF2B5EF4-FFF2-40B4-BE49-F238E27FC236}">
                    <a16:creationId xmlns:a16="http://schemas.microsoft.com/office/drawing/2014/main" id="{32135B9D-5976-49D8-800C-D1E4C7F40A93}"/>
                  </a:ext>
                </a:extLst>
              </p:cNvPr>
              <p:cNvSpPr txBox="1">
                <a:spLocks noRot="1" noChangeAspect="1" noMove="1" noResize="1" noEditPoints="1" noAdjustHandles="1" noChangeArrowheads="1" noChangeShapeType="1" noTextEdit="1"/>
              </p:cNvSpPr>
              <p:nvPr/>
            </p:nvSpPr>
            <p:spPr bwMode="auto">
              <a:xfrm>
                <a:off x="381000" y="1503218"/>
                <a:ext cx="8229600" cy="5181600"/>
              </a:xfrm>
              <a:prstGeom prst="rect">
                <a:avLst/>
              </a:prstGeom>
              <a:blipFill>
                <a:blip r:embed="rId2"/>
                <a:stretch>
                  <a:fillRect l="-1185" t="-941" r="-44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a:noFill/>
                  </a:rPr>
                  <a:t> </a:t>
                </a:r>
              </a:p>
            </p:txBody>
          </p:sp>
        </mc:Fallback>
      </mc:AlternateContent>
    </p:spTree>
    <p:extLst>
      <p:ext uri="{BB962C8B-B14F-4D97-AF65-F5344CB8AC3E}">
        <p14:creationId xmlns:p14="http://schemas.microsoft.com/office/powerpoint/2010/main" val="2199973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52400"/>
            <a:ext cx="8610600" cy="992188"/>
          </a:xfrm>
        </p:spPr>
        <p:txBody>
          <a:bodyPr/>
          <a:lstStyle/>
          <a:p>
            <a:pPr eaLnBrk="1" hangingPunct="1"/>
            <a:r>
              <a:rPr lang="en-US" altLang="en-US" dirty="0">
                <a:ea typeface="ＭＳ Ｐゴシック" panose="020B0600070205080204" pitchFamily="34" charset="-128"/>
              </a:rPr>
              <a:t>Valore-p</a:t>
            </a:r>
            <a:endParaRPr lang="en-US" altLang="en-US" sz="2400" dirty="0">
              <a:ea typeface="ＭＳ Ｐゴシック" panose="020B0600070205080204" pitchFamily="34" charset="-128"/>
            </a:endParaRPr>
          </a:p>
        </p:txBody>
      </p:sp>
      <p:sp>
        <p:nvSpPr>
          <p:cNvPr id="184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86082CA5-48F7-40B5-9C32-7A37E2BA1A96}" type="slidenum">
              <a:rPr lang="en-US" altLang="en-US" smtClean="0"/>
              <a:pPr/>
              <a:t>48</a:t>
            </a:fld>
            <a:endParaRPr lang="en-US" altLang="en-US"/>
          </a:p>
        </p:txBody>
      </p:sp>
      <mc:AlternateContent xmlns:mc="http://schemas.openxmlformats.org/markup-compatibility/2006" xmlns:a14="http://schemas.microsoft.com/office/drawing/2010/main">
        <mc:Choice Requires="a14">
          <p:sp>
            <p:nvSpPr>
              <p:cNvPr id="11" name="Rectangle 5">
                <a:extLst>
                  <a:ext uri="{FF2B5EF4-FFF2-40B4-BE49-F238E27FC236}">
                    <a16:creationId xmlns:a16="http://schemas.microsoft.com/office/drawing/2014/main" id="{32135B9D-5976-49D8-800C-D1E4C7F40A93}"/>
                  </a:ext>
                </a:extLst>
              </p:cNvPr>
              <p:cNvSpPr txBox="1">
                <a:spLocks noChangeArrowheads="1"/>
              </p:cNvSpPr>
              <p:nvPr/>
            </p:nvSpPr>
            <p:spPr bwMode="auto">
              <a:xfrm>
                <a:off x="381000" y="1503218"/>
                <a:ext cx="8229600" cy="51816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5"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5"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105"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5" charset="-128"/>
                  </a:defRPr>
                </a:lvl5pPr>
                <a:lvl6pPr marL="2514600" indent="-228600" algn="l" rtl="0" fontAlgn="base">
                  <a:spcBef>
                    <a:spcPct val="20000"/>
                  </a:spcBef>
                  <a:spcAft>
                    <a:spcPct val="0"/>
                  </a:spcAft>
                  <a:buChar char="»"/>
                  <a:defRPr>
                    <a:solidFill>
                      <a:schemeClr val="tx1"/>
                    </a:solidFill>
                    <a:latin typeface="+mn-lt"/>
                    <a:ea typeface="ＭＳ Ｐゴシック" pitchFamily="-105" charset="-128"/>
                  </a:defRPr>
                </a:lvl6pPr>
                <a:lvl7pPr marL="2971800" indent="-228600" algn="l" rtl="0" fontAlgn="base">
                  <a:spcBef>
                    <a:spcPct val="20000"/>
                  </a:spcBef>
                  <a:spcAft>
                    <a:spcPct val="0"/>
                  </a:spcAft>
                  <a:buChar char="»"/>
                  <a:defRPr>
                    <a:solidFill>
                      <a:schemeClr val="tx1"/>
                    </a:solidFill>
                    <a:latin typeface="+mn-lt"/>
                    <a:ea typeface="ＭＳ Ｐゴシック" pitchFamily="-105" charset="-128"/>
                  </a:defRPr>
                </a:lvl7pPr>
                <a:lvl8pPr marL="3429000" indent="-228600" algn="l" rtl="0" fontAlgn="base">
                  <a:spcBef>
                    <a:spcPct val="20000"/>
                  </a:spcBef>
                  <a:spcAft>
                    <a:spcPct val="0"/>
                  </a:spcAft>
                  <a:buChar char="»"/>
                  <a:defRPr>
                    <a:solidFill>
                      <a:schemeClr val="tx1"/>
                    </a:solidFill>
                    <a:latin typeface="+mn-lt"/>
                    <a:ea typeface="ＭＳ Ｐゴシック" pitchFamily="-105" charset="-128"/>
                  </a:defRPr>
                </a:lvl8pPr>
                <a:lvl9pPr marL="3886200" indent="-228600" algn="l" rtl="0" fontAlgn="base">
                  <a:spcBef>
                    <a:spcPct val="20000"/>
                  </a:spcBef>
                  <a:spcAft>
                    <a:spcPct val="0"/>
                  </a:spcAft>
                  <a:buChar char="»"/>
                  <a:defRPr>
                    <a:solidFill>
                      <a:schemeClr val="tx1"/>
                    </a:solidFill>
                    <a:latin typeface="+mn-lt"/>
                    <a:ea typeface="ＭＳ Ｐゴシック" pitchFamily="-105" charset="-128"/>
                  </a:defRPr>
                </a:lvl9pPr>
              </a:lstStyle>
              <a:p>
                <a:pPr marL="0" indent="0" eaLnBrk="1" hangingPunct="1">
                  <a:spcAft>
                    <a:spcPts val="1200"/>
                  </a:spcAft>
                  <a:buNone/>
                </a:pPr>
                <a:r>
                  <a:rPr lang="it-IT" altLang="en-US" sz="2400" kern="0" dirty="0">
                    <a:latin typeface="+mj-lt"/>
                    <a:ea typeface="ＭＳ Ｐゴシック" panose="020B0600070205080204" pitchFamily="34" charset="-128"/>
                  </a:rPr>
                  <a:t>Test di differenza tra medie: </a:t>
                </a:r>
              </a:p>
              <a:p>
                <a:pPr eaLnBrk="1" hangingPunct="1">
                  <a:spcAft>
                    <a:spcPts val="1200"/>
                  </a:spcAft>
                </a:pPr>
                <a:r>
                  <a:rPr lang="it-IT" altLang="en-US" sz="2200" kern="0" dirty="0">
                    <a:latin typeface="+mj-lt"/>
                    <a:ea typeface="ＭＳ Ｐゴシック" panose="020B0600070205080204" pitchFamily="34" charset="-128"/>
                  </a:rPr>
                  <a:t>Calcolare la statistica-</a:t>
                </a:r>
                <a:r>
                  <a:rPr lang="it-IT" altLang="en-US" sz="2200" i="1" kern="0" dirty="0">
                    <a:latin typeface="+mj-lt"/>
                    <a:ea typeface="ＭＳ Ｐゴシック" panose="020B0600070205080204" pitchFamily="34" charset="-128"/>
                  </a:rPr>
                  <a:t>t:</a:t>
                </a:r>
                <a:endParaRPr lang="it-IT" altLang="en-US" sz="2200" kern="0" dirty="0">
                  <a:latin typeface="+mj-lt"/>
                  <a:ea typeface="ＭＳ Ｐゴシック" panose="020B0600070205080204" pitchFamily="34" charset="-128"/>
                </a:endParaRPr>
              </a:p>
              <a:p>
                <a:pPr eaLnBrk="1" hangingPunct="1">
                  <a:spcBef>
                    <a:spcPts val="1200"/>
                  </a:spcBef>
                  <a:buNone/>
                </a:pPr>
                <a14:m>
                  <m:oMathPara xmlns:m="http://schemas.openxmlformats.org/officeDocument/2006/math">
                    <m:oMathParaPr>
                      <m:jc m:val="centerGroup"/>
                    </m:oMathParaPr>
                    <m:oMath xmlns:m="http://schemas.openxmlformats.org/officeDocument/2006/math">
                      <m:r>
                        <a:rPr lang="it-IT" sz="2200" i="1" smtClean="0">
                          <a:latin typeface="Cambria Math" panose="02040503050406030204" pitchFamily="18" charset="0"/>
                        </a:rPr>
                        <m:t>𝑡</m:t>
                      </m:r>
                      <m:r>
                        <a:rPr lang="it-IT" sz="2200">
                          <a:latin typeface="Cambria Math" panose="02040503050406030204" pitchFamily="18" charset="0"/>
                        </a:rPr>
                        <m:t>=</m:t>
                      </m:r>
                      <m:f>
                        <m:fPr>
                          <m:ctrlPr>
                            <a:rPr lang="it-IT" sz="2200" i="1">
                              <a:latin typeface="Cambria Math" panose="02040503050406030204" pitchFamily="18" charset="0"/>
                            </a:rPr>
                          </m:ctrlPr>
                        </m:fPr>
                        <m:num>
                          <m:sSub>
                            <m:sSubPr>
                              <m:ctrlPr>
                                <a:rPr lang="it-IT" sz="2200" i="1">
                                  <a:latin typeface="Cambria Math" panose="02040503050406030204" pitchFamily="18" charset="0"/>
                                </a:rPr>
                              </m:ctrlPr>
                            </m:sSubPr>
                            <m:e>
                              <m:acc>
                                <m:accPr>
                                  <m:chr m:val="̅"/>
                                  <m:ctrlPr>
                                    <a:rPr lang="it-IT" sz="2200" i="1">
                                      <a:latin typeface="Cambria Math" panose="02040503050406030204" pitchFamily="18" charset="0"/>
                                    </a:rPr>
                                  </m:ctrlPr>
                                </m:accPr>
                                <m:e>
                                  <m:r>
                                    <a:rPr lang="it-IT" sz="2200" i="1">
                                      <a:latin typeface="Cambria Math" panose="02040503050406030204" pitchFamily="18" charset="0"/>
                                    </a:rPr>
                                    <m:t>𝑌</m:t>
                                  </m:r>
                                </m:e>
                              </m:acc>
                            </m:e>
                            <m:sub>
                              <m:r>
                                <a:rPr lang="it-IT" sz="2200" i="1">
                                  <a:latin typeface="Cambria Math" panose="02040503050406030204" pitchFamily="18" charset="0"/>
                                </a:rPr>
                                <m:t>𝑠</m:t>
                              </m:r>
                            </m:sub>
                          </m:sSub>
                          <m:r>
                            <a:rPr lang="it-IT" sz="2200">
                              <a:latin typeface="Cambria Math" panose="02040503050406030204" pitchFamily="18" charset="0"/>
                            </a:rPr>
                            <m:t>−</m:t>
                          </m:r>
                          <m:sSub>
                            <m:sSubPr>
                              <m:ctrlPr>
                                <a:rPr lang="it-IT" sz="2200" i="1">
                                  <a:latin typeface="Cambria Math" panose="02040503050406030204" pitchFamily="18" charset="0"/>
                                </a:rPr>
                              </m:ctrlPr>
                            </m:sSubPr>
                            <m:e>
                              <m:acc>
                                <m:accPr>
                                  <m:chr m:val="̅"/>
                                  <m:ctrlPr>
                                    <a:rPr lang="it-IT" sz="2200" i="1">
                                      <a:latin typeface="Cambria Math" panose="02040503050406030204" pitchFamily="18" charset="0"/>
                                    </a:rPr>
                                  </m:ctrlPr>
                                </m:accPr>
                                <m:e>
                                  <m:r>
                                    <a:rPr lang="it-IT" sz="2200" i="1">
                                      <a:latin typeface="Cambria Math" panose="02040503050406030204" pitchFamily="18" charset="0"/>
                                    </a:rPr>
                                    <m:t>𝑌</m:t>
                                  </m:r>
                                </m:e>
                              </m:acc>
                            </m:e>
                            <m:sub>
                              <m:r>
                                <a:rPr lang="it-IT" sz="2200" i="1">
                                  <a:latin typeface="Cambria Math" panose="02040503050406030204" pitchFamily="18" charset="0"/>
                                </a:rPr>
                                <m:t>𝑙</m:t>
                              </m:r>
                            </m:sub>
                          </m:sSub>
                        </m:num>
                        <m:den>
                          <m:d>
                            <m:dPr>
                              <m:begChr m:val=""/>
                              <m:ctrlPr>
                                <a:rPr lang="it-IT" sz="2200" i="1">
                                  <a:latin typeface="Cambria Math" panose="02040503050406030204" pitchFamily="18" charset="0"/>
                                </a:rPr>
                              </m:ctrlPr>
                            </m:dPr>
                            <m:e>
                              <m:r>
                                <a:rPr lang="it-IT" sz="2200" i="1">
                                  <a:latin typeface="Cambria Math" panose="02040503050406030204" pitchFamily="18" charset="0"/>
                                </a:rPr>
                                <m:t>𝑆𝐸</m:t>
                              </m:r>
                              <m:r>
                                <a:rPr lang="it-IT" sz="2200">
                                  <a:latin typeface="Cambria Math" panose="02040503050406030204" pitchFamily="18" charset="0"/>
                                </a:rPr>
                                <m:t>(</m:t>
                              </m:r>
                              <m:sSub>
                                <m:sSubPr>
                                  <m:ctrlPr>
                                    <a:rPr lang="it-IT" sz="2200" i="1">
                                      <a:latin typeface="Cambria Math" panose="02040503050406030204" pitchFamily="18" charset="0"/>
                                    </a:rPr>
                                  </m:ctrlPr>
                                </m:sSubPr>
                                <m:e>
                                  <m:acc>
                                    <m:accPr>
                                      <m:chr m:val="̅"/>
                                      <m:ctrlPr>
                                        <a:rPr lang="it-IT" sz="2200" i="1">
                                          <a:latin typeface="Cambria Math" panose="02040503050406030204" pitchFamily="18" charset="0"/>
                                        </a:rPr>
                                      </m:ctrlPr>
                                    </m:accPr>
                                    <m:e>
                                      <m:r>
                                        <a:rPr lang="it-IT" sz="2200" i="1">
                                          <a:latin typeface="Cambria Math" panose="02040503050406030204" pitchFamily="18" charset="0"/>
                                        </a:rPr>
                                        <m:t>𝑌</m:t>
                                      </m:r>
                                    </m:e>
                                  </m:acc>
                                </m:e>
                                <m:sub>
                                  <m:r>
                                    <a:rPr lang="it-IT" sz="2200" i="1">
                                      <a:latin typeface="Cambria Math" panose="02040503050406030204" pitchFamily="18" charset="0"/>
                                    </a:rPr>
                                    <m:t>𝑠</m:t>
                                  </m:r>
                                </m:sub>
                              </m:sSub>
                              <m:r>
                                <a:rPr lang="it-IT" sz="2200">
                                  <a:latin typeface="Cambria Math" panose="02040503050406030204" pitchFamily="18" charset="0"/>
                                </a:rPr>
                                <m:t>−</m:t>
                              </m:r>
                              <m:sSub>
                                <m:sSubPr>
                                  <m:ctrlPr>
                                    <a:rPr lang="it-IT" sz="2200" i="1">
                                      <a:latin typeface="Cambria Math" panose="02040503050406030204" pitchFamily="18" charset="0"/>
                                    </a:rPr>
                                  </m:ctrlPr>
                                </m:sSubPr>
                                <m:e>
                                  <m:acc>
                                    <m:accPr>
                                      <m:chr m:val="̅"/>
                                      <m:ctrlPr>
                                        <a:rPr lang="it-IT" sz="2200" i="1">
                                          <a:latin typeface="Cambria Math" panose="02040503050406030204" pitchFamily="18" charset="0"/>
                                        </a:rPr>
                                      </m:ctrlPr>
                                    </m:accPr>
                                    <m:e>
                                      <m:r>
                                        <a:rPr lang="it-IT" sz="2200" i="1">
                                          <a:latin typeface="Cambria Math" panose="02040503050406030204" pitchFamily="18" charset="0"/>
                                        </a:rPr>
                                        <m:t>𝑌</m:t>
                                      </m:r>
                                    </m:e>
                                  </m:acc>
                                </m:e>
                                <m:sub>
                                  <m:r>
                                    <a:rPr lang="it-IT" sz="2200" i="1">
                                      <a:latin typeface="Cambria Math" panose="02040503050406030204" pitchFamily="18" charset="0"/>
                                    </a:rPr>
                                    <m:t>𝑙</m:t>
                                  </m:r>
                                </m:sub>
                              </m:sSub>
                            </m:e>
                          </m:d>
                        </m:den>
                      </m:f>
                      <m:r>
                        <a:rPr lang="it-IT" sz="2200" smtClean="0">
                          <a:latin typeface="Cambria Math" panose="02040503050406030204" pitchFamily="18" charset="0"/>
                        </a:rPr>
                        <m:t>=</m:t>
                      </m:r>
                      <m:f>
                        <m:fPr>
                          <m:ctrlPr>
                            <a:rPr lang="it-IT" sz="2200" i="1" smtClean="0">
                              <a:latin typeface="Cambria Math" panose="02040503050406030204" pitchFamily="18" charset="0"/>
                            </a:rPr>
                          </m:ctrlPr>
                        </m:fPr>
                        <m:num>
                          <m:sSub>
                            <m:sSubPr>
                              <m:ctrlPr>
                                <a:rPr lang="it-IT" sz="2200" i="1" smtClean="0">
                                  <a:latin typeface="Cambria Math" panose="02040503050406030204" pitchFamily="18" charset="0"/>
                                </a:rPr>
                              </m:ctrlPr>
                            </m:sSubPr>
                            <m:e>
                              <m:acc>
                                <m:accPr>
                                  <m:chr m:val="̅"/>
                                  <m:ctrlPr>
                                    <a:rPr lang="it-IT" sz="2200" i="1" smtClean="0">
                                      <a:latin typeface="Cambria Math" panose="02040503050406030204" pitchFamily="18" charset="0"/>
                                    </a:rPr>
                                  </m:ctrlPr>
                                </m:accPr>
                                <m:e>
                                  <m:r>
                                    <a:rPr lang="it-IT" sz="2200" i="1" smtClean="0">
                                      <a:latin typeface="Cambria Math" panose="02040503050406030204" pitchFamily="18" charset="0"/>
                                    </a:rPr>
                                    <m:t>𝑌</m:t>
                                  </m:r>
                                </m:e>
                              </m:acc>
                            </m:e>
                            <m:sub>
                              <m:r>
                                <a:rPr lang="it-IT" sz="2200" i="1" smtClean="0">
                                  <a:latin typeface="Cambria Math" panose="02040503050406030204" pitchFamily="18" charset="0"/>
                                </a:rPr>
                                <m:t>𝑠</m:t>
                              </m:r>
                            </m:sub>
                          </m:sSub>
                          <m:r>
                            <a:rPr lang="it-IT" sz="2200" smtClean="0">
                              <a:latin typeface="Cambria Math" panose="02040503050406030204" pitchFamily="18" charset="0"/>
                            </a:rPr>
                            <m:t>−</m:t>
                          </m:r>
                          <m:sSub>
                            <m:sSubPr>
                              <m:ctrlPr>
                                <a:rPr lang="it-IT" sz="2200" i="1" smtClean="0">
                                  <a:latin typeface="Cambria Math" panose="02040503050406030204" pitchFamily="18" charset="0"/>
                                </a:rPr>
                              </m:ctrlPr>
                            </m:sSubPr>
                            <m:e>
                              <m:acc>
                                <m:accPr>
                                  <m:chr m:val="̅"/>
                                  <m:ctrlPr>
                                    <a:rPr lang="it-IT" sz="2200" i="1" smtClean="0">
                                      <a:latin typeface="Cambria Math" panose="02040503050406030204" pitchFamily="18" charset="0"/>
                                    </a:rPr>
                                  </m:ctrlPr>
                                </m:accPr>
                                <m:e>
                                  <m:r>
                                    <a:rPr lang="it-IT" sz="2200" i="1" smtClean="0">
                                      <a:latin typeface="Cambria Math" panose="02040503050406030204" pitchFamily="18" charset="0"/>
                                    </a:rPr>
                                    <m:t>𝑌</m:t>
                                  </m:r>
                                </m:e>
                              </m:acc>
                            </m:e>
                            <m:sub>
                              <m:r>
                                <a:rPr lang="it-IT" sz="2200" i="1" smtClean="0">
                                  <a:latin typeface="Cambria Math" panose="02040503050406030204" pitchFamily="18" charset="0"/>
                                </a:rPr>
                                <m:t>𝑙</m:t>
                              </m:r>
                            </m:sub>
                          </m:sSub>
                        </m:num>
                        <m:den>
                          <m:rad>
                            <m:radPr>
                              <m:degHide m:val="on"/>
                              <m:ctrlPr>
                                <a:rPr lang="it-IT" sz="2200" i="1" smtClean="0">
                                  <a:latin typeface="Cambria Math" panose="02040503050406030204" pitchFamily="18" charset="0"/>
                                </a:rPr>
                              </m:ctrlPr>
                            </m:radPr>
                            <m:deg/>
                            <m:e>
                              <m:f>
                                <m:fPr>
                                  <m:ctrlPr>
                                    <a:rPr lang="it-IT" sz="2200" i="1" smtClean="0">
                                      <a:latin typeface="Cambria Math" panose="02040503050406030204" pitchFamily="18" charset="0"/>
                                    </a:rPr>
                                  </m:ctrlPr>
                                </m:fPr>
                                <m:num>
                                  <m:sSubSup>
                                    <m:sSubSupPr>
                                      <m:ctrlPr>
                                        <a:rPr lang="it-IT" sz="2200" i="1" smtClean="0">
                                          <a:latin typeface="Cambria Math" panose="02040503050406030204" pitchFamily="18" charset="0"/>
                                        </a:rPr>
                                      </m:ctrlPr>
                                    </m:sSubSupPr>
                                    <m:e>
                                      <m:r>
                                        <a:rPr lang="it-IT" sz="2200" i="1" smtClean="0">
                                          <a:latin typeface="Cambria Math" panose="02040503050406030204" pitchFamily="18" charset="0"/>
                                        </a:rPr>
                                        <m:t>𝑠</m:t>
                                      </m:r>
                                    </m:e>
                                    <m:sub>
                                      <m:r>
                                        <a:rPr lang="it-IT" sz="2200" i="1" smtClean="0">
                                          <a:latin typeface="Cambria Math" panose="02040503050406030204" pitchFamily="18" charset="0"/>
                                        </a:rPr>
                                        <m:t>𝑠</m:t>
                                      </m:r>
                                    </m:sub>
                                    <m:sup>
                                      <m:r>
                                        <a:rPr lang="it-IT" sz="2200" smtClean="0">
                                          <a:latin typeface="Cambria Math" panose="02040503050406030204" pitchFamily="18" charset="0"/>
                                        </a:rPr>
                                        <m:t>2</m:t>
                                      </m:r>
                                    </m:sup>
                                  </m:sSubSup>
                                </m:num>
                                <m:den>
                                  <m:sSub>
                                    <m:sSubPr>
                                      <m:ctrlPr>
                                        <a:rPr lang="it-IT" sz="2200" i="1" smtClean="0">
                                          <a:latin typeface="Cambria Math" panose="02040503050406030204" pitchFamily="18" charset="0"/>
                                        </a:rPr>
                                      </m:ctrlPr>
                                    </m:sSubPr>
                                    <m:e>
                                      <m:r>
                                        <a:rPr lang="it-IT" sz="2200" i="1" smtClean="0">
                                          <a:latin typeface="Cambria Math" panose="02040503050406030204" pitchFamily="18" charset="0"/>
                                        </a:rPr>
                                        <m:t>𝑛</m:t>
                                      </m:r>
                                    </m:e>
                                    <m:sub>
                                      <m:r>
                                        <a:rPr lang="it-IT" sz="2200" i="1" smtClean="0">
                                          <a:latin typeface="Cambria Math" panose="02040503050406030204" pitchFamily="18" charset="0"/>
                                        </a:rPr>
                                        <m:t>𝑠</m:t>
                                      </m:r>
                                    </m:sub>
                                  </m:sSub>
                                </m:den>
                              </m:f>
                              <m:r>
                                <a:rPr lang="it-IT" sz="2200" smtClean="0">
                                  <a:latin typeface="Cambria Math" panose="02040503050406030204" pitchFamily="18" charset="0"/>
                                </a:rPr>
                                <m:t>+</m:t>
                              </m:r>
                              <m:f>
                                <m:fPr>
                                  <m:ctrlPr>
                                    <a:rPr lang="it-IT" sz="2200" i="1" smtClean="0">
                                      <a:latin typeface="Cambria Math" panose="02040503050406030204" pitchFamily="18" charset="0"/>
                                    </a:rPr>
                                  </m:ctrlPr>
                                </m:fPr>
                                <m:num>
                                  <m:sSubSup>
                                    <m:sSubSupPr>
                                      <m:ctrlPr>
                                        <a:rPr lang="it-IT" sz="2200" i="1" smtClean="0">
                                          <a:latin typeface="Cambria Math" panose="02040503050406030204" pitchFamily="18" charset="0"/>
                                        </a:rPr>
                                      </m:ctrlPr>
                                    </m:sSubSupPr>
                                    <m:e>
                                      <m:r>
                                        <a:rPr lang="it-IT" sz="2200" i="1" smtClean="0">
                                          <a:latin typeface="Cambria Math" panose="02040503050406030204" pitchFamily="18" charset="0"/>
                                        </a:rPr>
                                        <m:t>𝑠</m:t>
                                      </m:r>
                                    </m:e>
                                    <m:sub>
                                      <m:r>
                                        <a:rPr lang="it-IT" sz="2200" i="1" smtClean="0">
                                          <a:latin typeface="Cambria Math" panose="02040503050406030204" pitchFamily="18" charset="0"/>
                                        </a:rPr>
                                        <m:t>𝑙</m:t>
                                      </m:r>
                                    </m:sub>
                                    <m:sup>
                                      <m:r>
                                        <a:rPr lang="it-IT" sz="2200" smtClean="0">
                                          <a:latin typeface="Cambria Math" panose="02040503050406030204" pitchFamily="18" charset="0"/>
                                        </a:rPr>
                                        <m:t>2</m:t>
                                      </m:r>
                                    </m:sup>
                                  </m:sSubSup>
                                </m:num>
                                <m:den>
                                  <m:sSub>
                                    <m:sSubPr>
                                      <m:ctrlPr>
                                        <a:rPr lang="it-IT" sz="2200" i="1" smtClean="0">
                                          <a:latin typeface="Cambria Math" panose="02040503050406030204" pitchFamily="18" charset="0"/>
                                        </a:rPr>
                                      </m:ctrlPr>
                                    </m:sSubPr>
                                    <m:e>
                                      <m:r>
                                        <a:rPr lang="it-IT" sz="2200" i="1" smtClean="0">
                                          <a:latin typeface="Cambria Math" panose="02040503050406030204" pitchFamily="18" charset="0"/>
                                        </a:rPr>
                                        <m:t>𝑛</m:t>
                                      </m:r>
                                    </m:e>
                                    <m:sub>
                                      <m:r>
                                        <a:rPr lang="it-IT" sz="2200" i="1" smtClean="0">
                                          <a:latin typeface="Cambria Math" panose="02040503050406030204" pitchFamily="18" charset="0"/>
                                        </a:rPr>
                                        <m:t>𝑙</m:t>
                                      </m:r>
                                    </m:sub>
                                  </m:sSub>
                                </m:den>
                              </m:f>
                            </m:e>
                          </m:rad>
                        </m:den>
                      </m:f>
                      <m:r>
                        <a:rPr lang="en-IE" sz="2200" b="0" i="1" smtClean="0">
                          <a:latin typeface="Cambria Math" panose="02040503050406030204" pitchFamily="18" charset="0"/>
                        </a:rPr>
                        <m:t>=</m:t>
                      </m:r>
                      <m:f>
                        <m:fPr>
                          <m:ctrlPr>
                            <a:rPr lang="en-IE" sz="2200" i="1">
                              <a:latin typeface="Cambria Math" panose="02040503050406030204" pitchFamily="18" charset="0"/>
                            </a:rPr>
                          </m:ctrlPr>
                        </m:fPr>
                        <m:num>
                          <m:r>
                            <a:rPr lang="en-IE" sz="2200">
                              <a:latin typeface="Cambria Math" panose="02040503050406030204" pitchFamily="18" charset="0"/>
                            </a:rPr>
                            <m:t>657,4−650,0</m:t>
                          </m:r>
                        </m:num>
                        <m:den>
                          <m:rad>
                            <m:radPr>
                              <m:degHide m:val="on"/>
                              <m:ctrlPr>
                                <a:rPr lang="en-IE" sz="2200" i="1">
                                  <a:latin typeface="Cambria Math" panose="02040503050406030204" pitchFamily="18" charset="0"/>
                                </a:rPr>
                              </m:ctrlPr>
                            </m:radPr>
                            <m:deg/>
                            <m:e>
                              <m:f>
                                <m:fPr>
                                  <m:ctrlPr>
                                    <a:rPr lang="en-IE" sz="2200" i="1">
                                      <a:latin typeface="Cambria Math" panose="02040503050406030204" pitchFamily="18" charset="0"/>
                                    </a:rPr>
                                  </m:ctrlPr>
                                </m:fPr>
                                <m:num>
                                  <m:r>
                                    <a:rPr lang="en-IE" sz="2200">
                                      <a:latin typeface="Cambria Math" panose="02040503050406030204" pitchFamily="18" charset="0"/>
                                    </a:rPr>
                                    <m:t>19,</m:t>
                                  </m:r>
                                  <m:sSup>
                                    <m:sSupPr>
                                      <m:ctrlPr>
                                        <a:rPr lang="en-IE" sz="2200" i="1">
                                          <a:latin typeface="Cambria Math" panose="02040503050406030204" pitchFamily="18" charset="0"/>
                                        </a:rPr>
                                      </m:ctrlPr>
                                    </m:sSupPr>
                                    <m:e>
                                      <m:r>
                                        <a:rPr lang="en-IE" sz="2200">
                                          <a:latin typeface="Cambria Math" panose="02040503050406030204" pitchFamily="18" charset="0"/>
                                        </a:rPr>
                                        <m:t>4</m:t>
                                      </m:r>
                                    </m:e>
                                    <m:sup>
                                      <m:r>
                                        <a:rPr lang="en-IE" sz="2200">
                                          <a:latin typeface="Cambria Math" panose="02040503050406030204" pitchFamily="18" charset="0"/>
                                        </a:rPr>
                                        <m:t>2</m:t>
                                      </m:r>
                                    </m:sup>
                                  </m:sSup>
                                </m:num>
                                <m:den>
                                  <m:r>
                                    <a:rPr lang="en-IE" sz="2200">
                                      <a:latin typeface="Cambria Math" panose="02040503050406030204" pitchFamily="18" charset="0"/>
                                    </a:rPr>
                                    <m:t>238</m:t>
                                  </m:r>
                                </m:den>
                              </m:f>
                              <m:r>
                                <a:rPr lang="en-IE" sz="2200">
                                  <a:latin typeface="Cambria Math" panose="02040503050406030204" pitchFamily="18" charset="0"/>
                                </a:rPr>
                                <m:t>+</m:t>
                              </m:r>
                              <m:f>
                                <m:fPr>
                                  <m:ctrlPr>
                                    <a:rPr lang="en-IE" sz="2200" i="1">
                                      <a:latin typeface="Cambria Math" panose="02040503050406030204" pitchFamily="18" charset="0"/>
                                    </a:rPr>
                                  </m:ctrlPr>
                                </m:fPr>
                                <m:num>
                                  <m:r>
                                    <a:rPr lang="en-IE" sz="2200">
                                      <a:latin typeface="Cambria Math" panose="02040503050406030204" pitchFamily="18" charset="0"/>
                                    </a:rPr>
                                    <m:t>17,</m:t>
                                  </m:r>
                                  <m:sSup>
                                    <m:sSupPr>
                                      <m:ctrlPr>
                                        <a:rPr lang="en-IE" sz="2200" i="1">
                                          <a:latin typeface="Cambria Math" panose="02040503050406030204" pitchFamily="18" charset="0"/>
                                        </a:rPr>
                                      </m:ctrlPr>
                                    </m:sSupPr>
                                    <m:e>
                                      <m:r>
                                        <a:rPr lang="en-IE" sz="2200">
                                          <a:latin typeface="Cambria Math" panose="02040503050406030204" pitchFamily="18" charset="0"/>
                                        </a:rPr>
                                        <m:t>9</m:t>
                                      </m:r>
                                    </m:e>
                                    <m:sup>
                                      <m:r>
                                        <a:rPr lang="en-IE" sz="2200">
                                          <a:latin typeface="Cambria Math" panose="02040503050406030204" pitchFamily="18" charset="0"/>
                                        </a:rPr>
                                        <m:t>2</m:t>
                                      </m:r>
                                    </m:sup>
                                  </m:sSup>
                                </m:num>
                                <m:den>
                                  <m:r>
                                    <a:rPr lang="en-IE" sz="2200">
                                      <a:latin typeface="Cambria Math" panose="02040503050406030204" pitchFamily="18" charset="0"/>
                                    </a:rPr>
                                    <m:t>182</m:t>
                                  </m:r>
                                </m:den>
                              </m:f>
                            </m:e>
                          </m:rad>
                        </m:den>
                      </m:f>
                      <m:r>
                        <a:rPr lang="en-IE" sz="2200">
                          <a:latin typeface="Cambria Math" panose="02040503050406030204" pitchFamily="18" charset="0"/>
                        </a:rPr>
                        <m:t>=</m:t>
                      </m:r>
                      <m:f>
                        <m:fPr>
                          <m:ctrlPr>
                            <a:rPr lang="en-IE" sz="2200" i="1">
                              <a:latin typeface="Cambria Math" panose="02040503050406030204" pitchFamily="18" charset="0"/>
                            </a:rPr>
                          </m:ctrlPr>
                        </m:fPr>
                        <m:num>
                          <m:r>
                            <a:rPr lang="en-IE" sz="2200">
                              <a:latin typeface="Cambria Math" panose="02040503050406030204" pitchFamily="18" charset="0"/>
                            </a:rPr>
                            <m:t>7,4</m:t>
                          </m:r>
                        </m:num>
                        <m:den>
                          <m:r>
                            <a:rPr lang="en-IE" sz="2200">
                              <a:latin typeface="Cambria Math" panose="02040503050406030204" pitchFamily="18" charset="0"/>
                            </a:rPr>
                            <m:t>1,83</m:t>
                          </m:r>
                        </m:den>
                      </m:f>
                      <m:r>
                        <m:rPr>
                          <m:nor/>
                        </m:rPr>
                        <a:rPr lang="en-US" altLang="en-US" sz="2200" dirty="0"/>
                        <m:t> = 4,05</m:t>
                      </m:r>
                    </m:oMath>
                  </m:oMathPara>
                </a14:m>
                <a:endParaRPr lang="it-IT" sz="2200" dirty="0">
                  <a:latin typeface="+mj-lt"/>
                </a:endParaRPr>
              </a:p>
              <a:p>
                <a:pPr defTabSz="6281738" eaLnBrk="1" hangingPunct="1"/>
                <a:endParaRPr lang="it-IT" altLang="en-US" sz="2200" dirty="0">
                  <a:ea typeface="ＭＳ Ｐゴシック" panose="020B0600070205080204" pitchFamily="34" charset="-128"/>
                </a:endParaRPr>
              </a:p>
              <a:p>
                <a:pPr defTabSz="6281738" eaLnBrk="1" hangingPunct="1"/>
                <a:r>
                  <a:rPr lang="it-IT" altLang="en-US" sz="2200" dirty="0">
                    <a:ea typeface="ＭＳ Ｐゴシック" panose="020B0600070205080204" pitchFamily="34" charset="-128"/>
                  </a:rPr>
                  <a:t>Dunque |t| &gt; 1,96 </a:t>
                </a:r>
              </a:p>
              <a:p>
                <a:pPr defTabSz="6281738" eaLnBrk="1" hangingPunct="1"/>
                <a:endParaRPr lang="it-IT" altLang="en-US" sz="2200" dirty="0">
                  <a:ea typeface="ＭＳ Ｐゴシック" panose="020B0600070205080204" pitchFamily="34" charset="-128"/>
                </a:endParaRPr>
              </a:p>
              <a:p>
                <a:pPr defTabSz="6281738" eaLnBrk="1" hangingPunct="1"/>
                <a:r>
                  <a:rPr lang="it-IT" altLang="en-US" sz="2200" dirty="0">
                    <a:ea typeface="ＭＳ Ｐゴシック" panose="020B0600070205080204" pitchFamily="34" charset="-128"/>
                  </a:rPr>
                  <a:t>Perciò si rifiuta (al livello di significatività bi-laterale del 5%) l’ipotesi nulla che le due medie coincidano</a:t>
                </a:r>
              </a:p>
            </p:txBody>
          </p:sp>
        </mc:Choice>
        <mc:Fallback xmlns="">
          <p:sp>
            <p:nvSpPr>
              <p:cNvPr id="11" name="Rectangle 5">
                <a:extLst>
                  <a:ext uri="{FF2B5EF4-FFF2-40B4-BE49-F238E27FC236}">
                    <a16:creationId xmlns:a16="http://schemas.microsoft.com/office/drawing/2014/main" id="{32135B9D-5976-49D8-800C-D1E4C7F40A93}"/>
                  </a:ext>
                </a:extLst>
              </p:cNvPr>
              <p:cNvSpPr txBox="1">
                <a:spLocks noRot="1" noChangeAspect="1" noMove="1" noResize="1" noEditPoints="1" noAdjustHandles="1" noChangeArrowheads="1" noChangeShapeType="1" noTextEdit="1"/>
              </p:cNvSpPr>
              <p:nvPr/>
            </p:nvSpPr>
            <p:spPr bwMode="auto">
              <a:xfrm>
                <a:off x="381000" y="1503218"/>
                <a:ext cx="8229600" cy="5181600"/>
              </a:xfrm>
              <a:prstGeom prst="rect">
                <a:avLst/>
              </a:prstGeom>
              <a:blipFill>
                <a:blip r:embed="rId2"/>
                <a:stretch>
                  <a:fillRect l="-1185" t="-941" r="-303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a:noFill/>
                  </a:rPr>
                  <a:t> </a:t>
                </a:r>
              </a:p>
            </p:txBody>
          </p:sp>
        </mc:Fallback>
      </mc:AlternateContent>
    </p:spTree>
    <p:extLst>
      <p:ext uri="{BB962C8B-B14F-4D97-AF65-F5344CB8AC3E}">
        <p14:creationId xmlns:p14="http://schemas.microsoft.com/office/powerpoint/2010/main" val="1159947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424656" y="1143000"/>
            <a:ext cx="8294688" cy="4572000"/>
          </a:xfrm>
        </p:spPr>
        <p:txBody>
          <a:bodyPr/>
          <a:lstStyle/>
          <a:p>
            <a:pPr marL="4763" indent="-4763" eaLnBrk="1" hangingPunct="1">
              <a:buFontTx/>
              <a:buNone/>
            </a:pPr>
            <a:endParaRPr lang="it-IT" altLang="en-US" sz="1800" i="1" dirty="0">
              <a:ea typeface="ＭＳ Ｐゴシック" panose="020B0600070205080204" pitchFamily="34" charset="-128"/>
            </a:endParaRPr>
          </a:p>
          <a:p>
            <a:pPr marL="4763" indent="-4763" eaLnBrk="1" hangingPunct="1">
              <a:buFontTx/>
              <a:buNone/>
            </a:pPr>
            <a:r>
              <a:rPr lang="it-IT" altLang="en-US" i="1" dirty="0">
                <a:ea typeface="ＭＳ Ｐゴシック" panose="020B0600070205080204" pitchFamily="34" charset="-128"/>
              </a:rPr>
              <a:t>Due affermazioni equivalenti:</a:t>
            </a:r>
          </a:p>
          <a:p>
            <a:pPr marL="4763" indent="-4763" eaLnBrk="1" hangingPunct="1">
              <a:buFontTx/>
              <a:buNone/>
            </a:pPr>
            <a:endParaRPr lang="it-IT" altLang="en-US" i="1" dirty="0">
              <a:ea typeface="ＭＳ Ｐゴシック" panose="020B0600070205080204" pitchFamily="34" charset="-128"/>
            </a:endParaRPr>
          </a:p>
          <a:p>
            <a:pPr marL="696913" lvl="2" indent="-457200" eaLnBrk="1" hangingPunct="1">
              <a:buFontTx/>
              <a:buAutoNum type="arabicPeriod"/>
            </a:pPr>
            <a:r>
              <a:rPr lang="it-IT" altLang="en-US" dirty="0">
                <a:ea typeface="ＭＳ Ｐゴシック" panose="020B0600070205080204" pitchFamily="34" charset="-128"/>
              </a:rPr>
              <a:t>L’intervallo di confidenza al 95% per </a:t>
            </a:r>
            <a:r>
              <a:rPr lang="it-IT" altLang="en-US" dirty="0">
                <a:latin typeface="Lucida Grande" pitchFamily="48" charset="0"/>
                <a:ea typeface="ＭＳ Ｐゴシック" panose="020B0600070205080204" pitchFamily="34" charset="-128"/>
                <a:sym typeface="Symbol" panose="05050102010706020507" pitchFamily="18" charset="2"/>
              </a:rPr>
              <a:t>Δ</a:t>
            </a:r>
            <a:r>
              <a:rPr lang="it-IT" altLang="en-US" dirty="0">
                <a:ea typeface="ＭＳ Ｐゴシック" panose="020B0600070205080204" pitchFamily="34" charset="-128"/>
              </a:rPr>
              <a:t> non include 0</a:t>
            </a:r>
          </a:p>
          <a:p>
            <a:pPr marL="696913" lvl="2" indent="-457200" eaLnBrk="1" hangingPunct="1">
              <a:buFontTx/>
              <a:buAutoNum type="arabicPeriod"/>
            </a:pPr>
            <a:endParaRPr lang="it-IT" altLang="en-US" dirty="0">
              <a:ea typeface="ＭＳ Ｐゴシック" panose="020B0600070205080204" pitchFamily="34" charset="-128"/>
            </a:endParaRPr>
          </a:p>
          <a:p>
            <a:pPr marL="239713" lvl="2" indent="1588" eaLnBrk="1" hangingPunct="1">
              <a:buFontTx/>
              <a:buNone/>
            </a:pPr>
            <a:r>
              <a:rPr lang="it-IT" altLang="en-US" dirty="0">
                <a:ea typeface="ＭＳ Ｐゴシック" panose="020B0600070205080204" pitchFamily="34" charset="-128"/>
              </a:rPr>
              <a:t>2.	L’ipotesi che </a:t>
            </a:r>
            <a:r>
              <a:rPr lang="it-IT" altLang="en-US" dirty="0">
                <a:latin typeface="Lucida Grande" pitchFamily="48" charset="0"/>
                <a:ea typeface="ＭＳ Ｐゴシック" panose="020B0600070205080204" pitchFamily="34" charset="-128"/>
                <a:sym typeface="Symbol" panose="05050102010706020507" pitchFamily="18" charset="2"/>
              </a:rPr>
              <a:t>Δ</a:t>
            </a:r>
            <a:r>
              <a:rPr lang="it-IT" altLang="en-US" dirty="0">
                <a:ea typeface="ＭＳ Ｐゴシック" panose="020B0600070205080204" pitchFamily="34" charset="-128"/>
              </a:rPr>
              <a:t> = 0 è rifiutata al livello del 5%</a:t>
            </a:r>
          </a:p>
        </p:txBody>
      </p:sp>
      <p:sp>
        <p:nvSpPr>
          <p:cNvPr id="2048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077563B0-5B16-47EB-8D36-8153FADE35D8}" type="slidenum">
              <a:rPr lang="en-US" altLang="en-US" smtClean="0"/>
              <a:pPr/>
              <a:t>49</a:t>
            </a:fld>
            <a:endParaRPr lang="en-US" altLang="en-US"/>
          </a:p>
        </p:txBody>
      </p:sp>
    </p:spTree>
    <p:extLst>
      <p:ext uri="{BB962C8B-B14F-4D97-AF65-F5344CB8AC3E}">
        <p14:creationId xmlns:p14="http://schemas.microsoft.com/office/powerpoint/2010/main" val="16861937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2800" dirty="0">
                <a:ea typeface="ＭＳ Ｐゴシック" pitchFamily="34" charset="-128"/>
              </a:rPr>
              <a:t>INFERENZA </a:t>
            </a:r>
            <a:r>
              <a:rPr lang="it-IT" sz="2800" dirty="0" err="1">
                <a:ea typeface="ＭＳ Ｐゴシック" pitchFamily="34" charset="-128"/>
              </a:rPr>
              <a:t>statisticA</a:t>
            </a:r>
            <a:r>
              <a:rPr lang="it-IT" sz="2800" dirty="0">
                <a:ea typeface="ＭＳ Ｐゴシック" pitchFamily="34" charset="-128"/>
              </a:rPr>
              <a:t> SUL Modello di regressione</a:t>
            </a:r>
            <a:endParaRPr lang="it-IT" sz="2400" dirty="0">
              <a:solidFill>
                <a:srgbClr val="FF0000"/>
              </a:solidFill>
              <a:ea typeface="ＭＳ Ｐゴシック" pitchFamily="34" charset="-128"/>
            </a:endParaRPr>
          </a:p>
        </p:txBody>
      </p:sp>
      <p:sp>
        <p:nvSpPr>
          <p:cNvPr id="6" name="Text Placeholder 5"/>
          <p:cNvSpPr>
            <a:spLocks noGrp="1"/>
          </p:cNvSpPr>
          <p:nvPr>
            <p:ph type="body" idx="1"/>
          </p:nvPr>
        </p:nvSpPr>
        <p:spPr/>
        <p:txBody>
          <a:bodyPr/>
          <a:lstStyle/>
          <a:p>
            <a:r>
              <a:rPr lang="it-IT" dirty="0"/>
              <a:t>Parte restante di capitoli 4 e 6, e Capitoli 5, 7, 8 (lettura non approfondita) e 9</a:t>
            </a:r>
          </a:p>
          <a:p>
            <a:endParaRPr lang="it-IT" dirty="0"/>
          </a:p>
        </p:txBody>
      </p:sp>
      <p:sp>
        <p:nvSpPr>
          <p:cNvPr id="3" name="Slide Number Placeholder 2"/>
          <p:cNvSpPr>
            <a:spLocks noGrp="1"/>
          </p:cNvSpPr>
          <p:nvPr>
            <p:ph type="sldNum" sz="quarter" idx="10"/>
          </p:nvPr>
        </p:nvSpPr>
        <p:spPr/>
        <p:txBody>
          <a:bodyPr/>
          <a:lstStyle/>
          <a:p>
            <a:pPr>
              <a:defRPr/>
            </a:pPr>
            <a:fld id="{3A36AF79-3C18-4534-8BEA-74949D4DE89F}" type="slidenum">
              <a:rPr lang="en-US" altLang="en-US" smtClean="0"/>
              <a:pPr>
                <a:defRPr/>
              </a:pPr>
              <a:t>50</a:t>
            </a:fld>
            <a:endParaRPr lang="en-US" altLang="en-US"/>
          </a:p>
        </p:txBody>
      </p:sp>
    </p:spTree>
    <p:extLst>
      <p:ext uri="{BB962C8B-B14F-4D97-AF65-F5344CB8AC3E}">
        <p14:creationId xmlns:p14="http://schemas.microsoft.com/office/powerpoint/2010/main" val="33056089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err="1">
                <a:ea typeface="ＭＳ Ｐゴシック" panose="020B0600070205080204" pitchFamily="34" charset="-128"/>
              </a:rPr>
              <a:t>Sommario</a:t>
            </a:r>
            <a:endParaRPr lang="en-US" altLang="en-US" dirty="0">
              <a:ea typeface="ＭＳ Ｐゴシック" panose="020B0600070205080204" pitchFamily="34" charset="-128"/>
            </a:endParaRPr>
          </a:p>
        </p:txBody>
      </p:sp>
      <p:sp>
        <p:nvSpPr>
          <p:cNvPr id="8195" name="Rectangle 3"/>
          <p:cNvSpPr>
            <a:spLocks noGrp="1" noChangeArrowheads="1"/>
          </p:cNvSpPr>
          <p:nvPr>
            <p:ph type="body" idx="1"/>
          </p:nvPr>
        </p:nvSpPr>
        <p:spPr/>
        <p:txBody>
          <a:bodyPr/>
          <a:lstStyle/>
          <a:p>
            <a:pPr marL="0" indent="0" eaLnBrk="1" hangingPunct="1">
              <a:buNone/>
            </a:pPr>
            <a:endParaRPr lang="it-IT" altLang="en-US" sz="2400" dirty="0">
              <a:ea typeface="ＭＳ Ｐゴシック" panose="020B0600070205080204" pitchFamily="34" charset="-128"/>
            </a:endParaRPr>
          </a:p>
          <a:p>
            <a:pPr eaLnBrk="1" hangingPunct="1"/>
            <a:r>
              <a:rPr lang="it-IT" altLang="en-US" sz="2400" dirty="0">
                <a:ea typeface="ＭＳ Ｐゴシック" panose="020B0600070205080204" pitchFamily="34" charset="-128"/>
              </a:rPr>
              <a:t>La distribuzione dello stimatore OLS</a:t>
            </a:r>
          </a:p>
          <a:p>
            <a:pPr eaLnBrk="1" hangingPunct="1"/>
            <a:r>
              <a:rPr lang="it-IT" altLang="en-US" sz="2400" dirty="0">
                <a:ea typeface="ＭＳ Ｐゴシック" panose="020B0600070205080204" pitchFamily="34" charset="-128"/>
              </a:rPr>
              <a:t>Regressioni e causalità: rivisitazione</a:t>
            </a:r>
          </a:p>
          <a:p>
            <a:pPr eaLnBrk="1" hangingPunct="1"/>
            <a:r>
              <a:rPr lang="it-IT" altLang="en-US" sz="2400" dirty="0">
                <a:ea typeface="ＭＳ Ｐゴシック" panose="020B0600070205080204" pitchFamily="34" charset="-128"/>
              </a:rPr>
              <a:t>Valutazione di studi basati sulle regressioni</a:t>
            </a: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51</a:t>
            </a:fld>
            <a:endParaRPr lang="en-US" altLang="en-US"/>
          </a:p>
        </p:txBody>
      </p:sp>
    </p:spTree>
    <p:extLst>
      <p:ext uri="{BB962C8B-B14F-4D97-AF65-F5344CB8AC3E}">
        <p14:creationId xmlns:p14="http://schemas.microsoft.com/office/powerpoint/2010/main" val="24555265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a:ea typeface="ＭＳ Ｐゴシック" pitchFamily="34" charset="-128"/>
              </a:rPr>
              <a:t>La distribuzione dello stimatore ols</a:t>
            </a:r>
            <a:endParaRPr lang="en-US"/>
          </a:p>
        </p:txBody>
      </p:sp>
      <p:sp>
        <p:nvSpPr>
          <p:cNvPr id="6" name="Text Placeholder 5"/>
          <p:cNvSpPr>
            <a:spLocks noGrp="1"/>
          </p:cNvSpPr>
          <p:nvPr>
            <p:ph type="body" idx="1"/>
          </p:nvPr>
        </p:nvSpPr>
        <p:spPr/>
        <p:txBody>
          <a:bodyPr/>
          <a:lstStyle/>
          <a:p>
            <a:r>
              <a:rPr lang="it-IT"/>
              <a:t>Regressione e inferenza</a:t>
            </a:r>
          </a:p>
          <a:p>
            <a:endParaRPr lang="it-IT"/>
          </a:p>
        </p:txBody>
      </p:sp>
      <p:sp>
        <p:nvSpPr>
          <p:cNvPr id="3" name="Slide Number Placeholder 2"/>
          <p:cNvSpPr>
            <a:spLocks noGrp="1"/>
          </p:cNvSpPr>
          <p:nvPr>
            <p:ph type="sldNum" sz="quarter" idx="10"/>
          </p:nvPr>
        </p:nvSpPr>
        <p:spPr/>
        <p:txBody>
          <a:bodyPr/>
          <a:lstStyle/>
          <a:p>
            <a:pPr>
              <a:defRPr/>
            </a:pPr>
            <a:fld id="{3A36AF79-3C18-4534-8BEA-74949D4DE89F}" type="slidenum">
              <a:rPr lang="en-US" altLang="en-US" smtClean="0"/>
              <a:pPr>
                <a:defRPr/>
              </a:pPr>
              <a:t>52</a:t>
            </a:fld>
            <a:endParaRPr lang="en-US" altLang="en-US"/>
          </a:p>
        </p:txBody>
      </p:sp>
    </p:spTree>
    <p:extLst>
      <p:ext uri="{BB962C8B-B14F-4D97-AF65-F5344CB8AC3E}">
        <p14:creationId xmlns:p14="http://schemas.microsoft.com/office/powerpoint/2010/main" val="4263464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a:ea typeface="ＭＳ Ｐゴシック" pitchFamily="34" charset="-128"/>
              </a:rPr>
              <a:t>Sommario</a:t>
            </a:r>
          </a:p>
        </p:txBody>
      </p:sp>
      <p:sp>
        <p:nvSpPr>
          <p:cNvPr id="17410" name="Content Placeholder 2"/>
          <p:cNvSpPr>
            <a:spLocks noGrp="1"/>
          </p:cNvSpPr>
          <p:nvPr>
            <p:ph idx="1"/>
          </p:nvPr>
        </p:nvSpPr>
        <p:spPr/>
        <p:txBody>
          <a:bodyPr/>
          <a:lstStyle/>
          <a:p>
            <a:pPr marL="514350" indent="-514350">
              <a:buFont typeface="Verdana" pitchFamily="34" charset="0"/>
              <a:buAutoNum type="arabicPeriod"/>
            </a:pPr>
            <a:r>
              <a:rPr lang="en-US" sz="3200" dirty="0">
                <a:ea typeface="ＭＳ Ｐゴシック" pitchFamily="34" charset="-128"/>
              </a:rPr>
              <a:t>Il </a:t>
            </a:r>
            <a:r>
              <a:rPr lang="en-US" sz="3200" dirty="0" err="1">
                <a:ea typeface="ＭＳ Ｐゴシック" pitchFamily="34" charset="-128"/>
              </a:rPr>
              <a:t>modello</a:t>
            </a:r>
            <a:r>
              <a:rPr lang="en-US" sz="3200" dirty="0">
                <a:ea typeface="ＭＳ Ｐゴシック" pitchFamily="34" charset="-128"/>
              </a:rPr>
              <a:t> di </a:t>
            </a:r>
            <a:r>
              <a:rPr lang="en-US" sz="3200" dirty="0" err="1">
                <a:ea typeface="ＭＳ Ｐゴシック" pitchFamily="34" charset="-128"/>
              </a:rPr>
              <a:t>regressione</a:t>
            </a:r>
            <a:r>
              <a:rPr lang="en-US" sz="3200" dirty="0">
                <a:ea typeface="ＭＳ Ｐゴシック" pitchFamily="34" charset="-128"/>
              </a:rPr>
              <a:t> </a:t>
            </a:r>
            <a:r>
              <a:rPr lang="en-US" sz="3200" dirty="0" err="1">
                <a:ea typeface="ＭＳ Ｐゴシック" pitchFamily="34" charset="-128"/>
              </a:rPr>
              <a:t>lineare</a:t>
            </a:r>
            <a:r>
              <a:rPr lang="en-US" sz="3200" dirty="0">
                <a:ea typeface="ＭＳ Ｐゴシック" pitchFamily="34" charset="-128"/>
              </a:rPr>
              <a:t> e le </a:t>
            </a:r>
            <a:r>
              <a:rPr lang="en-US" sz="3200" dirty="0" err="1">
                <a:ea typeface="ＭＳ Ｐゴシック" pitchFamily="34" charset="-128"/>
              </a:rPr>
              <a:t>assunzioni</a:t>
            </a:r>
            <a:r>
              <a:rPr lang="en-US" sz="3200" dirty="0">
                <a:ea typeface="ＭＳ Ｐゴシック" pitchFamily="34" charset="-128"/>
              </a:rPr>
              <a:t> </a:t>
            </a:r>
            <a:r>
              <a:rPr lang="en-US" sz="3200" dirty="0" err="1">
                <a:ea typeface="ＭＳ Ｐゴシック" pitchFamily="34" charset="-128"/>
              </a:rPr>
              <a:t>dei</a:t>
            </a:r>
            <a:r>
              <a:rPr lang="en-US" sz="3200" dirty="0">
                <a:ea typeface="ＭＳ Ｐゴシック" pitchFamily="34" charset="-128"/>
              </a:rPr>
              <a:t> </a:t>
            </a:r>
            <a:r>
              <a:rPr lang="en-US" sz="3200" dirty="0" err="1">
                <a:ea typeface="ＭＳ Ｐゴシック" pitchFamily="34" charset="-128"/>
              </a:rPr>
              <a:t>minimi</a:t>
            </a:r>
            <a:r>
              <a:rPr lang="en-US" sz="3200" dirty="0">
                <a:ea typeface="ＭＳ Ｐゴシック" pitchFamily="34" charset="-128"/>
              </a:rPr>
              <a:t> </a:t>
            </a:r>
            <a:r>
              <a:rPr lang="en-US" sz="3200" dirty="0" err="1">
                <a:ea typeface="ＭＳ Ｐゴシック" pitchFamily="34" charset="-128"/>
              </a:rPr>
              <a:t>quadrati</a:t>
            </a:r>
            <a:endParaRPr lang="en-US" sz="3200" dirty="0">
              <a:ea typeface="ＭＳ Ｐゴシック" pitchFamily="34" charset="-128"/>
            </a:endParaRPr>
          </a:p>
          <a:p>
            <a:pPr marL="514350" indent="-514350">
              <a:buFont typeface="Verdana" pitchFamily="34" charset="0"/>
              <a:buAutoNum type="arabicPeriod"/>
            </a:pPr>
            <a:endParaRPr lang="en-US" sz="3200" dirty="0">
              <a:ea typeface="ＭＳ Ｐゴシック" pitchFamily="34" charset="-128"/>
            </a:endParaRPr>
          </a:p>
          <a:p>
            <a:pPr marL="514350" indent="-514350">
              <a:buFont typeface="Verdana" pitchFamily="34" charset="0"/>
              <a:buAutoNum type="arabicPeriod"/>
            </a:pPr>
            <a:r>
              <a:rPr lang="en-US" sz="3200" dirty="0">
                <a:ea typeface="ＭＳ Ｐゴシック" pitchFamily="34" charset="-128"/>
              </a:rPr>
              <a:t>La </a:t>
            </a:r>
            <a:r>
              <a:rPr lang="en-US" sz="3200" dirty="0" err="1">
                <a:ea typeface="ＭＳ Ｐゴシック" pitchFamily="34" charset="-128"/>
              </a:rPr>
              <a:t>distribuzione</a:t>
            </a:r>
            <a:r>
              <a:rPr lang="en-US" sz="3200" dirty="0">
                <a:ea typeface="ＭＳ Ｐゴシック" pitchFamily="34" charset="-128"/>
              </a:rPr>
              <a:t> </a:t>
            </a:r>
            <a:r>
              <a:rPr lang="en-US" sz="3200" dirty="0" err="1">
                <a:ea typeface="ＭＳ Ｐゴシック" pitchFamily="34" charset="-128"/>
              </a:rPr>
              <a:t>campionaria</a:t>
            </a:r>
            <a:r>
              <a:rPr lang="en-US" sz="3200" dirty="0">
                <a:ea typeface="ＭＳ Ｐゴシック" pitchFamily="34" charset="-128"/>
              </a:rPr>
              <a:t> </a:t>
            </a:r>
            <a:r>
              <a:rPr lang="en-US" sz="3200" dirty="0" err="1">
                <a:ea typeface="ＭＳ Ｐゴシック" pitchFamily="34" charset="-128"/>
              </a:rPr>
              <a:t>dello</a:t>
            </a:r>
            <a:r>
              <a:rPr lang="en-US" sz="3200" dirty="0">
                <a:ea typeface="ＭＳ Ｐゴシック" pitchFamily="34" charset="-128"/>
              </a:rPr>
              <a:t> </a:t>
            </a:r>
            <a:r>
              <a:rPr lang="en-US" sz="3200" dirty="0" err="1">
                <a:ea typeface="ＭＳ Ｐゴシック" pitchFamily="34" charset="-128"/>
              </a:rPr>
              <a:t>stimatore</a:t>
            </a:r>
            <a:r>
              <a:rPr lang="en-US" sz="3200" dirty="0">
                <a:ea typeface="ＭＳ Ｐゴシック" pitchFamily="34" charset="-128"/>
              </a:rPr>
              <a:t> OLS</a:t>
            </a: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53</a:t>
            </a:fld>
            <a:endParaRPr lang="en-US" altLang="en-US"/>
          </a:p>
        </p:txBody>
      </p:sp>
    </p:spTree>
    <p:extLst>
      <p:ext uri="{BB962C8B-B14F-4D97-AF65-F5344CB8AC3E}">
        <p14:creationId xmlns:p14="http://schemas.microsoft.com/office/powerpoint/2010/main" val="14684354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r>
              <a:rPr lang="en-US" sz="3200" dirty="0" err="1">
                <a:ea typeface="ＭＳ Ｐゴシック" pitchFamily="34" charset="-128"/>
              </a:rPr>
              <a:t>Distribuzione</a:t>
            </a:r>
            <a:r>
              <a:rPr lang="en-US" sz="3200" dirty="0">
                <a:ea typeface="ＭＳ Ｐゴシック" pitchFamily="34" charset="-128"/>
              </a:rPr>
              <a:t> </a:t>
            </a:r>
            <a:r>
              <a:rPr lang="en-US" sz="3200" dirty="0" err="1">
                <a:ea typeface="ＭＳ Ｐゴシック" pitchFamily="34" charset="-128"/>
              </a:rPr>
              <a:t>campionaria</a:t>
            </a:r>
            <a:r>
              <a:rPr lang="en-US" sz="3200" dirty="0">
                <a:ea typeface="ＭＳ Ｐゴシック" pitchFamily="34" charset="-128"/>
              </a:rPr>
              <a:t> </a:t>
            </a:r>
            <a:r>
              <a:rPr lang="en-US" sz="3200" dirty="0" err="1">
                <a:ea typeface="ＭＳ Ｐゴシック" pitchFamily="34" charset="-128"/>
              </a:rPr>
              <a:t>degli</a:t>
            </a:r>
            <a:r>
              <a:rPr lang="en-US" sz="3200" dirty="0">
                <a:ea typeface="ＭＳ Ｐゴシック" pitchFamily="34" charset="-128"/>
              </a:rPr>
              <a:t> </a:t>
            </a:r>
            <a:r>
              <a:rPr lang="en-US" sz="3200" dirty="0" err="1">
                <a:ea typeface="ＭＳ Ｐゴシック" pitchFamily="34" charset="-128"/>
              </a:rPr>
              <a:t>stimatori</a:t>
            </a:r>
            <a:r>
              <a:rPr lang="en-US" sz="3200" dirty="0">
                <a:ea typeface="ＭＳ Ｐゴシック" pitchFamily="34" charset="-128"/>
              </a:rPr>
              <a:t> OLS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600200"/>
                <a:ext cx="8443664" cy="4953000"/>
              </a:xfrm>
            </p:spPr>
            <p:txBody>
              <a:bodyPr/>
              <a:lstStyle/>
              <a:p>
                <a:pPr>
                  <a:spcAft>
                    <a:spcPts val="0"/>
                  </a:spcAft>
                  <a:defRPr/>
                </a:pPr>
                <a:r>
                  <a:rPr lang="en-US" dirty="0"/>
                  <a:t>Lo </a:t>
                </a:r>
                <a:r>
                  <a:rPr lang="en-US" dirty="0" err="1"/>
                  <a:t>stimatore</a:t>
                </a:r>
                <a:r>
                  <a:rPr lang="en-US" dirty="0"/>
                  <a:t> OLS è </a:t>
                </a:r>
                <a:r>
                  <a:rPr lang="en-US" dirty="0" err="1"/>
                  <a:t>calcolato</a:t>
                </a:r>
                <a:r>
                  <a:rPr lang="en-US" dirty="0"/>
                  <a:t> con </a:t>
                </a:r>
                <a:r>
                  <a:rPr lang="en-US" dirty="0" err="1"/>
                  <a:t>dati</a:t>
                </a:r>
                <a:r>
                  <a:rPr lang="en-US" dirty="0"/>
                  <a:t> relative ad un </a:t>
                </a:r>
                <a:r>
                  <a:rPr lang="en-US" dirty="0" err="1"/>
                  <a:t>campione</a:t>
                </a:r>
                <a:r>
                  <a:rPr lang="en-US" dirty="0"/>
                  <a:t> </a:t>
                </a:r>
                <a:r>
                  <a:rPr lang="en-US" dirty="0" err="1"/>
                  <a:t>invece</a:t>
                </a:r>
                <a:r>
                  <a:rPr lang="en-US" dirty="0"/>
                  <a:t> </a:t>
                </a:r>
                <a:r>
                  <a:rPr lang="en-US" dirty="0" err="1"/>
                  <a:t>che</a:t>
                </a:r>
                <a:r>
                  <a:rPr lang="en-US" dirty="0"/>
                  <a:t> </a:t>
                </a:r>
                <a:r>
                  <a:rPr lang="en-US" dirty="0" err="1"/>
                  <a:t>all’intera</a:t>
                </a:r>
                <a:r>
                  <a:rPr lang="en-US" dirty="0"/>
                  <a:t> </a:t>
                </a:r>
                <a:r>
                  <a:rPr lang="en-US" dirty="0" err="1"/>
                  <a:t>popolazione</a:t>
                </a:r>
                <a:r>
                  <a:rPr lang="en-US" dirty="0"/>
                  <a:t>. </a:t>
                </a:r>
              </a:p>
              <a:p>
                <a:pPr>
                  <a:spcAft>
                    <a:spcPts val="0"/>
                  </a:spcAft>
                  <a:defRPr/>
                </a:pPr>
                <a:endParaRPr lang="en-US" dirty="0"/>
              </a:p>
              <a:p>
                <a:pPr>
                  <a:spcAft>
                    <a:spcPts val="0"/>
                  </a:spcAft>
                  <a:defRPr/>
                </a:pPr>
                <a:r>
                  <a:rPr lang="en-US" dirty="0"/>
                  <a:t>Un </a:t>
                </a:r>
                <a:r>
                  <a:rPr lang="en-US" dirty="0" err="1"/>
                  <a:t>campione</a:t>
                </a:r>
                <a:r>
                  <a:rPr lang="en-US" dirty="0"/>
                  <a:t> </a:t>
                </a:r>
                <a:r>
                  <a:rPr lang="en-US" dirty="0" err="1"/>
                  <a:t>diverso</a:t>
                </a:r>
                <a:r>
                  <a:rPr lang="en-US" dirty="0"/>
                  <a:t> porta a un </a:t>
                </a:r>
                <a:r>
                  <a:rPr lang="en-US" dirty="0" err="1"/>
                  <a:t>valore</a:t>
                </a:r>
                <a:r>
                  <a:rPr lang="en-US" dirty="0"/>
                  <a:t> </a:t>
                </a:r>
                <a:r>
                  <a:rPr lang="en-US" dirty="0" err="1"/>
                  <a:t>diverso</a:t>
                </a:r>
                <a:r>
                  <a:rPr lang="en-US" dirty="0"/>
                  <a:t> di </a:t>
                </a:r>
                <a14:m>
                  <m:oMath xmlns:m="http://schemas.openxmlformats.org/officeDocument/2006/math">
                    <m:sSub>
                      <m:sSubPr>
                        <m:ctrlPr>
                          <a:rPr lang="en-US" i="1">
                            <a:latin typeface="Cambria Math" panose="02040503050406030204" pitchFamily="18" charset="0"/>
                            <a:ea typeface="ＭＳ Ｐゴシック" pitchFamily="34" charset="-128"/>
                          </a:rPr>
                        </m:ctrlPr>
                      </m:sSubPr>
                      <m:e>
                        <m:acc>
                          <m:accPr>
                            <m:chr m:val="̂"/>
                            <m:ctrlPr>
                              <a:rPr lang="en-US" i="1">
                                <a:latin typeface="Cambria Math" panose="02040503050406030204" pitchFamily="18" charset="0"/>
                                <a:ea typeface="ＭＳ Ｐゴシック" pitchFamily="34" charset="-128"/>
                              </a:rPr>
                            </m:ctrlPr>
                          </m:accPr>
                          <m:e>
                            <m:r>
                              <a:rPr lang="en-US" b="0" i="1">
                                <a:latin typeface="Cambria Math" panose="02040503050406030204" pitchFamily="18" charset="0"/>
                                <a:ea typeface="ＭＳ Ｐゴシック" pitchFamily="34" charset="-128"/>
                              </a:rPr>
                              <m:t>𝛽</m:t>
                            </m:r>
                          </m:e>
                        </m:acc>
                      </m:e>
                      <m:sub>
                        <m:r>
                          <a:rPr lang="en-US" b="0" i="1">
                            <a:latin typeface="Cambria Math" panose="02040503050406030204" pitchFamily="18" charset="0"/>
                            <a:ea typeface="ＭＳ Ｐゴシック" pitchFamily="34" charset="-128"/>
                          </a:rPr>
                          <m:t>1</m:t>
                        </m:r>
                      </m:sub>
                    </m:sSub>
                  </m:oMath>
                </a14:m>
                <a:r>
                  <a:rPr lang="en-US" dirty="0"/>
                  <a:t>. </a:t>
                </a:r>
              </a:p>
              <a:p>
                <a:pPr>
                  <a:spcAft>
                    <a:spcPts val="0"/>
                  </a:spcAft>
                  <a:defRPr/>
                </a:pPr>
                <a:endParaRPr lang="en-US" dirty="0"/>
              </a:p>
              <a:p>
                <a:pPr>
                  <a:spcAft>
                    <a:spcPts val="0"/>
                  </a:spcAft>
                  <a:defRPr/>
                </a:pPr>
                <a:r>
                  <a:rPr lang="en-US" dirty="0"/>
                  <a:t>Questa è </a:t>
                </a:r>
                <a:r>
                  <a:rPr lang="en-US" dirty="0" err="1"/>
                  <a:t>l’origine</a:t>
                </a:r>
                <a:r>
                  <a:rPr lang="en-US" dirty="0"/>
                  <a:t> </a:t>
                </a:r>
                <a:r>
                  <a:rPr lang="en-US" dirty="0" err="1"/>
                  <a:t>della</a:t>
                </a:r>
                <a:r>
                  <a:rPr lang="en-US" dirty="0"/>
                  <a:t> “</a:t>
                </a:r>
                <a:r>
                  <a:rPr lang="en-US" dirty="0" err="1"/>
                  <a:t>incertezza</a:t>
                </a:r>
                <a:r>
                  <a:rPr lang="en-US" dirty="0"/>
                  <a:t> </a:t>
                </a:r>
                <a:r>
                  <a:rPr lang="en-US" dirty="0" err="1"/>
                  <a:t>campionaria</a:t>
                </a:r>
                <a:r>
                  <a:rPr lang="en-US" dirty="0"/>
                  <a:t>” di </a:t>
                </a:r>
                <a14:m>
                  <m:oMath xmlns:m="http://schemas.openxmlformats.org/officeDocument/2006/math">
                    <m:sSub>
                      <m:sSubPr>
                        <m:ctrlPr>
                          <a:rPr lang="en-US" i="1">
                            <a:latin typeface="Cambria Math" panose="02040503050406030204" pitchFamily="18" charset="0"/>
                            <a:ea typeface="ＭＳ Ｐゴシック" pitchFamily="34" charset="-128"/>
                          </a:rPr>
                        </m:ctrlPr>
                      </m:sSubPr>
                      <m:e>
                        <m:acc>
                          <m:accPr>
                            <m:chr m:val="̂"/>
                            <m:ctrlPr>
                              <a:rPr lang="en-US" i="1">
                                <a:latin typeface="Cambria Math" panose="02040503050406030204" pitchFamily="18" charset="0"/>
                                <a:ea typeface="ＭＳ Ｐゴシック" pitchFamily="34" charset="-128"/>
                              </a:rPr>
                            </m:ctrlPr>
                          </m:accPr>
                          <m:e>
                            <m:r>
                              <a:rPr lang="en-US" b="0" i="1">
                                <a:latin typeface="Cambria Math" panose="02040503050406030204" pitchFamily="18" charset="0"/>
                                <a:ea typeface="ＭＳ Ｐゴシック" pitchFamily="34" charset="-128"/>
                              </a:rPr>
                              <m:t>𝛽</m:t>
                            </m:r>
                          </m:e>
                        </m:acc>
                      </m:e>
                      <m:sub>
                        <m:r>
                          <a:rPr lang="en-US" b="0" i="1">
                            <a:latin typeface="Cambria Math" panose="02040503050406030204" pitchFamily="18" charset="0"/>
                            <a:ea typeface="ＭＳ Ｐゴシック" pitchFamily="34" charset="-128"/>
                          </a:rPr>
                          <m:t>1</m:t>
                        </m:r>
                      </m:sub>
                    </m:sSub>
                  </m:oMath>
                </a14:m>
                <a:r>
                  <a:rPr lang="en-US" dirty="0"/>
                  <a:t>. </a:t>
                </a:r>
              </a:p>
              <a:p>
                <a:pPr marL="0" indent="0">
                  <a:spcAft>
                    <a:spcPts val="0"/>
                  </a:spcAft>
                  <a:buNone/>
                  <a:defRPr/>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600200"/>
                <a:ext cx="8443664" cy="4953000"/>
              </a:xfrm>
              <a:blipFill>
                <a:blip r:embed="rId3"/>
                <a:stretch>
                  <a:fillRect l="-1444" t="-1355" r="-2238"/>
                </a:stretch>
              </a:blipFill>
            </p:spPr>
            <p:txBody>
              <a:bodyPr/>
              <a:lstStyle/>
              <a:p>
                <a:r>
                  <a:rPr lang="en-IE">
                    <a:noFill/>
                  </a:rPr>
                  <a:t> </a:t>
                </a:r>
              </a:p>
            </p:txBody>
          </p:sp>
        </mc:Fallback>
      </mc:AlternateContent>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54</a:t>
            </a:fld>
            <a:endParaRPr lang="en-US" altLang="en-US"/>
          </a:p>
        </p:txBody>
      </p:sp>
    </p:spTree>
    <p:extLst>
      <p:ext uri="{BB962C8B-B14F-4D97-AF65-F5344CB8AC3E}">
        <p14:creationId xmlns:p14="http://schemas.microsoft.com/office/powerpoint/2010/main" val="14236563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r>
              <a:rPr lang="en-US" sz="3200" dirty="0" err="1">
                <a:ea typeface="ＭＳ Ｐゴシック" pitchFamily="34" charset="-128"/>
              </a:rPr>
              <a:t>Distribuzione</a:t>
            </a:r>
            <a:r>
              <a:rPr lang="en-US" sz="3200" dirty="0">
                <a:ea typeface="ＭＳ Ｐゴシック" pitchFamily="34" charset="-128"/>
              </a:rPr>
              <a:t> </a:t>
            </a:r>
            <a:r>
              <a:rPr lang="en-US" sz="3200" dirty="0" err="1">
                <a:ea typeface="ＭＳ Ｐゴシック" pitchFamily="34" charset="-128"/>
              </a:rPr>
              <a:t>campionaria</a:t>
            </a:r>
            <a:r>
              <a:rPr lang="en-US" sz="3200" dirty="0">
                <a:ea typeface="ＭＳ Ｐゴシック" pitchFamily="34" charset="-128"/>
              </a:rPr>
              <a:t> </a:t>
            </a:r>
            <a:r>
              <a:rPr lang="en-US" sz="3200" dirty="0" err="1">
                <a:ea typeface="ＭＳ Ｐゴシック" pitchFamily="34" charset="-128"/>
              </a:rPr>
              <a:t>degli</a:t>
            </a:r>
            <a:r>
              <a:rPr lang="en-US" sz="3200" dirty="0">
                <a:ea typeface="ＭＳ Ｐゴシック" pitchFamily="34" charset="-128"/>
              </a:rPr>
              <a:t> </a:t>
            </a:r>
            <a:r>
              <a:rPr lang="en-US" sz="3200" dirty="0" err="1">
                <a:ea typeface="ＭＳ Ｐゴシック" pitchFamily="34" charset="-128"/>
              </a:rPr>
              <a:t>stimatori</a:t>
            </a:r>
            <a:r>
              <a:rPr lang="en-US" sz="3200" dirty="0">
                <a:ea typeface="ＭＳ Ｐゴシック" pitchFamily="34" charset="-128"/>
              </a:rPr>
              <a:t> OLS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600200"/>
                <a:ext cx="8443664" cy="4953000"/>
              </a:xfrm>
            </p:spPr>
            <p:txBody>
              <a:bodyPr/>
              <a:lstStyle/>
              <a:p>
                <a:pPr marL="0" indent="0">
                  <a:spcAft>
                    <a:spcPts val="0"/>
                  </a:spcAft>
                  <a:buFontTx/>
                  <a:buNone/>
                  <a:defRPr/>
                </a:pPr>
                <a:r>
                  <a:rPr lang="en-US" sz="3200" dirty="0" err="1"/>
                  <a:t>Vogliamo</a:t>
                </a:r>
                <a:r>
                  <a:rPr lang="en-US" sz="3200" dirty="0"/>
                  <a:t>:</a:t>
                </a:r>
                <a:endParaRPr lang="en-US" sz="1600" dirty="0"/>
              </a:p>
              <a:p>
                <a:pPr>
                  <a:spcAft>
                    <a:spcPts val="0"/>
                  </a:spcAft>
                  <a:defRPr/>
                </a:pPr>
                <a:r>
                  <a:rPr lang="en-US" sz="2400" dirty="0" err="1"/>
                  <a:t>Quantificare</a:t>
                </a:r>
                <a:r>
                  <a:rPr lang="en-US" sz="2400" dirty="0"/>
                  <a:t> </a:t>
                </a:r>
                <a:r>
                  <a:rPr lang="en-US" sz="2400" dirty="0" err="1"/>
                  <a:t>l’incertezza</a:t>
                </a:r>
                <a:r>
                  <a:rPr lang="en-US" sz="2400" dirty="0"/>
                  <a:t> </a:t>
                </a:r>
                <a:r>
                  <a:rPr lang="en-US" sz="2400" dirty="0" err="1"/>
                  <a:t>campionaria</a:t>
                </a:r>
                <a:r>
                  <a:rPr lang="en-US" sz="2400" dirty="0"/>
                  <a:t> </a:t>
                </a:r>
                <a:r>
                  <a:rPr lang="en-US" sz="2400" dirty="0" err="1"/>
                  <a:t>associata</a:t>
                </a:r>
                <a:r>
                  <a:rPr lang="en-US" sz="2400" dirty="0"/>
                  <a:t> a </a:t>
                </a:r>
                <a14:m>
                  <m:oMath xmlns:m="http://schemas.openxmlformats.org/officeDocument/2006/math">
                    <m:sSub>
                      <m:sSubPr>
                        <m:ctrlPr>
                          <a:rPr lang="en-US" sz="2400" i="1">
                            <a:latin typeface="Cambria Math" panose="02040503050406030204" pitchFamily="18" charset="0"/>
                            <a:ea typeface="ＭＳ Ｐゴシック" pitchFamily="34" charset="-128"/>
                          </a:rPr>
                        </m:ctrlPr>
                      </m:sSubPr>
                      <m:e>
                        <m:acc>
                          <m:accPr>
                            <m:chr m:val="̂"/>
                            <m:ctrlPr>
                              <a:rPr lang="en-US" sz="2400" i="1">
                                <a:latin typeface="Cambria Math" panose="02040503050406030204" pitchFamily="18" charset="0"/>
                                <a:ea typeface="ＭＳ Ｐゴシック" pitchFamily="34" charset="-128"/>
                              </a:rPr>
                            </m:ctrlPr>
                          </m:accPr>
                          <m:e>
                            <m:r>
                              <a:rPr lang="en-US" sz="2400" i="1">
                                <a:latin typeface="Cambria Math" panose="02040503050406030204" pitchFamily="18" charset="0"/>
                                <a:ea typeface="ＭＳ Ｐゴシック" pitchFamily="34" charset="-128"/>
                              </a:rPr>
                              <m:t>𝛽</m:t>
                            </m:r>
                          </m:e>
                        </m:acc>
                      </m:e>
                      <m:sub>
                        <m:r>
                          <a:rPr lang="en-US" sz="2400" i="1">
                            <a:latin typeface="Cambria Math" panose="02040503050406030204" pitchFamily="18" charset="0"/>
                            <a:ea typeface="ＭＳ Ｐゴシック" pitchFamily="34" charset="-128"/>
                          </a:rPr>
                          <m:t>1</m:t>
                        </m:r>
                      </m:sub>
                    </m:sSub>
                  </m:oMath>
                </a14:m>
                <a:r>
                  <a:rPr lang="en-US" sz="2400" dirty="0"/>
                  <a:t> (e </a:t>
                </a:r>
                <a14:m>
                  <m:oMath xmlns:m="http://schemas.openxmlformats.org/officeDocument/2006/math">
                    <m:sSub>
                      <m:sSubPr>
                        <m:ctrlPr>
                          <a:rPr lang="en-US" sz="2400" i="1">
                            <a:latin typeface="Cambria Math" panose="02040503050406030204" pitchFamily="18" charset="0"/>
                            <a:ea typeface="ＭＳ Ｐゴシック" pitchFamily="34" charset="-128"/>
                          </a:rPr>
                        </m:ctrlPr>
                      </m:sSubPr>
                      <m:e>
                        <m:acc>
                          <m:accPr>
                            <m:chr m:val="̂"/>
                            <m:ctrlPr>
                              <a:rPr lang="en-US" sz="2400" i="1">
                                <a:latin typeface="Cambria Math" panose="02040503050406030204" pitchFamily="18" charset="0"/>
                                <a:ea typeface="ＭＳ Ｐゴシック" pitchFamily="34" charset="-128"/>
                              </a:rPr>
                            </m:ctrlPr>
                          </m:accPr>
                          <m:e>
                            <m:r>
                              <a:rPr lang="en-US" sz="2400" i="1">
                                <a:latin typeface="Cambria Math" panose="02040503050406030204" pitchFamily="18" charset="0"/>
                                <a:ea typeface="ＭＳ Ｐゴシック" pitchFamily="34" charset="-128"/>
                              </a:rPr>
                              <m:t>𝛽</m:t>
                            </m:r>
                          </m:e>
                        </m:acc>
                      </m:e>
                      <m:sub>
                        <m:r>
                          <a:rPr lang="en-US" sz="2400" b="0" i="1" smtClean="0">
                            <a:latin typeface="Cambria Math" panose="02040503050406030204" pitchFamily="18" charset="0"/>
                            <a:ea typeface="ＭＳ Ｐゴシック" pitchFamily="34" charset="-128"/>
                          </a:rPr>
                          <m:t>2</m:t>
                        </m:r>
                      </m:sub>
                    </m:sSub>
                  </m:oMath>
                </a14:m>
                <a:r>
                  <a:rPr lang="en-US" sz="2400" dirty="0"/>
                  <a:t>, </a:t>
                </a:r>
                <a14:m>
                  <m:oMath xmlns:m="http://schemas.openxmlformats.org/officeDocument/2006/math">
                    <m:sSub>
                      <m:sSubPr>
                        <m:ctrlPr>
                          <a:rPr lang="en-US" sz="2400" i="1">
                            <a:latin typeface="Cambria Math" panose="02040503050406030204" pitchFamily="18" charset="0"/>
                            <a:ea typeface="ＭＳ Ｐゴシック" pitchFamily="34" charset="-128"/>
                          </a:rPr>
                        </m:ctrlPr>
                      </m:sSubPr>
                      <m:e>
                        <m:acc>
                          <m:accPr>
                            <m:chr m:val="̂"/>
                            <m:ctrlPr>
                              <a:rPr lang="en-US" sz="2400" i="1">
                                <a:latin typeface="Cambria Math" panose="02040503050406030204" pitchFamily="18" charset="0"/>
                                <a:ea typeface="ＭＳ Ｐゴシック" pitchFamily="34" charset="-128"/>
                              </a:rPr>
                            </m:ctrlPr>
                          </m:accPr>
                          <m:e>
                            <m:r>
                              <a:rPr lang="en-US" sz="2400" i="1">
                                <a:latin typeface="Cambria Math" panose="02040503050406030204" pitchFamily="18" charset="0"/>
                                <a:ea typeface="ＭＳ Ｐゴシック" pitchFamily="34" charset="-128"/>
                              </a:rPr>
                              <m:t>𝛽</m:t>
                            </m:r>
                          </m:e>
                        </m:acc>
                      </m:e>
                      <m:sub>
                        <m:r>
                          <a:rPr lang="en-US" sz="2400" b="0" i="1" smtClean="0">
                            <a:latin typeface="Cambria Math" panose="02040503050406030204" pitchFamily="18" charset="0"/>
                            <a:ea typeface="ＭＳ Ｐゴシック" pitchFamily="34" charset="-128"/>
                          </a:rPr>
                          <m:t>3</m:t>
                        </m:r>
                      </m:sub>
                    </m:sSub>
                  </m:oMath>
                </a14:m>
                <a:r>
                  <a:rPr lang="en-US" sz="2400" dirty="0"/>
                  <a:t>, ...) </a:t>
                </a:r>
              </a:p>
              <a:p>
                <a:pPr>
                  <a:spcAft>
                    <a:spcPts val="0"/>
                  </a:spcAft>
                  <a:defRPr/>
                </a:pPr>
                <a:r>
                  <a:rPr lang="en-US" sz="2400" dirty="0" err="1"/>
                  <a:t>Usare</a:t>
                </a:r>
                <a:r>
                  <a:rPr lang="en-US" sz="2400" dirty="0"/>
                  <a:t> </a:t>
                </a:r>
                <a14:m>
                  <m:oMath xmlns:m="http://schemas.openxmlformats.org/officeDocument/2006/math">
                    <m:sSub>
                      <m:sSubPr>
                        <m:ctrlPr>
                          <a:rPr lang="en-US" sz="2400" i="1">
                            <a:latin typeface="Cambria Math" panose="02040503050406030204" pitchFamily="18" charset="0"/>
                            <a:ea typeface="ＭＳ Ｐゴシック" pitchFamily="34" charset="-128"/>
                          </a:rPr>
                        </m:ctrlPr>
                      </m:sSubPr>
                      <m:e>
                        <m:acc>
                          <m:accPr>
                            <m:chr m:val="̂"/>
                            <m:ctrlPr>
                              <a:rPr lang="en-US" sz="2400" i="1">
                                <a:latin typeface="Cambria Math" panose="02040503050406030204" pitchFamily="18" charset="0"/>
                                <a:ea typeface="ＭＳ Ｐゴシック" pitchFamily="34" charset="-128"/>
                              </a:rPr>
                            </m:ctrlPr>
                          </m:accPr>
                          <m:e>
                            <m:r>
                              <a:rPr lang="en-US" sz="2400" i="1">
                                <a:latin typeface="Cambria Math" panose="02040503050406030204" pitchFamily="18" charset="0"/>
                                <a:ea typeface="ＭＳ Ｐゴシック" pitchFamily="34" charset="-128"/>
                              </a:rPr>
                              <m:t>𝛽</m:t>
                            </m:r>
                          </m:e>
                        </m:acc>
                      </m:e>
                      <m:sub>
                        <m:r>
                          <a:rPr lang="en-US" sz="2400" i="1">
                            <a:latin typeface="Cambria Math" panose="02040503050406030204" pitchFamily="18" charset="0"/>
                            <a:ea typeface="ＭＳ Ｐゴシック" pitchFamily="34" charset="-128"/>
                          </a:rPr>
                          <m:t>1</m:t>
                        </m:r>
                      </m:sub>
                    </m:sSub>
                  </m:oMath>
                </a14:m>
                <a:r>
                  <a:rPr lang="en-US" sz="2400" dirty="0"/>
                  <a:t> per </a:t>
                </a:r>
                <a:r>
                  <a:rPr lang="en-US" sz="2400" dirty="0" err="1"/>
                  <a:t>verificare</a:t>
                </a:r>
                <a:r>
                  <a:rPr lang="en-US" sz="2400" dirty="0"/>
                  <a:t> </a:t>
                </a:r>
                <a:r>
                  <a:rPr lang="en-US" sz="2400" dirty="0" err="1"/>
                  <a:t>ipotesi</a:t>
                </a:r>
                <a:r>
                  <a:rPr lang="en-US" sz="2400" dirty="0"/>
                  <a:t> </a:t>
                </a:r>
                <a:r>
                  <a:rPr lang="en-US" sz="2400" dirty="0" err="1"/>
                  <a:t>quali</a:t>
                </a:r>
                <a:r>
                  <a:rPr lang="en-US" sz="2400" dirty="0"/>
                  <a:t> </a:t>
                </a:r>
                <a:r>
                  <a:rPr lang="en-US" sz="2400" i="1" dirty="0">
                    <a:latin typeface="Lucida Grande"/>
                    <a:ea typeface="Lucida Grande"/>
                    <a:cs typeface="Lucida Grande"/>
                    <a:sym typeface="Symbol"/>
                  </a:rPr>
                  <a:t>β</a:t>
                </a:r>
                <a:r>
                  <a:rPr lang="en-US" sz="2400" baseline="-25000" dirty="0"/>
                  <a:t>1</a:t>
                </a:r>
                <a:r>
                  <a:rPr lang="en-US" sz="2400" dirty="0"/>
                  <a:t> = 0</a:t>
                </a:r>
              </a:p>
              <a:p>
                <a:pPr>
                  <a:spcAft>
                    <a:spcPts val="0"/>
                  </a:spcAft>
                  <a:defRPr/>
                </a:pPr>
                <a:r>
                  <a:rPr lang="en-US" sz="2400" dirty="0" err="1"/>
                  <a:t>Costruire</a:t>
                </a:r>
                <a:r>
                  <a:rPr lang="en-US" sz="2400" dirty="0"/>
                  <a:t> un </a:t>
                </a:r>
                <a:r>
                  <a:rPr lang="en-US" sz="2400" dirty="0" err="1"/>
                  <a:t>intervallo</a:t>
                </a:r>
                <a:r>
                  <a:rPr lang="en-US" sz="2400" dirty="0"/>
                  <a:t> di </a:t>
                </a:r>
                <a:r>
                  <a:rPr lang="en-US" sz="2400" dirty="0" err="1"/>
                  <a:t>confidenza</a:t>
                </a:r>
                <a:r>
                  <a:rPr lang="en-US" sz="2400" dirty="0"/>
                  <a:t> per </a:t>
                </a:r>
                <a:r>
                  <a:rPr lang="en-US" sz="2400" i="1" dirty="0">
                    <a:latin typeface="Lucida Grande"/>
                    <a:ea typeface="Lucida Grande"/>
                    <a:cs typeface="Lucida Grande"/>
                    <a:sym typeface="Symbol"/>
                  </a:rPr>
                  <a:t>β</a:t>
                </a:r>
                <a:r>
                  <a:rPr lang="en-US" sz="2400" baseline="-25000" dirty="0"/>
                  <a:t>1</a:t>
                </a:r>
              </a:p>
              <a:p>
                <a:pPr>
                  <a:spcAft>
                    <a:spcPts val="0"/>
                  </a:spcAft>
                  <a:defRPr/>
                </a:pPr>
                <a:endParaRPr lang="en-US" dirty="0"/>
              </a:p>
              <a:p>
                <a:pPr marL="0" indent="0">
                  <a:spcAft>
                    <a:spcPts val="0"/>
                  </a:spcAft>
                  <a:buNone/>
                  <a:defRPr/>
                </a:pPr>
                <a:r>
                  <a:rPr lang="en-US" dirty="0" err="1"/>
                  <a:t>Tutti</a:t>
                </a:r>
                <a:r>
                  <a:rPr lang="en-US" dirty="0"/>
                  <a:t> </a:t>
                </a:r>
                <a:r>
                  <a:rPr lang="en-US" dirty="0" err="1"/>
                  <a:t>questi</a:t>
                </a:r>
                <a:r>
                  <a:rPr lang="en-US" dirty="0"/>
                  <a:t> desiderata </a:t>
                </a:r>
                <a:r>
                  <a:rPr lang="en-US" dirty="0" err="1"/>
                  <a:t>richiedono</a:t>
                </a:r>
                <a:r>
                  <a:rPr lang="en-US" dirty="0"/>
                  <a:t> di </a:t>
                </a:r>
                <a:r>
                  <a:rPr lang="en-US" dirty="0" err="1"/>
                  <a:t>determinare</a:t>
                </a:r>
                <a:r>
                  <a:rPr lang="en-US" dirty="0"/>
                  <a:t> la </a:t>
                </a:r>
                <a:r>
                  <a:rPr lang="en-US" dirty="0" err="1"/>
                  <a:t>distribuzione</a:t>
                </a:r>
                <a:r>
                  <a:rPr lang="en-US" dirty="0"/>
                  <a:t> </a:t>
                </a:r>
                <a:r>
                  <a:rPr lang="en-US" dirty="0" err="1"/>
                  <a:t>campionaria</a:t>
                </a:r>
                <a:r>
                  <a:rPr lang="en-US" dirty="0"/>
                  <a:t> </a:t>
                </a:r>
                <a:r>
                  <a:rPr lang="en-US" dirty="0" err="1"/>
                  <a:t>dello</a:t>
                </a:r>
                <a:r>
                  <a:rPr lang="en-US" dirty="0"/>
                  <a:t> </a:t>
                </a:r>
                <a:r>
                  <a:rPr lang="en-US" dirty="0" err="1"/>
                  <a:t>stimatore</a:t>
                </a:r>
                <a:r>
                  <a:rPr lang="en-US" dirty="0"/>
                  <a:t> OLS...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600200"/>
                <a:ext cx="8443664" cy="4953000"/>
              </a:xfrm>
              <a:blipFill>
                <a:blip r:embed="rId3"/>
                <a:stretch>
                  <a:fillRect l="-1805" t="-1601" r="-1733"/>
                </a:stretch>
              </a:blipFill>
            </p:spPr>
            <p:txBody>
              <a:bodyPr/>
              <a:lstStyle/>
              <a:p>
                <a:r>
                  <a:rPr lang="en-IE">
                    <a:noFill/>
                  </a:rPr>
                  <a:t> </a:t>
                </a:r>
              </a:p>
            </p:txBody>
          </p:sp>
        </mc:Fallback>
      </mc:AlternateContent>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55</a:t>
            </a:fld>
            <a:endParaRPr lang="en-US" altLang="en-US"/>
          </a:p>
        </p:txBody>
      </p:sp>
    </p:spTree>
    <p:extLst>
      <p:ext uri="{BB962C8B-B14F-4D97-AF65-F5344CB8AC3E}">
        <p14:creationId xmlns:p14="http://schemas.microsoft.com/office/powerpoint/2010/main" val="18255207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r>
              <a:rPr lang="en-US" sz="3200" dirty="0" err="1">
                <a:ea typeface="ＭＳ Ｐゴシック" pitchFamily="34" charset="-128"/>
              </a:rPr>
              <a:t>Distribuzione</a:t>
            </a:r>
            <a:r>
              <a:rPr lang="en-US" sz="3200" dirty="0">
                <a:ea typeface="ＭＳ Ｐゴシック" pitchFamily="34" charset="-128"/>
              </a:rPr>
              <a:t> </a:t>
            </a:r>
            <a:r>
              <a:rPr lang="en-US" sz="3200" dirty="0" err="1">
                <a:ea typeface="ＭＳ Ｐゴシック" pitchFamily="34" charset="-128"/>
              </a:rPr>
              <a:t>campionaria</a:t>
            </a:r>
            <a:r>
              <a:rPr lang="en-US" sz="3200" dirty="0">
                <a:ea typeface="ＭＳ Ｐゴシック" pitchFamily="34" charset="-128"/>
              </a:rPr>
              <a:t> </a:t>
            </a:r>
            <a:r>
              <a:rPr lang="en-US" sz="3200" dirty="0" err="1">
                <a:ea typeface="ＭＳ Ｐゴシック" pitchFamily="34" charset="-128"/>
              </a:rPr>
              <a:t>degli</a:t>
            </a:r>
            <a:r>
              <a:rPr lang="en-US" sz="3200" dirty="0">
                <a:ea typeface="ＭＳ Ｐゴシック" pitchFamily="34" charset="-128"/>
              </a:rPr>
              <a:t> </a:t>
            </a:r>
            <a:r>
              <a:rPr lang="en-US" sz="3200" dirty="0" err="1">
                <a:ea typeface="ＭＳ Ｐゴシック" pitchFamily="34" charset="-128"/>
              </a:rPr>
              <a:t>stimatori</a:t>
            </a:r>
            <a:r>
              <a:rPr lang="en-US" sz="3200" dirty="0">
                <a:ea typeface="ＭＳ Ｐゴシック" pitchFamily="34" charset="-128"/>
              </a:rPr>
              <a:t> OLS</a:t>
            </a:r>
          </a:p>
        </p:txBody>
      </p:sp>
      <p:sp>
        <p:nvSpPr>
          <p:cNvPr id="3" name="Content Placeholder 2"/>
          <p:cNvSpPr>
            <a:spLocks noGrp="1"/>
          </p:cNvSpPr>
          <p:nvPr>
            <p:ph idx="1"/>
          </p:nvPr>
        </p:nvSpPr>
        <p:spPr>
          <a:xfrm>
            <a:off x="304800" y="1600200"/>
            <a:ext cx="8443664" cy="4953000"/>
          </a:xfrm>
        </p:spPr>
        <p:txBody>
          <a:bodyPr/>
          <a:lstStyle/>
          <a:p>
            <a:pPr marL="0" indent="0">
              <a:spcAft>
                <a:spcPts val="0"/>
              </a:spcAft>
              <a:buFontTx/>
              <a:buNone/>
              <a:defRPr/>
            </a:pPr>
            <a:r>
              <a:rPr lang="en-US" sz="3200" dirty="0"/>
              <a:t>Per </a:t>
            </a:r>
            <a:r>
              <a:rPr lang="en-US" sz="3200" dirty="0" err="1"/>
              <a:t>determinare</a:t>
            </a:r>
            <a:r>
              <a:rPr lang="en-US" sz="3200" dirty="0"/>
              <a:t> la </a:t>
            </a:r>
            <a:r>
              <a:rPr lang="en-US" sz="3200" dirty="0" err="1"/>
              <a:t>distribuzione</a:t>
            </a:r>
            <a:r>
              <a:rPr lang="en-US" sz="3200" dirty="0"/>
              <a:t> </a:t>
            </a:r>
            <a:r>
              <a:rPr lang="en-US" sz="3200" dirty="0" err="1"/>
              <a:t>campionaria</a:t>
            </a:r>
            <a:r>
              <a:rPr lang="en-US" sz="3200" dirty="0"/>
              <a:t> </a:t>
            </a:r>
            <a:r>
              <a:rPr lang="en-US" sz="3200" dirty="0" err="1"/>
              <a:t>dello</a:t>
            </a:r>
            <a:r>
              <a:rPr lang="en-US" sz="3200" dirty="0"/>
              <a:t> </a:t>
            </a:r>
            <a:r>
              <a:rPr lang="en-US" sz="3200" dirty="0" err="1"/>
              <a:t>stimatore</a:t>
            </a:r>
            <a:r>
              <a:rPr lang="en-US" sz="3200" dirty="0"/>
              <a:t> OLS, </a:t>
            </a:r>
            <a:r>
              <a:rPr lang="en-US" sz="3200" dirty="0" err="1"/>
              <a:t>dobbiamo</a:t>
            </a:r>
            <a:r>
              <a:rPr lang="en-US" sz="3200" dirty="0"/>
              <a:t>:</a:t>
            </a:r>
          </a:p>
          <a:p>
            <a:pPr marL="514350" indent="-514350">
              <a:spcAft>
                <a:spcPts val="0"/>
              </a:spcAft>
              <a:buFont typeface="+mj-lt"/>
              <a:buAutoNum type="arabicPeriod"/>
              <a:defRPr/>
            </a:pPr>
            <a:r>
              <a:rPr lang="en-US" dirty="0" err="1"/>
              <a:t>Specificare</a:t>
            </a:r>
            <a:r>
              <a:rPr lang="en-US" dirty="0"/>
              <a:t> </a:t>
            </a:r>
            <a:r>
              <a:rPr lang="en-US" dirty="0" err="1"/>
              <a:t>il</a:t>
            </a:r>
            <a:r>
              <a:rPr lang="en-US" dirty="0"/>
              <a:t> </a:t>
            </a:r>
            <a:r>
              <a:rPr lang="en-US" dirty="0" err="1"/>
              <a:t>quadro</a:t>
            </a:r>
            <a:r>
              <a:rPr lang="en-US" dirty="0"/>
              <a:t> di </a:t>
            </a:r>
            <a:r>
              <a:rPr lang="en-US" dirty="0" err="1"/>
              <a:t>riferimento</a:t>
            </a:r>
            <a:r>
              <a:rPr lang="en-US" dirty="0"/>
              <a:t> </a:t>
            </a:r>
            <a:r>
              <a:rPr lang="en-US" dirty="0" err="1"/>
              <a:t>probabilistico</a:t>
            </a:r>
            <a:r>
              <a:rPr lang="en-US" dirty="0"/>
              <a:t> per la </a:t>
            </a:r>
            <a:r>
              <a:rPr lang="en-US" dirty="0" err="1"/>
              <a:t>regressione</a:t>
            </a:r>
            <a:r>
              <a:rPr lang="en-US" dirty="0"/>
              <a:t> </a:t>
            </a:r>
            <a:r>
              <a:rPr lang="en-US" dirty="0" err="1"/>
              <a:t>lineare</a:t>
            </a:r>
            <a:r>
              <a:rPr lang="en-US" dirty="0"/>
              <a:t> (</a:t>
            </a:r>
            <a:r>
              <a:rPr lang="en-US" b="1" dirty="0" err="1"/>
              <a:t>assunzioni</a:t>
            </a:r>
            <a:r>
              <a:rPr lang="en-US" dirty="0"/>
              <a:t>)</a:t>
            </a:r>
          </a:p>
          <a:p>
            <a:pPr marL="514350" indent="-514350">
              <a:spcAft>
                <a:spcPts val="0"/>
              </a:spcAft>
              <a:buFont typeface="+mj-lt"/>
              <a:buAutoNum type="arabicPeriod"/>
              <a:defRPr/>
            </a:pPr>
            <a:r>
              <a:rPr lang="en-US" dirty="0" err="1"/>
              <a:t>Usare</a:t>
            </a:r>
            <a:r>
              <a:rPr lang="en-US" dirty="0"/>
              <a:t> </a:t>
            </a:r>
            <a:r>
              <a:rPr lang="en-US" dirty="0" err="1"/>
              <a:t>questo</a:t>
            </a:r>
            <a:r>
              <a:rPr lang="en-US" dirty="0"/>
              <a:t> </a:t>
            </a:r>
            <a:r>
              <a:rPr lang="en-US" dirty="0" err="1"/>
              <a:t>quadro</a:t>
            </a:r>
            <a:r>
              <a:rPr lang="en-US" dirty="0"/>
              <a:t> di </a:t>
            </a:r>
            <a:r>
              <a:rPr lang="en-US" dirty="0" err="1"/>
              <a:t>riferimento</a:t>
            </a:r>
            <a:r>
              <a:rPr lang="en-US" dirty="0"/>
              <a:t> per </a:t>
            </a:r>
            <a:r>
              <a:rPr lang="en-US" dirty="0" err="1"/>
              <a:t>derivare</a:t>
            </a:r>
            <a:r>
              <a:rPr lang="en-US" dirty="0"/>
              <a:t> la </a:t>
            </a:r>
            <a:r>
              <a:rPr lang="en-US" dirty="0" err="1"/>
              <a:t>distribuzione</a:t>
            </a:r>
            <a:r>
              <a:rPr lang="en-US" dirty="0"/>
              <a:t> </a:t>
            </a:r>
            <a:r>
              <a:rPr lang="en-US" dirty="0" err="1"/>
              <a:t>dello</a:t>
            </a:r>
            <a:r>
              <a:rPr lang="en-US" dirty="0"/>
              <a:t> </a:t>
            </a:r>
            <a:r>
              <a:rPr lang="en-US" dirty="0" err="1"/>
              <a:t>stimatore</a:t>
            </a:r>
            <a:r>
              <a:rPr lang="en-US" dirty="0"/>
              <a:t> OLS</a:t>
            </a: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56</a:t>
            </a:fld>
            <a:endParaRPr lang="en-US" altLang="en-US"/>
          </a:p>
        </p:txBody>
      </p:sp>
    </p:spTree>
    <p:extLst>
      <p:ext uri="{BB962C8B-B14F-4D97-AF65-F5344CB8AC3E}">
        <p14:creationId xmlns:p14="http://schemas.microsoft.com/office/powerpoint/2010/main" val="3057022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5" name="Title 1"/>
          <p:cNvSpPr>
            <a:spLocks noGrp="1"/>
          </p:cNvSpPr>
          <p:nvPr>
            <p:ph type="title"/>
          </p:nvPr>
        </p:nvSpPr>
        <p:spPr/>
        <p:txBody>
          <a:bodyPr/>
          <a:lstStyle/>
          <a:p>
            <a:r>
              <a:rPr lang="en-US">
                <a:ea typeface="ＭＳ Ｐゴシック" pitchFamily="34" charset="-128"/>
              </a:rPr>
              <a:t>Le </a:t>
            </a:r>
            <a:r>
              <a:rPr lang="en-US" err="1">
                <a:ea typeface="ＭＳ Ｐゴシック" pitchFamily="34" charset="-128"/>
              </a:rPr>
              <a:t>assunzioni</a:t>
            </a:r>
            <a:r>
              <a:rPr lang="en-US">
                <a:ea typeface="ＭＳ Ｐゴシック" pitchFamily="34" charset="-128"/>
              </a:rPr>
              <a:t> </a:t>
            </a:r>
            <a:r>
              <a:rPr lang="en-US" err="1">
                <a:ea typeface="ＭＳ Ｐゴシック" pitchFamily="34" charset="-128"/>
              </a:rPr>
              <a:t>dei</a:t>
            </a:r>
            <a:r>
              <a:rPr lang="en-US">
                <a:ea typeface="ＭＳ Ｐゴシック" pitchFamily="34" charset="-128"/>
              </a:rPr>
              <a:t> </a:t>
            </a:r>
            <a:r>
              <a:rPr lang="en-US" err="1">
                <a:ea typeface="ＭＳ Ｐゴシック" pitchFamily="34" charset="-128"/>
              </a:rPr>
              <a:t>minimi</a:t>
            </a:r>
            <a:r>
              <a:rPr lang="en-US">
                <a:ea typeface="ＭＳ Ｐゴシック" pitchFamily="34" charset="-128"/>
              </a:rPr>
              <a:t> </a:t>
            </a:r>
            <a:r>
              <a:rPr lang="en-US" err="1">
                <a:ea typeface="ＭＳ Ｐゴシック" pitchFamily="34" charset="-128"/>
              </a:rPr>
              <a:t>quadrati</a:t>
            </a:r>
            <a:r>
              <a:rPr lang="en-US">
                <a:ea typeface="ＭＳ Ｐゴシック" pitchFamily="34" charset="-128"/>
              </a:rPr>
              <a:t> per la </a:t>
            </a:r>
            <a:r>
              <a:rPr lang="en-US" err="1">
                <a:ea typeface="ＭＳ Ｐゴシック" pitchFamily="34" charset="-128"/>
              </a:rPr>
              <a:t>regressione</a:t>
            </a:r>
            <a:r>
              <a:rPr lang="en-US">
                <a:ea typeface="ＭＳ Ｐゴシック" pitchFamily="34" charset="-128"/>
              </a:rPr>
              <a:t> </a:t>
            </a:r>
            <a:r>
              <a:rPr lang="en-US" err="1">
                <a:ea typeface="ＭＳ Ｐゴシック" pitchFamily="34" charset="-128"/>
              </a:rPr>
              <a:t>multipla</a:t>
            </a:r>
            <a:r>
              <a:rPr lang="en-US">
                <a:ea typeface="ＭＳ Ｐゴシック" pitchFamily="34" charset="-128"/>
              </a:rPr>
              <a:t> (</a:t>
            </a:r>
            <a:r>
              <a:rPr lang="en-US" err="1">
                <a:ea typeface="ＭＳ Ｐゴシック" pitchFamily="34" charset="-128"/>
              </a:rPr>
              <a:t>Paragrafo</a:t>
            </a:r>
            <a:r>
              <a:rPr lang="en-US">
                <a:ea typeface="ＭＳ Ｐゴシック" pitchFamily="34" charset="-128"/>
              </a:rPr>
              <a:t> 6.5) </a:t>
            </a:r>
          </a:p>
        </p:txBody>
      </p:sp>
      <mc:AlternateContent xmlns:mc="http://schemas.openxmlformats.org/markup-compatibility/2006" xmlns:a14="http://schemas.microsoft.com/office/drawing/2010/main">
        <mc:Choice Requires="a14">
          <p:sp>
            <p:nvSpPr>
              <p:cNvPr id="150536" name="Content Placeholder 2"/>
              <p:cNvSpPr>
                <a:spLocks noGrp="1"/>
              </p:cNvSpPr>
              <p:nvPr>
                <p:ph idx="1"/>
              </p:nvPr>
            </p:nvSpPr>
            <p:spPr/>
            <p:txBody>
              <a:bodyPr/>
              <a:lstStyle/>
              <a:p>
                <a:pPr algn="ctr">
                  <a:buFontTx/>
                  <a:buNone/>
                </a:pPr>
                <a:r>
                  <a:rPr lang="da-DK" sz="2400" i="1" dirty="0">
                    <a:ea typeface="ＭＳ Ｐゴシック" pitchFamily="34" charset="-128"/>
                  </a:rPr>
                  <a:t>Y</a:t>
                </a:r>
                <a:r>
                  <a:rPr lang="da-DK" sz="2400" i="1" baseline="-25000" dirty="0">
                    <a:ea typeface="ＭＳ Ｐゴシック" pitchFamily="34" charset="-128"/>
                  </a:rPr>
                  <a:t>i</a:t>
                </a:r>
                <a:r>
                  <a:rPr lang="da-DK" sz="2400" dirty="0">
                    <a:ea typeface="ＭＳ Ｐゴシック" pitchFamily="34" charset="-128"/>
                  </a:rPr>
                  <a:t> = </a:t>
                </a:r>
                <a:r>
                  <a:rPr lang="en-US" sz="2400" i="1" dirty="0">
                    <a:latin typeface="Lucida Grande"/>
                    <a:ea typeface="Lucida Grande"/>
                    <a:cs typeface="Lucida Grande"/>
                    <a:sym typeface="Symbol" pitchFamily="18" charset="2"/>
                  </a:rPr>
                  <a:t>β</a:t>
                </a:r>
                <a:r>
                  <a:rPr lang="da-DK" sz="2400" baseline="-25000" dirty="0">
                    <a:ea typeface="ＭＳ Ｐゴシック" pitchFamily="34" charset="-128"/>
                  </a:rPr>
                  <a:t>0</a:t>
                </a:r>
                <a:r>
                  <a:rPr lang="da-DK" sz="2400" dirty="0">
                    <a:ea typeface="ＭＳ Ｐゴシック" pitchFamily="34" charset="-128"/>
                  </a:rPr>
                  <a:t> + </a:t>
                </a:r>
                <a:r>
                  <a:rPr lang="en-US" sz="2400" i="1" dirty="0">
                    <a:latin typeface="Lucida Grande"/>
                    <a:ea typeface="Lucida Grande"/>
                    <a:cs typeface="Lucida Grande"/>
                    <a:sym typeface="Symbol" pitchFamily="18" charset="2"/>
                  </a:rPr>
                  <a:t>β</a:t>
                </a:r>
                <a:r>
                  <a:rPr lang="da-DK" sz="2400" baseline="-25000" dirty="0">
                    <a:ea typeface="ＭＳ Ｐゴシック" pitchFamily="34" charset="-128"/>
                  </a:rPr>
                  <a:t>1</a:t>
                </a:r>
                <a:r>
                  <a:rPr lang="da-DK" sz="2400" i="1" dirty="0">
                    <a:ea typeface="ＭＳ Ｐゴシック" pitchFamily="34" charset="-128"/>
                  </a:rPr>
                  <a:t>X</a:t>
                </a:r>
                <a:r>
                  <a:rPr lang="da-DK" sz="2400" baseline="-25000" dirty="0">
                    <a:ea typeface="ＭＳ Ｐゴシック" pitchFamily="34" charset="-128"/>
                  </a:rPr>
                  <a:t>1</a:t>
                </a:r>
                <a:r>
                  <a:rPr lang="da-DK" sz="2400" i="1" baseline="-25000" dirty="0">
                    <a:ea typeface="ＭＳ Ｐゴシック" pitchFamily="34" charset="-128"/>
                  </a:rPr>
                  <a:t>i</a:t>
                </a:r>
                <a:r>
                  <a:rPr lang="da-DK" sz="2400" dirty="0">
                    <a:ea typeface="ＭＳ Ｐゴシック" pitchFamily="34" charset="-128"/>
                  </a:rPr>
                  <a:t> + </a:t>
                </a:r>
                <a:r>
                  <a:rPr lang="en-US" sz="2400" i="1" dirty="0">
                    <a:latin typeface="Lucida Grande"/>
                    <a:ea typeface="Lucida Grande"/>
                    <a:cs typeface="Lucida Grande"/>
                    <a:sym typeface="Symbol" pitchFamily="18" charset="2"/>
                  </a:rPr>
                  <a:t>β</a:t>
                </a:r>
                <a:r>
                  <a:rPr lang="da-DK" sz="2400" baseline="-25000" dirty="0">
                    <a:ea typeface="ＭＳ Ｐゴシック" pitchFamily="34" charset="-128"/>
                  </a:rPr>
                  <a:t>2</a:t>
                </a:r>
                <a:r>
                  <a:rPr lang="da-DK" sz="2400" i="1" dirty="0">
                    <a:ea typeface="ＭＳ Ｐゴシック" pitchFamily="34" charset="-128"/>
                  </a:rPr>
                  <a:t>X</a:t>
                </a:r>
                <a:r>
                  <a:rPr lang="da-DK" sz="2400" baseline="-25000" dirty="0">
                    <a:ea typeface="ＭＳ Ｐゴシック" pitchFamily="34" charset="-128"/>
                  </a:rPr>
                  <a:t>2</a:t>
                </a:r>
                <a:r>
                  <a:rPr lang="da-DK" sz="2400" i="1" baseline="-25000" dirty="0">
                    <a:ea typeface="ＭＳ Ｐゴシック" pitchFamily="34" charset="-128"/>
                  </a:rPr>
                  <a:t>i</a:t>
                </a:r>
                <a:r>
                  <a:rPr lang="da-DK" sz="2400" dirty="0">
                    <a:ea typeface="ＭＳ Ｐゴシック" pitchFamily="34" charset="-128"/>
                  </a:rPr>
                  <a:t> + … + </a:t>
                </a:r>
                <a:r>
                  <a:rPr lang="en-US" sz="2400" i="1" dirty="0">
                    <a:latin typeface="Lucida Grande"/>
                    <a:ea typeface="Lucida Grande"/>
                    <a:cs typeface="Lucida Grande"/>
                    <a:sym typeface="Symbol" pitchFamily="18" charset="2"/>
                  </a:rPr>
                  <a:t>β</a:t>
                </a:r>
                <a:r>
                  <a:rPr lang="da-DK" sz="2400" i="1" baseline="-25000" dirty="0">
                    <a:ea typeface="ＭＳ Ｐゴシック" pitchFamily="34" charset="-128"/>
                  </a:rPr>
                  <a:t>k</a:t>
                </a:r>
                <a:r>
                  <a:rPr lang="da-DK" sz="2400" i="1" dirty="0">
                    <a:ea typeface="ＭＳ Ｐゴシック" pitchFamily="34" charset="-128"/>
                  </a:rPr>
                  <a:t>X</a:t>
                </a:r>
                <a:r>
                  <a:rPr lang="da-DK" sz="2400" i="1" baseline="-25000" dirty="0">
                    <a:ea typeface="ＭＳ Ｐゴシック" pitchFamily="34" charset="-128"/>
                  </a:rPr>
                  <a:t>ki</a:t>
                </a:r>
                <a:r>
                  <a:rPr lang="da-DK" sz="2400" dirty="0">
                    <a:ea typeface="ＭＳ Ｐゴシック" pitchFamily="34" charset="-128"/>
                  </a:rPr>
                  <a:t> + </a:t>
                </a:r>
                <a:r>
                  <a:rPr lang="da-DK" sz="2400" i="1" dirty="0">
                    <a:ea typeface="ＭＳ Ｐゴシック" pitchFamily="34" charset="-128"/>
                  </a:rPr>
                  <a:t>u</a:t>
                </a:r>
                <a:r>
                  <a:rPr lang="da-DK" sz="2400" i="1" baseline="-25000" dirty="0">
                    <a:ea typeface="ＭＳ Ｐゴシック" pitchFamily="34" charset="-128"/>
                  </a:rPr>
                  <a:t>i</a:t>
                </a:r>
                <a:r>
                  <a:rPr lang="da-DK" sz="2400" dirty="0">
                    <a:ea typeface="ＭＳ Ｐゴシック" pitchFamily="34" charset="-128"/>
                  </a:rPr>
                  <a:t>,  </a:t>
                </a:r>
                <a:r>
                  <a:rPr lang="da-DK" sz="2400" i="1" dirty="0">
                    <a:ea typeface="ＭＳ Ｐゴシック" pitchFamily="34" charset="-128"/>
                  </a:rPr>
                  <a:t>i</a:t>
                </a:r>
                <a:r>
                  <a:rPr lang="da-DK" sz="2400" dirty="0">
                    <a:ea typeface="ＭＳ Ｐゴシック" pitchFamily="34" charset="-128"/>
                  </a:rPr>
                  <a:t> = 1,…,</a:t>
                </a:r>
                <a:r>
                  <a:rPr lang="da-DK" sz="2400" i="1" dirty="0">
                    <a:ea typeface="ＭＳ Ｐゴシック" pitchFamily="34" charset="-128"/>
                  </a:rPr>
                  <a:t>n</a:t>
                </a:r>
                <a:endParaRPr lang="en-US" sz="2000" dirty="0">
                  <a:ea typeface="ＭＳ Ｐゴシック" pitchFamily="34" charset="-128"/>
                </a:endParaRPr>
              </a:p>
              <a:p>
                <a:pPr>
                  <a:buFontTx/>
                  <a:buNone/>
                </a:pPr>
                <a:r>
                  <a:rPr lang="da-DK" sz="2000" dirty="0">
                    <a:ea typeface="ＭＳ Ｐゴシック" pitchFamily="34" charset="-128"/>
                  </a:rPr>
                  <a:t> </a:t>
                </a:r>
                <a:endParaRPr lang="en-US" sz="2000" dirty="0">
                  <a:ea typeface="ＭＳ Ｐゴシック" pitchFamily="34" charset="-128"/>
                </a:endParaRPr>
              </a:p>
              <a:p>
                <a:pPr>
                  <a:spcAft>
                    <a:spcPts val="1800"/>
                  </a:spcAft>
                  <a:buFont typeface="Verdana" pitchFamily="34" charset="0"/>
                  <a:buAutoNum type="arabicPeriod"/>
                </a:pPr>
                <a:r>
                  <a:rPr lang="en-US" sz="2000" dirty="0">
                    <a:ea typeface="ＭＳ Ｐゴシック" pitchFamily="34" charset="-128"/>
                  </a:rPr>
                  <a:t>La </a:t>
                </a:r>
                <a:r>
                  <a:rPr lang="en-US" sz="2000" dirty="0" err="1">
                    <a:ea typeface="ＭＳ Ｐゴシック" pitchFamily="34" charset="-128"/>
                  </a:rPr>
                  <a:t>distribuzione</a:t>
                </a:r>
                <a:r>
                  <a:rPr lang="en-US" sz="2000" dirty="0">
                    <a:ea typeface="ＭＳ Ｐゴシック" pitchFamily="34" charset="-128"/>
                  </a:rPr>
                  <a:t> di </a:t>
                </a:r>
                <a:r>
                  <a:rPr lang="en-US" sz="2000" i="1" dirty="0">
                    <a:ea typeface="ＭＳ Ｐゴシック" pitchFamily="34" charset="-128"/>
                  </a:rPr>
                  <a:t>u</a:t>
                </a:r>
                <a:r>
                  <a:rPr lang="en-US" sz="2000" dirty="0">
                    <a:ea typeface="ＭＳ Ｐゴシック" pitchFamily="34" charset="-128"/>
                  </a:rPr>
                  <a:t> </a:t>
                </a:r>
                <a:r>
                  <a:rPr lang="en-US" sz="2000" dirty="0" err="1">
                    <a:ea typeface="ＭＳ Ｐゴシック" pitchFamily="34" charset="-128"/>
                  </a:rPr>
                  <a:t>condizionata</a:t>
                </a:r>
                <a:r>
                  <a:rPr lang="en-US" sz="2000" dirty="0">
                    <a:ea typeface="ＭＳ Ｐゴシック" pitchFamily="34" charset="-128"/>
                  </a:rPr>
                  <a:t> </a:t>
                </a:r>
                <a:r>
                  <a:rPr lang="en-US" sz="2000" dirty="0" err="1">
                    <a:ea typeface="ＭＳ Ｐゴシック" pitchFamily="34" charset="-128"/>
                  </a:rPr>
                  <a:t>alle</a:t>
                </a:r>
                <a:r>
                  <a:rPr lang="en-US" sz="2000" dirty="0">
                    <a:ea typeface="ＭＳ Ｐゴシック" pitchFamily="34" charset="-128"/>
                  </a:rPr>
                  <a:t> </a:t>
                </a:r>
                <a:r>
                  <a:rPr lang="en-US" sz="2000" i="1" dirty="0">
                    <a:ea typeface="ＭＳ Ｐゴシック" pitchFamily="34" charset="-128"/>
                  </a:rPr>
                  <a:t>X</a:t>
                </a:r>
                <a:r>
                  <a:rPr lang="en-US" sz="2000" dirty="0">
                    <a:ea typeface="ＭＳ Ｐゴシック" pitchFamily="34" charset="-128"/>
                  </a:rPr>
                  <a:t> ha </a:t>
                </a:r>
                <a:r>
                  <a:rPr lang="en-US" sz="2000" dirty="0" err="1">
                    <a:ea typeface="ＭＳ Ｐゴシック" pitchFamily="34" charset="-128"/>
                  </a:rPr>
                  <a:t>valore</a:t>
                </a:r>
                <a:r>
                  <a:rPr lang="en-US" sz="2000" dirty="0">
                    <a:ea typeface="ＭＳ Ｐゴシック" pitchFamily="34" charset="-128"/>
                  </a:rPr>
                  <a:t> </a:t>
                </a:r>
                <a:r>
                  <a:rPr lang="en-US" sz="2000" dirty="0" err="1">
                    <a:ea typeface="ＭＳ Ｐゴシック" pitchFamily="34" charset="-128"/>
                  </a:rPr>
                  <a:t>atteso</a:t>
                </a:r>
                <a:r>
                  <a:rPr lang="en-US" sz="2000" dirty="0">
                    <a:ea typeface="ＭＳ Ｐゴシック" pitchFamily="34" charset="-128"/>
                  </a:rPr>
                  <a:t> ('media') </a:t>
                </a:r>
                <a:r>
                  <a:rPr lang="en-US" sz="2000" dirty="0" err="1">
                    <a:ea typeface="ＭＳ Ｐゴシック" pitchFamily="34" charset="-128"/>
                  </a:rPr>
                  <a:t>nulla</a:t>
                </a:r>
                <a:r>
                  <a:rPr lang="en-US" sz="2000" dirty="0">
                    <a:ea typeface="ＭＳ Ｐゴシック" pitchFamily="34" charset="-128"/>
                  </a:rPr>
                  <a:t>, </a:t>
                </a:r>
                <a:r>
                  <a:rPr lang="en-US" sz="2000" dirty="0" err="1">
                    <a:ea typeface="ＭＳ Ｐゴシック" pitchFamily="34" charset="-128"/>
                  </a:rPr>
                  <a:t>cioè</a:t>
                </a:r>
                <a:r>
                  <a:rPr lang="en-US" sz="2000" dirty="0">
                    <a:ea typeface="ＭＳ Ｐゴシック" pitchFamily="34" charset="-128"/>
                  </a:rPr>
                  <a:t> </a:t>
                </a:r>
                <a:r>
                  <a:rPr lang="en-US" sz="2000" i="1" dirty="0">
                    <a:ea typeface="ＭＳ Ｐゴシック" pitchFamily="34" charset="-128"/>
                  </a:rPr>
                  <a:t>E</a:t>
                </a:r>
                <a:r>
                  <a:rPr lang="en-US" sz="2000" dirty="0">
                    <a:ea typeface="ＭＳ Ｐゴシック" pitchFamily="34" charset="-128"/>
                  </a:rPr>
                  <a:t>(</a:t>
                </a:r>
                <a:r>
                  <a:rPr lang="en-US" sz="2000" i="1" dirty="0">
                    <a:ea typeface="ＭＳ Ｐゴシック" pitchFamily="34" charset="-128"/>
                  </a:rPr>
                  <a:t>u</a:t>
                </a:r>
                <a:r>
                  <a:rPr lang="en-US" sz="2000" i="1" baseline="-25000" dirty="0">
                    <a:ea typeface="ＭＳ Ｐゴシック" pitchFamily="34" charset="-128"/>
                  </a:rPr>
                  <a:t>i</a:t>
                </a:r>
                <a:r>
                  <a:rPr lang="en-US" sz="2000" dirty="0">
                    <a:ea typeface="ＭＳ Ｐゴシック" pitchFamily="34" charset="-128"/>
                  </a:rPr>
                  <a:t>|</a:t>
                </a:r>
                <a:r>
                  <a:rPr lang="en-US" sz="2000" i="1" dirty="0">
                    <a:ea typeface="ＭＳ Ｐゴシック" pitchFamily="34" charset="-128"/>
                  </a:rPr>
                  <a:t>X</a:t>
                </a:r>
                <a:r>
                  <a:rPr lang="en-US" sz="2000" baseline="-25000" dirty="0">
                    <a:ea typeface="ＭＳ Ｐゴシック" pitchFamily="34" charset="-128"/>
                  </a:rPr>
                  <a:t>1</a:t>
                </a:r>
                <a:r>
                  <a:rPr lang="en-US" sz="2000" i="1" baseline="-25000" dirty="0">
                    <a:ea typeface="ＭＳ Ｐゴシック" pitchFamily="34" charset="-128"/>
                  </a:rPr>
                  <a:t>i</a:t>
                </a:r>
                <a:r>
                  <a:rPr lang="en-US" sz="2000" dirty="0">
                    <a:ea typeface="ＭＳ Ｐゴシック" pitchFamily="34" charset="-128"/>
                  </a:rPr>
                  <a:t> = </a:t>
                </a:r>
                <a:r>
                  <a:rPr lang="en-US" sz="2000" i="1" dirty="0">
                    <a:ea typeface="ＭＳ Ｐゴシック" pitchFamily="34" charset="-128"/>
                  </a:rPr>
                  <a:t>x</a:t>
                </a:r>
                <a:r>
                  <a:rPr lang="en-US" sz="2000" baseline="-25000" dirty="0">
                    <a:ea typeface="ＭＳ Ｐゴシック" pitchFamily="34" charset="-128"/>
                  </a:rPr>
                  <a:t>1</a:t>
                </a:r>
                <a:r>
                  <a:rPr lang="en-US" sz="2000" dirty="0">
                    <a:ea typeface="ＭＳ Ｐゴシック" pitchFamily="34" charset="-128"/>
                  </a:rPr>
                  <a:t>,…, </a:t>
                </a:r>
                <a:r>
                  <a:rPr lang="en-US" sz="2000" i="1" dirty="0" err="1">
                    <a:ea typeface="ＭＳ Ｐゴシック" pitchFamily="34" charset="-128"/>
                  </a:rPr>
                  <a:t>X</a:t>
                </a:r>
                <a:r>
                  <a:rPr lang="en-US" sz="2000" i="1" baseline="-25000" dirty="0" err="1">
                    <a:ea typeface="ＭＳ Ｐゴシック" pitchFamily="34" charset="-128"/>
                  </a:rPr>
                  <a:t>ki</a:t>
                </a:r>
                <a:r>
                  <a:rPr lang="en-US" sz="2000" dirty="0">
                    <a:ea typeface="ＭＳ Ｐゴシック" pitchFamily="34" charset="-128"/>
                  </a:rPr>
                  <a:t> = </a:t>
                </a:r>
                <a:r>
                  <a:rPr lang="en-US" sz="2000" i="1" dirty="0" err="1">
                    <a:ea typeface="ＭＳ Ｐゴシック" pitchFamily="34" charset="-128"/>
                  </a:rPr>
                  <a:t>x</a:t>
                </a:r>
                <a:r>
                  <a:rPr lang="en-US" sz="2000" i="1" baseline="-25000" dirty="0" err="1">
                    <a:ea typeface="ＭＳ Ｐゴシック" pitchFamily="34" charset="-128"/>
                  </a:rPr>
                  <a:t>k</a:t>
                </a:r>
                <a:r>
                  <a:rPr lang="en-US" sz="2000" dirty="0">
                    <a:ea typeface="ＭＳ Ｐゴシック" pitchFamily="34" charset="-128"/>
                  </a:rPr>
                  <a:t>) = 0 (= </a:t>
                </a:r>
                <a:r>
                  <a:rPr lang="en-US" sz="2000" i="1" dirty="0">
                    <a:ea typeface="ＭＳ Ｐゴシック" pitchFamily="34" charset="-128"/>
                  </a:rPr>
                  <a:t>E</a:t>
                </a:r>
                <a:r>
                  <a:rPr lang="en-US" sz="2000" dirty="0">
                    <a:ea typeface="ＭＳ Ｐゴシック" pitchFamily="34" charset="-128"/>
                  </a:rPr>
                  <a:t>(</a:t>
                </a:r>
                <a:r>
                  <a:rPr lang="en-US" sz="2000" i="1" dirty="0">
                    <a:ea typeface="ＭＳ Ｐゴシック" pitchFamily="34" charset="-128"/>
                  </a:rPr>
                  <a:t>u</a:t>
                </a:r>
                <a:r>
                  <a:rPr lang="en-US" sz="2000" dirty="0">
                    <a:ea typeface="ＭＳ Ｐゴシック" pitchFamily="34" charset="-128"/>
                  </a:rPr>
                  <a:t>)).</a:t>
                </a:r>
              </a:p>
              <a:p>
                <a:pPr>
                  <a:spcAft>
                    <a:spcPts val="1800"/>
                  </a:spcAft>
                  <a:buFont typeface="Verdana" pitchFamily="34" charset="0"/>
                  <a:buAutoNum type="arabicPeriod"/>
                </a:pPr>
                <a:r>
                  <a:rPr lang="en-US" sz="2000" dirty="0">
                    <a:ea typeface="ＭＳ Ｐゴシック" pitchFamily="34" charset="-128"/>
                  </a:rPr>
                  <a:t>(</a:t>
                </a:r>
                <a:r>
                  <a:rPr lang="en-US" sz="2000" i="1" dirty="0">
                    <a:ea typeface="ＭＳ Ｐゴシック" pitchFamily="34" charset="-128"/>
                  </a:rPr>
                  <a:t>X</a:t>
                </a:r>
                <a:r>
                  <a:rPr lang="en-US" sz="2000" baseline="-25000" dirty="0">
                    <a:ea typeface="ＭＳ Ｐゴシック" pitchFamily="34" charset="-128"/>
                  </a:rPr>
                  <a:t>1</a:t>
                </a:r>
                <a:r>
                  <a:rPr lang="en-US" sz="2000" i="1" baseline="-25000" dirty="0">
                    <a:ea typeface="ＭＳ Ｐゴシック" pitchFamily="34" charset="-128"/>
                  </a:rPr>
                  <a:t>i</a:t>
                </a:r>
                <a:r>
                  <a:rPr lang="en-US" sz="2000" dirty="0">
                    <a:ea typeface="ＭＳ Ｐゴシック" pitchFamily="34" charset="-128"/>
                  </a:rPr>
                  <a:t>,…,</a:t>
                </a:r>
                <a:r>
                  <a:rPr lang="en-US" sz="2000" i="1" dirty="0" err="1">
                    <a:ea typeface="ＭＳ Ｐゴシック" pitchFamily="34" charset="-128"/>
                  </a:rPr>
                  <a:t>X</a:t>
                </a:r>
                <a:r>
                  <a:rPr lang="en-US" sz="2000" i="1" baseline="-25000" dirty="0" err="1">
                    <a:ea typeface="ＭＳ Ｐゴシック" pitchFamily="34" charset="-128"/>
                  </a:rPr>
                  <a:t>ki</a:t>
                </a:r>
                <a:r>
                  <a:rPr lang="en-US" sz="2000" i="1" dirty="0" err="1">
                    <a:ea typeface="ＭＳ Ｐゴシック" pitchFamily="34" charset="-128"/>
                  </a:rPr>
                  <a:t>,Y</a:t>
                </a:r>
                <a:r>
                  <a:rPr lang="en-US" sz="2000" i="1" baseline="-25000" dirty="0" err="1">
                    <a:ea typeface="ＭＳ Ｐゴシック" pitchFamily="34" charset="-128"/>
                  </a:rPr>
                  <a:t>i</a:t>
                </a:r>
                <a:r>
                  <a:rPr lang="en-US" sz="2000" dirty="0">
                    <a:ea typeface="ＭＳ Ｐゴシック" pitchFamily="34" charset="-128"/>
                  </a:rPr>
                  <a:t>), </a:t>
                </a:r>
                <a:r>
                  <a:rPr lang="en-US" sz="2000" i="1" dirty="0" err="1">
                    <a:ea typeface="ＭＳ Ｐゴシック" pitchFamily="34" charset="-128"/>
                  </a:rPr>
                  <a:t>i</a:t>
                </a:r>
                <a:r>
                  <a:rPr lang="en-US" sz="2000" dirty="0">
                    <a:ea typeface="ＭＳ Ｐゴシック" pitchFamily="34" charset="-128"/>
                  </a:rPr>
                  <a:t> =1,…,</a:t>
                </a:r>
                <a:r>
                  <a:rPr lang="en-US" sz="2000" i="1" dirty="0">
                    <a:ea typeface="ＭＳ Ｐゴシック" pitchFamily="34" charset="-128"/>
                  </a:rPr>
                  <a:t>n</a:t>
                </a:r>
                <a:r>
                  <a:rPr lang="en-US" sz="2000" dirty="0">
                    <a:ea typeface="ＭＳ Ｐゴシック" pitchFamily="34" charset="-128"/>
                  </a:rPr>
                  <a:t>, </a:t>
                </a:r>
                <a:r>
                  <a:rPr lang="en-US" sz="2000" dirty="0" err="1">
                    <a:ea typeface="ＭＳ Ｐゴシック" pitchFamily="34" charset="-128"/>
                  </a:rPr>
                  <a:t>sono</a:t>
                </a:r>
                <a:r>
                  <a:rPr lang="en-US" sz="2000" dirty="0">
                    <a:ea typeface="ＭＳ Ｐゴシック" pitchFamily="34" charset="-128"/>
                  </a:rPr>
                  <a:t> </a:t>
                </a:r>
                <a:r>
                  <a:rPr lang="en-US" sz="2000" dirty="0" err="1">
                    <a:ea typeface="ＭＳ Ｐゴシック" pitchFamily="34" charset="-128"/>
                  </a:rPr>
                  <a:t>i.i.d</a:t>
                </a:r>
                <a:r>
                  <a:rPr lang="en-US" sz="2000" dirty="0">
                    <a:ea typeface="ＭＳ Ｐゴシック" pitchFamily="34" charset="-128"/>
                  </a:rPr>
                  <a:t>.</a:t>
                </a:r>
              </a:p>
              <a:p>
                <a:pPr>
                  <a:spcAft>
                    <a:spcPts val="1800"/>
                  </a:spcAft>
                  <a:buFont typeface="Verdana" pitchFamily="34" charset="0"/>
                  <a:buAutoNum type="arabicPeriod"/>
                </a:pPr>
                <a:r>
                  <a:rPr lang="en-US" sz="2000" dirty="0" err="1">
                    <a:ea typeface="ＭＳ Ｐゴシック" pitchFamily="34" charset="-128"/>
                  </a:rPr>
                  <a:t>Gli</a:t>
                </a:r>
                <a:r>
                  <a:rPr lang="en-US" sz="2000" dirty="0">
                    <a:ea typeface="ＭＳ Ｐゴシック" pitchFamily="34" charset="-128"/>
                  </a:rPr>
                  <a:t> outlier </a:t>
                </a:r>
                <a:r>
                  <a:rPr lang="en-US" sz="2000" dirty="0" err="1">
                    <a:ea typeface="ＭＳ Ｐゴシック" pitchFamily="34" charset="-128"/>
                  </a:rPr>
                  <a:t>sono</a:t>
                </a:r>
                <a:r>
                  <a:rPr lang="en-US" sz="2000" dirty="0">
                    <a:ea typeface="ＭＳ Ｐゴシック" pitchFamily="34" charset="-128"/>
                  </a:rPr>
                  <a:t> </a:t>
                </a:r>
                <a:r>
                  <a:rPr lang="en-US" sz="2000" dirty="0" err="1">
                    <a:ea typeface="ＭＳ Ｐゴシック" pitchFamily="34" charset="-128"/>
                  </a:rPr>
                  <a:t>improbabili</a:t>
                </a:r>
                <a:r>
                  <a:rPr lang="en-US" sz="2000" dirty="0">
                    <a:ea typeface="ＭＳ Ｐゴシック" pitchFamily="34" charset="-128"/>
                  </a:rPr>
                  <a:t>: </a:t>
                </a:r>
                <a:r>
                  <a:rPr lang="en-US" sz="2000" i="1" dirty="0">
                    <a:ea typeface="ＭＳ Ｐゴシック" pitchFamily="34" charset="-128"/>
                  </a:rPr>
                  <a:t>X</a:t>
                </a:r>
                <a:r>
                  <a:rPr lang="en-US" sz="2000" baseline="-25000" dirty="0">
                    <a:ea typeface="ＭＳ Ｐゴシック" pitchFamily="34" charset="-128"/>
                  </a:rPr>
                  <a:t>1</a:t>
                </a:r>
                <a:r>
                  <a:rPr lang="en-US" sz="2000" dirty="0">
                    <a:ea typeface="ＭＳ Ｐゴシック" pitchFamily="34" charset="-128"/>
                  </a:rPr>
                  <a:t>,…, </a:t>
                </a:r>
                <a:r>
                  <a:rPr lang="en-US" sz="2000" i="1" dirty="0" err="1">
                    <a:ea typeface="ＭＳ Ｐゴシック" pitchFamily="34" charset="-128"/>
                  </a:rPr>
                  <a:t>X</a:t>
                </a:r>
                <a:r>
                  <a:rPr lang="en-US" sz="2000" i="1" baseline="-25000" dirty="0" err="1">
                    <a:ea typeface="ＭＳ Ｐゴシック" pitchFamily="34" charset="-128"/>
                  </a:rPr>
                  <a:t>k</a:t>
                </a:r>
                <a:r>
                  <a:rPr lang="en-US" sz="2000" dirty="0">
                    <a:ea typeface="ＭＳ Ｐゴシック" pitchFamily="34" charset="-128"/>
                  </a:rPr>
                  <a:t>, e </a:t>
                </a:r>
                <a:r>
                  <a:rPr lang="en-US" sz="2000" i="1" dirty="0">
                    <a:ea typeface="ＭＳ Ｐゴシック" pitchFamily="34" charset="-128"/>
                  </a:rPr>
                  <a:t>Y</a:t>
                </a:r>
                <a:r>
                  <a:rPr lang="en-US" sz="2000" dirty="0">
                    <a:ea typeface="ＭＳ Ｐゴシック" pitchFamily="34" charset="-128"/>
                  </a:rPr>
                  <a:t> </a:t>
                </a:r>
                <a:r>
                  <a:rPr lang="en-US" sz="2000" dirty="0" err="1">
                    <a:ea typeface="ＭＳ Ｐゴシック" pitchFamily="34" charset="-128"/>
                  </a:rPr>
                  <a:t>hanno</a:t>
                </a:r>
                <a:r>
                  <a:rPr lang="en-US" sz="2000" dirty="0">
                    <a:ea typeface="ＭＳ Ｐゴシック" pitchFamily="34" charset="-128"/>
                  </a:rPr>
                  <a:t> </a:t>
                </a:r>
                <a:r>
                  <a:rPr lang="en-US" sz="2000" dirty="0" err="1">
                    <a:ea typeface="ＭＳ Ｐゴシック" pitchFamily="34" charset="-128"/>
                  </a:rPr>
                  <a:t>momenti</a:t>
                </a:r>
                <a:r>
                  <a:rPr lang="en-US" sz="2000" dirty="0">
                    <a:ea typeface="ＭＳ Ｐゴシック" pitchFamily="34" charset="-128"/>
                  </a:rPr>
                  <a:t> </a:t>
                </a:r>
                <a:r>
                  <a:rPr lang="en-US" sz="2000" dirty="0" err="1">
                    <a:ea typeface="ＭＳ Ｐゴシック" pitchFamily="34" charset="-128"/>
                  </a:rPr>
                  <a:t>quarti</a:t>
                </a:r>
                <a:r>
                  <a:rPr lang="en-US" sz="2000" dirty="0">
                    <a:ea typeface="ＭＳ Ｐゴシック" pitchFamily="34" charset="-128"/>
                  </a:rPr>
                  <a:t> </a:t>
                </a:r>
                <a:r>
                  <a:rPr lang="en-US" sz="2000" dirty="0" err="1">
                    <a:ea typeface="ＭＳ Ｐゴシック" pitchFamily="34" charset="-128"/>
                  </a:rPr>
                  <a:t>finiti</a:t>
                </a:r>
                <a:r>
                  <a:rPr lang="en-US" sz="2000" dirty="0">
                    <a:ea typeface="ＭＳ Ｐゴシック" pitchFamily="34" charset="-128"/>
                  </a:rPr>
                  <a:t>:       </a:t>
                </a:r>
              </a:p>
              <a:p>
                <a:pPr marL="0" indent="0" algn="ctr">
                  <a:spcAft>
                    <a:spcPts val="1800"/>
                  </a:spcAft>
                  <a:buNone/>
                </a:pPr>
                <a:r>
                  <a:rPr lang="en-US" sz="2000" i="1" dirty="0">
                    <a:ea typeface="ＭＳ Ｐゴシック" pitchFamily="34" charset="-128"/>
                  </a:rPr>
                  <a:t>E</a:t>
                </a:r>
                <a:r>
                  <a:rPr lang="en-US" sz="2000" dirty="0">
                    <a:ea typeface="ＭＳ Ｐゴシック" pitchFamily="34" charset="-128"/>
                  </a:rPr>
                  <a:t>(</a:t>
                </a:r>
                <a14:m>
                  <m:oMath xmlns:m="http://schemas.openxmlformats.org/officeDocument/2006/math">
                    <m:sSubSup>
                      <m:sSubSupPr>
                        <m:ctrlPr>
                          <a:rPr lang="en-US" sz="2000" b="0" i="1" smtClean="0">
                            <a:latin typeface="Cambria Math" panose="02040503050406030204" pitchFamily="18" charset="0"/>
                            <a:ea typeface="ＭＳ Ｐゴシック" pitchFamily="34" charset="-128"/>
                          </a:rPr>
                        </m:ctrlPr>
                      </m:sSubSupPr>
                      <m:e>
                        <m:r>
                          <a:rPr lang="en-US" sz="2000" b="0" i="1" smtClean="0">
                            <a:latin typeface="Cambria Math" panose="02040503050406030204" pitchFamily="18" charset="0"/>
                            <a:ea typeface="ＭＳ Ｐゴシック" pitchFamily="34" charset="-128"/>
                          </a:rPr>
                          <m:t>𝑋</m:t>
                        </m:r>
                      </m:e>
                      <m:sub>
                        <m:r>
                          <a:rPr lang="en-US" sz="2000" b="0" i="1" smtClean="0">
                            <a:latin typeface="Cambria Math" panose="02040503050406030204" pitchFamily="18" charset="0"/>
                            <a:ea typeface="ＭＳ Ｐゴシック" pitchFamily="34" charset="-128"/>
                          </a:rPr>
                          <m:t>1</m:t>
                        </m:r>
                        <m:r>
                          <a:rPr lang="en-US" sz="2000" b="0" i="1" smtClean="0">
                            <a:latin typeface="Cambria Math" panose="02040503050406030204" pitchFamily="18" charset="0"/>
                            <a:ea typeface="ＭＳ Ｐゴシック" pitchFamily="34" charset="-128"/>
                          </a:rPr>
                          <m:t>𝑖</m:t>
                        </m:r>
                      </m:sub>
                      <m:sup>
                        <m:r>
                          <a:rPr lang="en-US" sz="2000" b="0" i="1" smtClean="0">
                            <a:latin typeface="Cambria Math" panose="02040503050406030204" pitchFamily="18" charset="0"/>
                            <a:ea typeface="ＭＳ Ｐゴシック" pitchFamily="34" charset="-128"/>
                          </a:rPr>
                          <m:t>4</m:t>
                        </m:r>
                      </m:sup>
                    </m:sSubSup>
                  </m:oMath>
                </a14:m>
                <a:r>
                  <a:rPr lang="en-US" sz="2000" dirty="0">
                    <a:ea typeface="ＭＳ Ｐゴシック" pitchFamily="34" charset="-128"/>
                  </a:rPr>
                  <a:t>) &lt; </a:t>
                </a:r>
                <a:r>
                  <a:rPr lang="en-US" sz="2000" dirty="0">
                    <a:ea typeface="ＭＳ Ｐゴシック" pitchFamily="34" charset="-128"/>
                    <a:sym typeface="Euclid Symbol" pitchFamily="18" charset="2"/>
                  </a:rPr>
                  <a:t>∞</a:t>
                </a:r>
                <a:r>
                  <a:rPr lang="en-US" sz="2000" dirty="0">
                    <a:ea typeface="ＭＳ Ｐゴシック" pitchFamily="34" charset="-128"/>
                  </a:rPr>
                  <a:t>,…, </a:t>
                </a:r>
                <a:r>
                  <a:rPr lang="en-US" sz="2000" i="1" dirty="0">
                    <a:ea typeface="ＭＳ Ｐゴシック" pitchFamily="34" charset="-128"/>
                  </a:rPr>
                  <a:t>E</a:t>
                </a:r>
                <a:r>
                  <a:rPr lang="en-US" sz="2000" dirty="0">
                    <a:ea typeface="ＭＳ Ｐゴシック" pitchFamily="34" charset="-128"/>
                  </a:rPr>
                  <a:t>(</a:t>
                </a:r>
                <a14:m>
                  <m:oMath xmlns:m="http://schemas.openxmlformats.org/officeDocument/2006/math">
                    <m:sSubSup>
                      <m:sSubSupPr>
                        <m:ctrlPr>
                          <a:rPr lang="en-US" sz="2000" i="1">
                            <a:latin typeface="Cambria Math" panose="02040503050406030204" pitchFamily="18" charset="0"/>
                            <a:ea typeface="ＭＳ Ｐゴシック" pitchFamily="34" charset="-128"/>
                          </a:rPr>
                        </m:ctrlPr>
                      </m:sSubSupPr>
                      <m:e>
                        <m:r>
                          <a:rPr lang="en-US" sz="2000" i="1">
                            <a:latin typeface="Cambria Math" panose="02040503050406030204" pitchFamily="18" charset="0"/>
                            <a:ea typeface="ＭＳ Ｐゴシック" pitchFamily="34" charset="-128"/>
                          </a:rPr>
                          <m:t>𝑋</m:t>
                        </m:r>
                      </m:e>
                      <m:sub>
                        <m:r>
                          <a:rPr lang="en-US" sz="2000" b="0" i="1" smtClean="0">
                            <a:latin typeface="Cambria Math" panose="02040503050406030204" pitchFamily="18" charset="0"/>
                            <a:ea typeface="ＭＳ Ｐゴシック" pitchFamily="34" charset="-128"/>
                          </a:rPr>
                          <m:t>𝑘</m:t>
                        </m:r>
                        <m:r>
                          <a:rPr lang="en-US" sz="2000" i="1">
                            <a:latin typeface="Cambria Math" panose="02040503050406030204" pitchFamily="18" charset="0"/>
                            <a:ea typeface="ＭＳ Ｐゴシック" pitchFamily="34" charset="-128"/>
                          </a:rPr>
                          <m:t>𝑖</m:t>
                        </m:r>
                      </m:sub>
                      <m:sup>
                        <m:r>
                          <a:rPr lang="en-US" sz="2000" i="1">
                            <a:latin typeface="Cambria Math" panose="02040503050406030204" pitchFamily="18" charset="0"/>
                            <a:ea typeface="ＭＳ Ｐゴシック" pitchFamily="34" charset="-128"/>
                          </a:rPr>
                          <m:t>4</m:t>
                        </m:r>
                      </m:sup>
                    </m:sSubSup>
                  </m:oMath>
                </a14:m>
                <a:r>
                  <a:rPr lang="en-US" sz="2000" dirty="0">
                    <a:ea typeface="ＭＳ Ｐゴシック" pitchFamily="34" charset="-128"/>
                  </a:rPr>
                  <a:t>) &lt; </a:t>
                </a:r>
                <a:r>
                  <a:rPr lang="en-US" sz="2000" dirty="0">
                    <a:ea typeface="ＭＳ Ｐゴシック" pitchFamily="34" charset="-128"/>
                    <a:sym typeface="Euclid Symbol" pitchFamily="18" charset="2"/>
                  </a:rPr>
                  <a:t>∞</a:t>
                </a:r>
                <a:r>
                  <a:rPr lang="en-US" sz="2000" dirty="0">
                    <a:ea typeface="ＭＳ Ｐゴシック" pitchFamily="34" charset="-128"/>
                  </a:rPr>
                  <a:t>, </a:t>
                </a:r>
                <a:r>
                  <a:rPr lang="en-US" sz="2000" i="1" dirty="0">
                    <a:ea typeface="ＭＳ Ｐゴシック" pitchFamily="34" charset="-128"/>
                  </a:rPr>
                  <a:t>E</a:t>
                </a:r>
                <a:r>
                  <a:rPr lang="en-US" sz="2000" dirty="0">
                    <a:ea typeface="ＭＳ Ｐゴシック" pitchFamily="34" charset="-128"/>
                  </a:rPr>
                  <a:t>(</a:t>
                </a:r>
                <a14:m>
                  <m:oMath xmlns:m="http://schemas.openxmlformats.org/officeDocument/2006/math">
                    <m:sSubSup>
                      <m:sSubSupPr>
                        <m:ctrlPr>
                          <a:rPr lang="en-US" sz="2000" i="1">
                            <a:latin typeface="Cambria Math" panose="02040503050406030204" pitchFamily="18" charset="0"/>
                            <a:ea typeface="ＭＳ Ｐゴシック" pitchFamily="34" charset="-128"/>
                          </a:rPr>
                        </m:ctrlPr>
                      </m:sSubSupPr>
                      <m:e>
                        <m:r>
                          <a:rPr lang="en-US" sz="2000" b="0" i="1" smtClean="0">
                            <a:latin typeface="Cambria Math" panose="02040503050406030204" pitchFamily="18" charset="0"/>
                            <a:ea typeface="ＭＳ Ｐゴシック" pitchFamily="34" charset="-128"/>
                          </a:rPr>
                          <m:t>𝑌</m:t>
                        </m:r>
                      </m:e>
                      <m:sub>
                        <m:r>
                          <a:rPr lang="en-US" sz="2000" i="1">
                            <a:latin typeface="Cambria Math" panose="02040503050406030204" pitchFamily="18" charset="0"/>
                            <a:ea typeface="ＭＳ Ｐゴシック" pitchFamily="34" charset="-128"/>
                          </a:rPr>
                          <m:t>𝑘𝑖</m:t>
                        </m:r>
                      </m:sub>
                      <m:sup>
                        <m:r>
                          <a:rPr lang="en-US" sz="2000" i="1">
                            <a:latin typeface="Cambria Math" panose="02040503050406030204" pitchFamily="18" charset="0"/>
                            <a:ea typeface="ＭＳ Ｐゴシック" pitchFamily="34" charset="-128"/>
                          </a:rPr>
                          <m:t>4</m:t>
                        </m:r>
                      </m:sup>
                    </m:sSubSup>
                  </m:oMath>
                </a14:m>
                <a:r>
                  <a:rPr lang="en-US" sz="2000" dirty="0">
                    <a:ea typeface="ＭＳ Ｐゴシック" pitchFamily="34" charset="-128"/>
                  </a:rPr>
                  <a:t>) &lt; </a:t>
                </a:r>
                <a:r>
                  <a:rPr lang="en-US" sz="2000" dirty="0">
                    <a:ea typeface="ＭＳ Ｐゴシック" pitchFamily="34" charset="-128"/>
                    <a:sym typeface="Euclid Symbol" pitchFamily="18" charset="2"/>
                  </a:rPr>
                  <a:t>∞</a:t>
                </a:r>
                <a:r>
                  <a:rPr lang="en-US" sz="2000" dirty="0">
                    <a:ea typeface="ＭＳ Ｐゴシック" pitchFamily="34" charset="-128"/>
                  </a:rPr>
                  <a:t>.</a:t>
                </a:r>
              </a:p>
              <a:p>
                <a:pPr marL="0" indent="0">
                  <a:spcAft>
                    <a:spcPts val="1800"/>
                  </a:spcAft>
                  <a:buNone/>
                </a:pPr>
                <a:r>
                  <a:rPr lang="en-US" sz="2000" dirty="0">
                    <a:ea typeface="ＭＳ Ｐゴシック" pitchFamily="34" charset="-128"/>
                  </a:rPr>
                  <a:t>4. Non vi è </a:t>
                </a:r>
                <a:r>
                  <a:rPr lang="en-US" sz="2000" dirty="0" err="1">
                    <a:ea typeface="ＭＳ Ｐゴシック" pitchFamily="34" charset="-128"/>
                  </a:rPr>
                  <a:t>collinearità</a:t>
                </a:r>
                <a:r>
                  <a:rPr lang="en-US" sz="2000" dirty="0">
                    <a:ea typeface="ＭＳ Ｐゴシック" pitchFamily="34" charset="-128"/>
                  </a:rPr>
                  <a:t> </a:t>
                </a:r>
                <a:r>
                  <a:rPr lang="en-US" sz="2000" dirty="0" err="1">
                    <a:ea typeface="ＭＳ Ｐゴシック" pitchFamily="34" charset="-128"/>
                  </a:rPr>
                  <a:t>perfetta</a:t>
                </a:r>
                <a:r>
                  <a:rPr lang="en-US" sz="2000" dirty="0">
                    <a:ea typeface="ＭＳ Ｐゴシック" pitchFamily="34" charset="-128"/>
                  </a:rPr>
                  <a:t>.</a:t>
                </a:r>
              </a:p>
              <a:p>
                <a:endParaRPr lang="en-US" sz="2000" dirty="0">
                  <a:ea typeface="ＭＳ Ｐゴシック" pitchFamily="34" charset="-128"/>
                </a:endParaRPr>
              </a:p>
            </p:txBody>
          </p:sp>
        </mc:Choice>
        <mc:Fallback xmlns="">
          <p:sp>
            <p:nvSpPr>
              <p:cNvPr id="150536" name="Content Placeholder 2"/>
              <p:cNvSpPr>
                <a:spLocks noGrp="1" noRot="1" noChangeAspect="1" noMove="1" noResize="1" noEditPoints="1" noAdjustHandles="1" noChangeArrowheads="1" noChangeShapeType="1" noTextEdit="1"/>
              </p:cNvSpPr>
              <p:nvPr>
                <p:ph idx="1"/>
              </p:nvPr>
            </p:nvSpPr>
            <p:spPr>
              <a:blipFill>
                <a:blip r:embed="rId3"/>
                <a:stretch>
                  <a:fillRect l="-808" t="-1200"/>
                </a:stretch>
              </a:blipFill>
            </p:spPr>
            <p:txBody>
              <a:bodyPr/>
              <a:lstStyle/>
              <a:p>
                <a:r>
                  <a:rPr lang="en-IE">
                    <a:noFill/>
                  </a:rPr>
                  <a:t> </a:t>
                </a:r>
              </a:p>
            </p:txBody>
          </p:sp>
        </mc:Fallback>
      </mc:AlternateContent>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57</a:t>
            </a:fld>
            <a:endParaRPr lang="en-US" altLang="en-US"/>
          </a:p>
        </p:txBody>
      </p:sp>
    </p:spTree>
    <p:extLst>
      <p:ext uri="{BB962C8B-B14F-4D97-AF65-F5344CB8AC3E}">
        <p14:creationId xmlns:p14="http://schemas.microsoft.com/office/powerpoint/2010/main" val="12775108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1"/>
          <p:cNvSpPr>
            <a:spLocks noGrp="1"/>
          </p:cNvSpPr>
          <p:nvPr>
            <p:ph type="title"/>
          </p:nvPr>
        </p:nvSpPr>
        <p:spPr/>
        <p:txBody>
          <a:bodyPr/>
          <a:lstStyle/>
          <a:p>
            <a:r>
              <a:rPr lang="en-US" sz="2400" dirty="0" err="1">
                <a:ea typeface="ＭＳ Ｐゴシック" pitchFamily="34" charset="-128"/>
              </a:rPr>
              <a:t>Assunzione</a:t>
            </a:r>
            <a:r>
              <a:rPr lang="en-US" sz="2400" dirty="0">
                <a:ea typeface="ＭＳ Ｐゴシック" pitchFamily="34" charset="-128"/>
              </a:rPr>
              <a:t> </a:t>
            </a:r>
            <a:r>
              <a:rPr lang="en-US" sz="2400" dirty="0" err="1">
                <a:ea typeface="ＭＳ Ｐゴシック" pitchFamily="34" charset="-128"/>
              </a:rPr>
              <a:t>dei</a:t>
            </a:r>
            <a:r>
              <a:rPr lang="en-US" sz="2400" dirty="0">
                <a:ea typeface="ＭＳ Ｐゴシック" pitchFamily="34" charset="-128"/>
              </a:rPr>
              <a:t> </a:t>
            </a:r>
            <a:r>
              <a:rPr lang="en-US" sz="2400" dirty="0" err="1">
                <a:ea typeface="ＭＳ Ｐゴシック" pitchFamily="34" charset="-128"/>
              </a:rPr>
              <a:t>minimi</a:t>
            </a:r>
            <a:r>
              <a:rPr lang="en-US" sz="2400" dirty="0">
                <a:ea typeface="ＭＳ Ｐゴシック" pitchFamily="34" charset="-128"/>
              </a:rPr>
              <a:t> </a:t>
            </a:r>
            <a:r>
              <a:rPr lang="en-US" sz="2400" dirty="0" err="1">
                <a:ea typeface="ＭＳ Ｐゴシック" pitchFamily="34" charset="-128"/>
              </a:rPr>
              <a:t>quadrati</a:t>
            </a:r>
            <a:r>
              <a:rPr lang="en-US" sz="2400" dirty="0">
                <a:ea typeface="ＭＳ Ｐゴシック" pitchFamily="34" charset="-128"/>
              </a:rPr>
              <a:t> n. 1</a:t>
            </a:r>
          </a:p>
        </p:txBody>
      </p:sp>
      <p:sp>
        <p:nvSpPr>
          <p:cNvPr id="3" name="Content Placeholder 2"/>
          <p:cNvSpPr>
            <a:spLocks noGrp="1"/>
          </p:cNvSpPr>
          <p:nvPr>
            <p:ph idx="1"/>
          </p:nvPr>
        </p:nvSpPr>
        <p:spPr>
          <a:xfrm>
            <a:off x="304800" y="1268760"/>
            <a:ext cx="8294688" cy="4648200"/>
          </a:xfrm>
        </p:spPr>
        <p:txBody>
          <a:bodyPr/>
          <a:lstStyle/>
          <a:p>
            <a:pPr algn="ctr">
              <a:buFontTx/>
              <a:buNone/>
              <a:defRPr/>
            </a:pPr>
            <a:r>
              <a:rPr lang="en-US" sz="2000" i="1" dirty="0"/>
              <a:t>E</a:t>
            </a:r>
            <a:r>
              <a:rPr lang="en-US" sz="2000" dirty="0"/>
              <a:t>(</a:t>
            </a:r>
            <a:r>
              <a:rPr lang="en-US" sz="2000" i="1" dirty="0"/>
              <a:t>u</a:t>
            </a:r>
            <a:r>
              <a:rPr lang="en-US" sz="2000" dirty="0"/>
              <a:t>|</a:t>
            </a:r>
            <a:r>
              <a:rPr lang="en-US" sz="2000" i="1" dirty="0"/>
              <a:t>X</a:t>
            </a:r>
            <a:r>
              <a:rPr lang="en-US" sz="2000" baseline="-25000" dirty="0"/>
              <a:t>1</a:t>
            </a:r>
            <a:r>
              <a:rPr lang="en-US" sz="2000" dirty="0"/>
              <a:t> = </a:t>
            </a:r>
            <a:r>
              <a:rPr lang="en-US" sz="2000" i="1" dirty="0"/>
              <a:t>x</a:t>
            </a:r>
            <a:r>
              <a:rPr lang="en-US" sz="2000" baseline="-25000" dirty="0"/>
              <a:t>1</a:t>
            </a:r>
            <a:r>
              <a:rPr lang="en-US" sz="2000" dirty="0"/>
              <a:t>,…, </a:t>
            </a:r>
            <a:r>
              <a:rPr lang="en-US" sz="2000" i="1" dirty="0" err="1"/>
              <a:t>X</a:t>
            </a:r>
            <a:r>
              <a:rPr lang="en-US" sz="2000" i="1" baseline="-25000" dirty="0" err="1"/>
              <a:t>k</a:t>
            </a:r>
            <a:r>
              <a:rPr lang="en-US" sz="2000" dirty="0"/>
              <a:t> = </a:t>
            </a:r>
            <a:r>
              <a:rPr lang="en-US" sz="2000" i="1" dirty="0" err="1"/>
              <a:t>x</a:t>
            </a:r>
            <a:r>
              <a:rPr lang="en-US" sz="2000" i="1" baseline="-25000" dirty="0" err="1"/>
              <a:t>k</a:t>
            </a:r>
            <a:r>
              <a:rPr lang="en-US" sz="2000" dirty="0"/>
              <a:t>) = 0</a:t>
            </a:r>
          </a:p>
          <a:p>
            <a:pPr>
              <a:spcAft>
                <a:spcPts val="600"/>
              </a:spcAft>
              <a:defRPr/>
            </a:pPr>
            <a:endParaRPr lang="en-US" sz="2000" dirty="0"/>
          </a:p>
          <a:p>
            <a:pPr>
              <a:spcAft>
                <a:spcPts val="600"/>
              </a:spcAft>
              <a:defRPr/>
            </a:pPr>
            <a:r>
              <a:rPr lang="en-US" sz="2000" dirty="0"/>
              <a:t>La non </a:t>
            </a:r>
            <a:r>
              <a:rPr lang="en-US" sz="2000" dirty="0" err="1"/>
              <a:t>validità</a:t>
            </a:r>
            <a:r>
              <a:rPr lang="en-US" sz="2000" dirty="0"/>
              <a:t> di </a:t>
            </a:r>
            <a:r>
              <a:rPr lang="en-US" sz="2000" dirty="0" err="1"/>
              <a:t>questa</a:t>
            </a:r>
            <a:r>
              <a:rPr lang="en-US" sz="2000" dirty="0"/>
              <a:t> </a:t>
            </a:r>
            <a:r>
              <a:rPr lang="en-US" sz="2000" dirty="0" err="1"/>
              <a:t>condizione</a:t>
            </a:r>
            <a:r>
              <a:rPr lang="en-US" sz="2000" dirty="0"/>
              <a:t> porta a </a:t>
            </a:r>
            <a:r>
              <a:rPr lang="en-US" sz="2000" dirty="0" err="1"/>
              <a:t>distorsione</a:t>
            </a:r>
            <a:r>
              <a:rPr lang="en-US" sz="2000" dirty="0"/>
              <a:t> da </a:t>
            </a:r>
            <a:r>
              <a:rPr lang="en-US" sz="2000" dirty="0" err="1"/>
              <a:t>variabili</a:t>
            </a:r>
            <a:r>
              <a:rPr lang="en-US" sz="2000" dirty="0"/>
              <a:t> </a:t>
            </a:r>
            <a:r>
              <a:rPr lang="en-US" sz="2000" dirty="0" err="1"/>
              <a:t>omesse</a:t>
            </a:r>
            <a:endParaRPr lang="en-US" sz="2000" dirty="0"/>
          </a:p>
          <a:p>
            <a:pPr>
              <a:spcAft>
                <a:spcPts val="600"/>
              </a:spcAft>
              <a:defRPr/>
            </a:pPr>
            <a:endParaRPr lang="en-US" sz="2000" dirty="0"/>
          </a:p>
          <a:p>
            <a:pPr>
              <a:spcAft>
                <a:spcPts val="600"/>
              </a:spcAft>
              <a:defRPr/>
            </a:pPr>
            <a:r>
              <a:rPr lang="en-US" sz="2000" dirty="0" err="1"/>
              <a:t>Quando</a:t>
            </a:r>
            <a:r>
              <a:rPr lang="en-US" sz="2000" dirty="0"/>
              <a:t> non </a:t>
            </a:r>
            <a:r>
              <a:rPr lang="en-US" sz="2000" dirty="0" err="1"/>
              <a:t>abbiamo</a:t>
            </a:r>
            <a:r>
              <a:rPr lang="en-US" sz="2000" dirty="0"/>
              <a:t> </a:t>
            </a:r>
            <a:r>
              <a:rPr lang="en-US" sz="2000" dirty="0" err="1"/>
              <a:t>dati</a:t>
            </a:r>
            <a:r>
              <a:rPr lang="en-US" sz="2000" dirty="0"/>
              <a:t> </a:t>
            </a:r>
            <a:r>
              <a:rPr lang="en-US" sz="2000" dirty="0" err="1"/>
              <a:t>sulla</a:t>
            </a:r>
            <a:r>
              <a:rPr lang="en-US" sz="2000" dirty="0"/>
              <a:t> </a:t>
            </a:r>
            <a:r>
              <a:rPr lang="en-US" sz="2000" dirty="0" err="1"/>
              <a:t>intera</a:t>
            </a:r>
            <a:r>
              <a:rPr lang="en-US" sz="2000" dirty="0"/>
              <a:t> </a:t>
            </a:r>
            <a:r>
              <a:rPr lang="en-US" sz="2000" dirty="0" err="1"/>
              <a:t>popolazione</a:t>
            </a:r>
            <a:r>
              <a:rPr lang="en-US" sz="2000" dirty="0"/>
              <a:t>, una </a:t>
            </a:r>
            <a:r>
              <a:rPr lang="en-US" sz="2000" dirty="0" err="1"/>
              <a:t>condizione</a:t>
            </a:r>
            <a:r>
              <a:rPr lang="en-US" sz="2000" dirty="0"/>
              <a:t> </a:t>
            </a:r>
            <a:r>
              <a:rPr lang="en-US" sz="2000" dirty="0" err="1"/>
              <a:t>sufficiente</a:t>
            </a:r>
            <a:r>
              <a:rPr lang="en-US" sz="2000" dirty="0"/>
              <a:t> </a:t>
            </a:r>
            <a:r>
              <a:rPr lang="en-US" sz="2000" dirty="0" err="1"/>
              <a:t>perchè</a:t>
            </a:r>
            <a:r>
              <a:rPr lang="en-US" sz="2000" dirty="0"/>
              <a:t> </a:t>
            </a:r>
            <a:r>
              <a:rPr lang="en-US" sz="2000" dirty="0" err="1"/>
              <a:t>questa</a:t>
            </a:r>
            <a:r>
              <a:rPr lang="en-US" sz="2000" dirty="0"/>
              <a:t> </a:t>
            </a:r>
            <a:r>
              <a:rPr lang="en-US" sz="2000" dirty="0" err="1"/>
              <a:t>assunzione</a:t>
            </a:r>
            <a:r>
              <a:rPr lang="en-US" sz="2000" dirty="0"/>
              <a:t> </a:t>
            </a:r>
            <a:r>
              <a:rPr lang="en-US" sz="2000" dirty="0" err="1"/>
              <a:t>sia</a:t>
            </a:r>
            <a:r>
              <a:rPr lang="en-US" sz="2000" dirty="0"/>
              <a:t> </a:t>
            </a:r>
            <a:r>
              <a:rPr lang="en-US" sz="2000" dirty="0" err="1"/>
              <a:t>valida</a:t>
            </a:r>
            <a:r>
              <a:rPr lang="en-US" sz="2000" dirty="0"/>
              <a:t> è </a:t>
            </a:r>
            <a:r>
              <a:rPr lang="en-US" sz="2000" dirty="0" err="1"/>
              <a:t>che</a:t>
            </a:r>
            <a:r>
              <a:rPr lang="en-US" sz="2000" dirty="0"/>
              <a:t> il </a:t>
            </a:r>
            <a:r>
              <a:rPr lang="en-US" sz="2000" dirty="0" err="1"/>
              <a:t>campione</a:t>
            </a:r>
            <a:r>
              <a:rPr lang="en-US" sz="2000" dirty="0"/>
              <a:t> </a:t>
            </a:r>
            <a:r>
              <a:rPr lang="en-US" sz="2000" dirty="0" err="1"/>
              <a:t>sia</a:t>
            </a:r>
            <a:r>
              <a:rPr lang="en-US" sz="2000" dirty="0"/>
              <a:t> </a:t>
            </a:r>
            <a:r>
              <a:rPr lang="en-US" sz="2000" dirty="0" err="1"/>
              <a:t>stato</a:t>
            </a:r>
            <a:r>
              <a:rPr lang="en-US" sz="2000" dirty="0"/>
              <a:t> </a:t>
            </a:r>
            <a:r>
              <a:rPr lang="en-US" sz="2000" dirty="0" err="1"/>
              <a:t>costruito</a:t>
            </a:r>
            <a:r>
              <a:rPr lang="en-US" sz="2000" dirty="0"/>
              <a:t> con un </a:t>
            </a:r>
            <a:r>
              <a:rPr lang="en-US" sz="2000" b="1" u="sng" dirty="0" err="1"/>
              <a:t>esperimento</a:t>
            </a:r>
            <a:r>
              <a:rPr lang="en-US" sz="2000" b="1" u="sng" dirty="0"/>
              <a:t> </a:t>
            </a:r>
            <a:r>
              <a:rPr lang="en-US" sz="2000" b="1" u="sng" dirty="0" err="1"/>
              <a:t>casualizzato</a:t>
            </a:r>
            <a:r>
              <a:rPr lang="en-US" sz="2000" b="1" u="sng" dirty="0"/>
              <a:t> </a:t>
            </a:r>
            <a:r>
              <a:rPr lang="en-US" sz="2000" b="1" u="sng" dirty="0" err="1"/>
              <a:t>ideale</a:t>
            </a:r>
            <a:endParaRPr lang="en-US" sz="2000" b="1"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58</a:t>
            </a:fld>
            <a:endParaRPr lang="en-US" altLang="en-US"/>
          </a:p>
        </p:txBody>
      </p:sp>
    </p:spTree>
    <p:extLst>
      <p:ext uri="{BB962C8B-B14F-4D97-AF65-F5344CB8AC3E}">
        <p14:creationId xmlns:p14="http://schemas.microsoft.com/office/powerpoint/2010/main" val="29472880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913" name="Title 1"/>
          <p:cNvSpPr>
            <a:spLocks noGrp="1"/>
          </p:cNvSpPr>
          <p:nvPr>
            <p:ph type="title"/>
          </p:nvPr>
        </p:nvSpPr>
        <p:spPr/>
        <p:txBody>
          <a:bodyPr/>
          <a:lstStyle/>
          <a:p>
            <a:r>
              <a:rPr lang="en-US" dirty="0" err="1">
                <a:ea typeface="ＭＳ Ｐゴシック" pitchFamily="34" charset="-128"/>
              </a:rPr>
              <a:t>Assunzione</a:t>
            </a:r>
            <a:r>
              <a:rPr lang="en-US" dirty="0">
                <a:ea typeface="ＭＳ Ｐゴシック" pitchFamily="34" charset="-128"/>
              </a:rPr>
              <a:t> </a:t>
            </a:r>
            <a:r>
              <a:rPr lang="en-US" dirty="0" err="1">
                <a:ea typeface="ＭＳ Ｐゴシック" pitchFamily="34" charset="-128"/>
              </a:rPr>
              <a:t>dei</a:t>
            </a:r>
            <a:r>
              <a:rPr lang="en-US" dirty="0">
                <a:ea typeface="ＭＳ Ｐゴシック" pitchFamily="34" charset="-128"/>
              </a:rPr>
              <a:t> </a:t>
            </a:r>
            <a:r>
              <a:rPr lang="en-US" dirty="0" err="1">
                <a:ea typeface="ＭＳ Ｐゴシック" pitchFamily="34" charset="-128"/>
              </a:rPr>
              <a:t>minimi</a:t>
            </a:r>
            <a:r>
              <a:rPr lang="en-US" dirty="0">
                <a:ea typeface="ＭＳ Ｐゴシック" pitchFamily="34" charset="-128"/>
              </a:rPr>
              <a:t> </a:t>
            </a:r>
            <a:r>
              <a:rPr lang="en-US" dirty="0" err="1">
                <a:ea typeface="ＭＳ Ｐゴシック" pitchFamily="34" charset="-128"/>
              </a:rPr>
              <a:t>quadrati</a:t>
            </a:r>
            <a:r>
              <a:rPr lang="en-US" dirty="0">
                <a:ea typeface="ＭＳ Ｐゴシック" pitchFamily="34" charset="-128"/>
              </a:rPr>
              <a:t> n. 1</a:t>
            </a:r>
          </a:p>
        </p:txBody>
      </p:sp>
      <p:sp>
        <p:nvSpPr>
          <p:cNvPr id="166914" name="Content Placeholder 2"/>
          <p:cNvSpPr>
            <a:spLocks noGrp="1"/>
          </p:cNvSpPr>
          <p:nvPr>
            <p:ph idx="1"/>
          </p:nvPr>
        </p:nvSpPr>
        <p:spPr>
          <a:xfrm>
            <a:off x="304800" y="1295400"/>
            <a:ext cx="8294688" cy="4876800"/>
          </a:xfrm>
        </p:spPr>
        <p:txBody>
          <a:bodyPr/>
          <a:lstStyle/>
          <a:p>
            <a:pPr marL="0" indent="0">
              <a:buNone/>
            </a:pPr>
            <a:r>
              <a:rPr lang="it-IT" sz="2400" dirty="0">
                <a:ea typeface="ＭＳ Ｐゴシック" pitchFamily="34" charset="-128"/>
              </a:rPr>
              <a:t>Si consideri un </a:t>
            </a:r>
            <a:r>
              <a:rPr lang="it-IT" sz="2400" u="sng" dirty="0">
                <a:ea typeface="ＭＳ Ｐゴシック" pitchFamily="34" charset="-128"/>
              </a:rPr>
              <a:t>esperimento controllato casualizzato ideale</a:t>
            </a:r>
            <a:r>
              <a:rPr lang="it-IT" sz="2400" dirty="0">
                <a:ea typeface="ＭＳ Ｐゴシック" pitchFamily="34" charset="-128"/>
              </a:rPr>
              <a:t>:</a:t>
            </a:r>
          </a:p>
          <a:p>
            <a:r>
              <a:rPr lang="it-IT" sz="2000" b="1" i="1" dirty="0">
                <a:ea typeface="ＭＳ Ｐゴシック" pitchFamily="34" charset="-128"/>
              </a:rPr>
              <a:t>X</a:t>
            </a:r>
            <a:r>
              <a:rPr lang="it-IT" sz="2000" dirty="0">
                <a:ea typeface="ＭＳ Ｐゴシック" pitchFamily="34" charset="-128"/>
              </a:rPr>
              <a:t> è assegnata casualmente alle varie unità (ad esempio, studenti e insegnanti assegnati casualmente dal computer - senza utilizzare informazioni sull’individuo - a classi di dimensioni diverse).</a:t>
            </a:r>
          </a:p>
          <a:p>
            <a:r>
              <a:rPr lang="it-IT" sz="2000" dirty="0">
                <a:ea typeface="ＭＳ Ｐゴシック" pitchFamily="34" charset="-128"/>
              </a:rPr>
              <a:t>Poiché </a:t>
            </a:r>
            <a:r>
              <a:rPr lang="it-IT" sz="2000" b="1" i="1" dirty="0">
                <a:ea typeface="ＭＳ Ｐゴシック" pitchFamily="34" charset="-128"/>
              </a:rPr>
              <a:t>X</a:t>
            </a:r>
            <a:r>
              <a:rPr lang="it-IT" sz="2000" dirty="0">
                <a:ea typeface="ＭＳ Ｐゴシック" pitchFamily="34" charset="-128"/>
              </a:rPr>
              <a:t> è assegnata casualmente, tutte le altre caratteristiche individuali – gli aspetti riassunti da </a:t>
            </a:r>
            <a:r>
              <a:rPr lang="it-IT" sz="2000" i="1" dirty="0">
                <a:ea typeface="ＭＳ Ｐゴシック" pitchFamily="34" charset="-128"/>
              </a:rPr>
              <a:t>u</a:t>
            </a:r>
            <a:r>
              <a:rPr lang="it-IT" sz="2000" dirty="0">
                <a:ea typeface="ＭＳ Ｐゴシック" pitchFamily="34" charset="-128"/>
              </a:rPr>
              <a:t> – sono distribuite indipendentemente da </a:t>
            </a:r>
            <a:r>
              <a:rPr lang="it-IT" sz="2000" b="1" i="1" dirty="0">
                <a:ea typeface="ＭＳ Ｐゴシック" pitchFamily="34" charset="-128"/>
              </a:rPr>
              <a:t>X</a:t>
            </a:r>
            <a:r>
              <a:rPr lang="it-IT" sz="2000" dirty="0">
                <a:ea typeface="ＭＳ Ｐゴシック" pitchFamily="34" charset="-128"/>
              </a:rPr>
              <a:t>; perciò </a:t>
            </a:r>
            <a:r>
              <a:rPr lang="it-IT" sz="2000" i="1" dirty="0">
                <a:ea typeface="ＭＳ Ｐゴシック" pitchFamily="34" charset="-128"/>
              </a:rPr>
              <a:t>u</a:t>
            </a:r>
            <a:r>
              <a:rPr lang="it-IT" sz="2000" dirty="0">
                <a:ea typeface="ＭＳ Ｐゴシック" pitchFamily="34" charset="-128"/>
              </a:rPr>
              <a:t> e </a:t>
            </a:r>
            <a:r>
              <a:rPr lang="it-IT" sz="2000" b="1" i="1" dirty="0">
                <a:ea typeface="ＭＳ Ｐゴシック" pitchFamily="34" charset="-128"/>
              </a:rPr>
              <a:t>X</a:t>
            </a:r>
            <a:r>
              <a:rPr lang="it-IT" sz="2000" dirty="0">
                <a:ea typeface="ＭＳ Ｐゴシック" pitchFamily="34" charset="-128"/>
              </a:rPr>
              <a:t> sono indipendenti</a:t>
            </a:r>
          </a:p>
          <a:p>
            <a:r>
              <a:rPr lang="it-IT" sz="2000" dirty="0">
                <a:ea typeface="ＭＳ Ｐゴシック" pitchFamily="34" charset="-128"/>
              </a:rPr>
              <a:t>Quindi, </a:t>
            </a:r>
            <a:r>
              <a:rPr lang="it-IT" sz="2000" i="1" dirty="0">
                <a:ea typeface="ＭＳ Ｐゴシック" pitchFamily="34" charset="-128"/>
              </a:rPr>
              <a:t>E</a:t>
            </a:r>
            <a:r>
              <a:rPr lang="it-IT" sz="2000" dirty="0">
                <a:ea typeface="ＭＳ Ｐゴシック" pitchFamily="34" charset="-128"/>
              </a:rPr>
              <a:t>(</a:t>
            </a:r>
            <a:r>
              <a:rPr lang="it-IT" sz="2000" i="1" dirty="0" err="1">
                <a:ea typeface="ＭＳ Ｐゴシック" pitchFamily="34" charset="-128"/>
              </a:rPr>
              <a:t>u</a:t>
            </a:r>
            <a:r>
              <a:rPr lang="it-IT" sz="2000" dirty="0" err="1">
                <a:ea typeface="ＭＳ Ｐゴシック" pitchFamily="34" charset="-128"/>
              </a:rPr>
              <a:t>|</a:t>
            </a:r>
            <a:r>
              <a:rPr lang="it-IT" sz="2000" b="1" i="1" dirty="0" err="1">
                <a:ea typeface="ＭＳ Ｐゴシック" pitchFamily="34" charset="-128"/>
              </a:rPr>
              <a:t>X</a:t>
            </a:r>
            <a:r>
              <a:rPr lang="it-IT" sz="2000" b="1" dirty="0">
                <a:ea typeface="ＭＳ Ｐゴシック" pitchFamily="34" charset="-128"/>
              </a:rPr>
              <a:t> </a:t>
            </a:r>
            <a:r>
              <a:rPr lang="it-IT" sz="2000" dirty="0">
                <a:ea typeface="ＭＳ Ｐゴシック" pitchFamily="34" charset="-128"/>
              </a:rPr>
              <a:t>=</a:t>
            </a:r>
            <a:r>
              <a:rPr lang="it-IT" sz="2000" b="1" dirty="0">
                <a:ea typeface="ＭＳ Ｐゴシック" pitchFamily="34" charset="-128"/>
              </a:rPr>
              <a:t> </a:t>
            </a:r>
            <a:r>
              <a:rPr lang="it-IT" sz="2000" b="1" i="1" dirty="0">
                <a:ea typeface="ＭＳ Ｐゴシック" pitchFamily="34" charset="-128"/>
              </a:rPr>
              <a:t>x</a:t>
            </a:r>
            <a:r>
              <a:rPr lang="it-IT" sz="2000" dirty="0">
                <a:ea typeface="ＭＳ Ｐゴシック" pitchFamily="34" charset="-128"/>
              </a:rPr>
              <a:t>) = 0 (cioè vale l’assunzione 1)</a:t>
            </a:r>
          </a:p>
          <a:p>
            <a:pPr marL="0" indent="0">
              <a:buNone/>
            </a:pPr>
            <a:endParaRPr lang="it-IT" sz="2400" dirty="0">
              <a:solidFill>
                <a:srgbClr val="FF0000"/>
              </a:solidFill>
              <a:ea typeface="ＭＳ Ｐゴシック" pitchFamily="34" charset="-128"/>
            </a:endParaRPr>
          </a:p>
          <a:p>
            <a:pPr marL="0" indent="0">
              <a:buNone/>
            </a:pPr>
            <a:r>
              <a:rPr lang="it-IT" sz="2400" dirty="0">
                <a:solidFill>
                  <a:srgbClr val="FF0000"/>
                </a:solidFill>
                <a:ea typeface="ＭＳ Ｐゴシック" pitchFamily="34" charset="-128"/>
              </a:rPr>
              <a:t>In inferenze con dati non sperimentali, dovremmo riflettere bene se </a:t>
            </a:r>
            <a:r>
              <a:rPr lang="it-IT" sz="2400" i="1" dirty="0">
                <a:solidFill>
                  <a:srgbClr val="FF0000"/>
                </a:solidFill>
                <a:ea typeface="ＭＳ Ｐゴシック" pitchFamily="34" charset="-128"/>
              </a:rPr>
              <a:t>E</a:t>
            </a:r>
            <a:r>
              <a:rPr lang="it-IT" sz="2400" dirty="0">
                <a:solidFill>
                  <a:srgbClr val="FF0000"/>
                </a:solidFill>
                <a:ea typeface="ＭＳ Ｐゴシック" pitchFamily="34" charset="-128"/>
              </a:rPr>
              <a:t>(</a:t>
            </a:r>
            <a:r>
              <a:rPr lang="it-IT" sz="2400" i="1" dirty="0" err="1">
                <a:solidFill>
                  <a:srgbClr val="FF0000"/>
                </a:solidFill>
                <a:ea typeface="ＭＳ Ｐゴシック" pitchFamily="34" charset="-128"/>
              </a:rPr>
              <a:t>u</a:t>
            </a:r>
            <a:r>
              <a:rPr lang="it-IT" sz="2400" dirty="0" err="1">
                <a:solidFill>
                  <a:srgbClr val="FF0000"/>
                </a:solidFill>
                <a:ea typeface="ＭＳ Ｐゴシック" pitchFamily="34" charset="-128"/>
              </a:rPr>
              <a:t>|</a:t>
            </a:r>
            <a:r>
              <a:rPr lang="it-IT" sz="2400" b="1" i="1" dirty="0" err="1">
                <a:solidFill>
                  <a:srgbClr val="FF0000"/>
                </a:solidFill>
                <a:ea typeface="ＭＳ Ｐゴシック" pitchFamily="34" charset="-128"/>
              </a:rPr>
              <a:t>X</a:t>
            </a:r>
            <a:r>
              <a:rPr lang="it-IT" sz="2400" b="1" dirty="0">
                <a:solidFill>
                  <a:srgbClr val="FF0000"/>
                </a:solidFill>
                <a:ea typeface="ＭＳ Ｐゴシック" pitchFamily="34" charset="-128"/>
              </a:rPr>
              <a:t> </a:t>
            </a:r>
            <a:r>
              <a:rPr lang="it-IT" sz="2400" dirty="0">
                <a:solidFill>
                  <a:srgbClr val="FF0000"/>
                </a:solidFill>
                <a:ea typeface="ＭＳ Ｐゴシック" pitchFamily="34" charset="-128"/>
              </a:rPr>
              <a:t>=</a:t>
            </a:r>
            <a:r>
              <a:rPr lang="it-IT" sz="2400" b="1" dirty="0">
                <a:solidFill>
                  <a:srgbClr val="FF0000"/>
                </a:solidFill>
                <a:ea typeface="ＭＳ Ｐゴシック" pitchFamily="34" charset="-128"/>
              </a:rPr>
              <a:t> </a:t>
            </a:r>
            <a:r>
              <a:rPr lang="it-IT" sz="2400" b="1" i="1" dirty="0">
                <a:solidFill>
                  <a:srgbClr val="FF0000"/>
                </a:solidFill>
                <a:ea typeface="ＭＳ Ｐゴシック" pitchFamily="34" charset="-128"/>
              </a:rPr>
              <a:t>x</a:t>
            </a:r>
            <a:r>
              <a:rPr lang="it-IT" sz="2400" dirty="0">
                <a:solidFill>
                  <a:srgbClr val="FF0000"/>
                </a:solidFill>
                <a:ea typeface="ＭＳ Ｐゴシック" pitchFamily="34" charset="-128"/>
              </a:rPr>
              <a:t>) = 0 valga o meno.</a:t>
            </a: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59</a:t>
            </a:fld>
            <a:endParaRPr lang="en-US" altLang="en-US"/>
          </a:p>
        </p:txBody>
      </p:sp>
    </p:spTree>
    <p:extLst>
      <p:ext uri="{BB962C8B-B14F-4D97-AF65-F5344CB8AC3E}">
        <p14:creationId xmlns:p14="http://schemas.microsoft.com/office/powerpoint/2010/main" val="3117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6914">
                                            <p:txEl>
                                              <p:pRg st="0" end="0"/>
                                            </p:txEl>
                                          </p:spTgt>
                                        </p:tgtEl>
                                        <p:attrNameLst>
                                          <p:attrName>style.visibility</p:attrName>
                                        </p:attrNameLst>
                                      </p:cBhvr>
                                      <p:to>
                                        <p:strVal val="visible"/>
                                      </p:to>
                                    </p:set>
                                    <p:animEffect transition="in" filter="fade">
                                      <p:cBhvr>
                                        <p:cTn id="7" dur="500"/>
                                        <p:tgtEl>
                                          <p:spTgt spid="1669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6914">
                                            <p:txEl>
                                              <p:pRg st="1" end="1"/>
                                            </p:txEl>
                                          </p:spTgt>
                                        </p:tgtEl>
                                        <p:attrNameLst>
                                          <p:attrName>style.visibility</p:attrName>
                                        </p:attrNameLst>
                                      </p:cBhvr>
                                      <p:to>
                                        <p:strVal val="visible"/>
                                      </p:to>
                                    </p:set>
                                    <p:animEffect transition="in" filter="fade">
                                      <p:cBhvr>
                                        <p:cTn id="12" dur="500"/>
                                        <p:tgtEl>
                                          <p:spTgt spid="1669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6914">
                                            <p:txEl>
                                              <p:pRg st="2" end="2"/>
                                            </p:txEl>
                                          </p:spTgt>
                                        </p:tgtEl>
                                        <p:attrNameLst>
                                          <p:attrName>style.visibility</p:attrName>
                                        </p:attrNameLst>
                                      </p:cBhvr>
                                      <p:to>
                                        <p:strVal val="visible"/>
                                      </p:to>
                                    </p:set>
                                    <p:animEffect transition="in" filter="fade">
                                      <p:cBhvr>
                                        <p:cTn id="17" dur="500"/>
                                        <p:tgtEl>
                                          <p:spTgt spid="1669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6914">
                                            <p:txEl>
                                              <p:pRg st="3" end="3"/>
                                            </p:txEl>
                                          </p:spTgt>
                                        </p:tgtEl>
                                        <p:attrNameLst>
                                          <p:attrName>style.visibility</p:attrName>
                                        </p:attrNameLst>
                                      </p:cBhvr>
                                      <p:to>
                                        <p:strVal val="visible"/>
                                      </p:to>
                                    </p:set>
                                    <p:animEffect transition="in" filter="fade">
                                      <p:cBhvr>
                                        <p:cTn id="22" dur="500"/>
                                        <p:tgtEl>
                                          <p:spTgt spid="1669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6914">
                                            <p:txEl>
                                              <p:pRg st="5" end="5"/>
                                            </p:txEl>
                                          </p:spTgt>
                                        </p:tgtEl>
                                        <p:attrNameLst>
                                          <p:attrName>style.visibility</p:attrName>
                                        </p:attrNameLst>
                                      </p:cBhvr>
                                      <p:to>
                                        <p:strVal val="visible"/>
                                      </p:to>
                                    </p:set>
                                    <p:animEffect transition="in" filter="fade">
                                      <p:cBhvr>
                                        <p:cTn id="27" dur="500"/>
                                        <p:tgtEl>
                                          <p:spTgt spid="1669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5" name="Title 1"/>
          <p:cNvSpPr>
            <a:spLocks noGrp="1"/>
          </p:cNvSpPr>
          <p:nvPr>
            <p:ph type="title"/>
          </p:nvPr>
        </p:nvSpPr>
        <p:spPr>
          <a:xfrm>
            <a:off x="251520" y="303213"/>
            <a:ext cx="8712968" cy="992187"/>
          </a:xfrm>
        </p:spPr>
        <p:txBody>
          <a:bodyPr/>
          <a:lstStyle/>
          <a:p>
            <a:r>
              <a:rPr lang="en-US" sz="2400" dirty="0" err="1">
                <a:ea typeface="ＭＳ Ｐゴシック" pitchFamily="34" charset="-128"/>
              </a:rPr>
              <a:t>Assunzione</a:t>
            </a:r>
            <a:r>
              <a:rPr lang="en-US" sz="2400" dirty="0">
                <a:ea typeface="ＭＳ Ｐゴシック" pitchFamily="34" charset="-128"/>
              </a:rPr>
              <a:t> </a:t>
            </a:r>
            <a:r>
              <a:rPr lang="en-US" sz="2400" dirty="0" err="1">
                <a:ea typeface="ＭＳ Ｐゴシック" pitchFamily="34" charset="-128"/>
              </a:rPr>
              <a:t>dei</a:t>
            </a:r>
            <a:r>
              <a:rPr lang="en-US" sz="2400" dirty="0">
                <a:ea typeface="ＭＳ Ｐゴシック" pitchFamily="34" charset="-128"/>
              </a:rPr>
              <a:t> </a:t>
            </a:r>
            <a:r>
              <a:rPr lang="en-US" sz="2400" dirty="0" err="1">
                <a:ea typeface="ＭＳ Ｐゴシック" pitchFamily="34" charset="-128"/>
              </a:rPr>
              <a:t>minimi</a:t>
            </a:r>
            <a:r>
              <a:rPr lang="en-US" sz="2400" dirty="0">
                <a:ea typeface="ＭＳ Ｐゴシック" pitchFamily="34" charset="-128"/>
              </a:rPr>
              <a:t> </a:t>
            </a:r>
            <a:r>
              <a:rPr lang="en-US" sz="2400" dirty="0" err="1">
                <a:ea typeface="ＭＳ Ｐゴシック" pitchFamily="34" charset="-128"/>
              </a:rPr>
              <a:t>quadrati</a:t>
            </a:r>
            <a:r>
              <a:rPr lang="en-US" sz="2400" dirty="0">
                <a:ea typeface="ＭＳ Ｐゴシック" pitchFamily="34" charset="-128"/>
              </a:rPr>
              <a:t> n. 1</a:t>
            </a:r>
          </a:p>
        </p:txBody>
      </p:sp>
      <p:sp>
        <p:nvSpPr>
          <p:cNvPr id="164866" name="Content Placeholder 2"/>
          <p:cNvSpPr>
            <a:spLocks noGrp="1"/>
          </p:cNvSpPr>
          <p:nvPr>
            <p:ph idx="1"/>
          </p:nvPr>
        </p:nvSpPr>
        <p:spPr>
          <a:xfrm>
            <a:off x="304800" y="1340768"/>
            <a:ext cx="8294688" cy="4876800"/>
          </a:xfrm>
        </p:spPr>
        <p:txBody>
          <a:bodyPr/>
          <a:lstStyle/>
          <a:p>
            <a:pPr algn="ctr">
              <a:buFontTx/>
              <a:buNone/>
            </a:pPr>
            <a:r>
              <a:rPr lang="en-US" sz="2000" i="1" dirty="0">
                <a:ea typeface="ＭＳ Ｐゴシック" pitchFamily="34" charset="-128"/>
              </a:rPr>
              <a:t>Per </a:t>
            </a:r>
            <a:r>
              <a:rPr lang="en-US" sz="2000" i="1" dirty="0" err="1">
                <a:ea typeface="ＭＳ Ｐゴシック" pitchFamily="34" charset="-128"/>
              </a:rPr>
              <a:t>ogni</a:t>
            </a:r>
            <a:r>
              <a:rPr lang="en-US" sz="2000" i="1" dirty="0">
                <a:ea typeface="ＭＳ Ｐゴシック" pitchFamily="34" charset="-128"/>
              </a:rPr>
              <a:t> </a:t>
            </a:r>
            <a:r>
              <a:rPr lang="en-US" sz="2000" i="1" dirty="0" err="1">
                <a:ea typeface="ＭＳ Ｐゴシック" pitchFamily="34" charset="-128"/>
              </a:rPr>
              <a:t>dato</a:t>
            </a:r>
            <a:r>
              <a:rPr lang="en-US" sz="2000" i="1" dirty="0">
                <a:ea typeface="ＭＳ Ｐゴシック" pitchFamily="34" charset="-128"/>
              </a:rPr>
              <a:t> </a:t>
            </a:r>
            <a:r>
              <a:rPr lang="en-US" sz="2000" i="1" dirty="0" err="1">
                <a:ea typeface="ＭＳ Ｐゴシック" pitchFamily="34" charset="-128"/>
              </a:rPr>
              <a:t>valore</a:t>
            </a:r>
            <a:r>
              <a:rPr lang="en-US" sz="2000" i="1" dirty="0">
                <a:ea typeface="ＭＳ Ｐゴシック" pitchFamily="34" charset="-128"/>
              </a:rPr>
              <a:t> di X, la media di u è zero</a:t>
            </a:r>
            <a:r>
              <a:rPr lang="en-US" sz="2000" dirty="0">
                <a:ea typeface="ＭＳ Ｐゴシック" pitchFamily="34" charset="-128"/>
              </a:rPr>
              <a:t>:</a:t>
            </a:r>
          </a:p>
          <a:p>
            <a:pPr algn="ctr">
              <a:buFontTx/>
              <a:buNone/>
            </a:pPr>
            <a:endParaRPr lang="en-US" sz="2000" dirty="0">
              <a:ea typeface="ＭＳ Ｐゴシック" pitchFamily="34" charset="-128"/>
            </a:endParaRPr>
          </a:p>
          <a:p>
            <a:pPr algn="ctr">
              <a:buFontTx/>
              <a:buNone/>
            </a:pPr>
            <a:endParaRPr lang="en-US" sz="2000" dirty="0">
              <a:ea typeface="ＭＳ Ｐゴシック" pitchFamily="34" charset="-128"/>
            </a:endParaRPr>
          </a:p>
          <a:p>
            <a:pPr algn="ctr">
              <a:buFontTx/>
              <a:buNone/>
            </a:pPr>
            <a:endParaRPr lang="en-US" sz="2000" dirty="0">
              <a:ea typeface="ＭＳ Ｐゴシック" pitchFamily="34" charset="-128"/>
            </a:endParaRPr>
          </a:p>
          <a:p>
            <a:pPr algn="ctr">
              <a:buFontTx/>
              <a:buNone/>
            </a:pPr>
            <a:endParaRPr lang="en-US" sz="2000" dirty="0">
              <a:ea typeface="ＭＳ Ｐゴシック" pitchFamily="34" charset="-128"/>
            </a:endParaRPr>
          </a:p>
          <a:p>
            <a:pPr algn="ctr">
              <a:buFontTx/>
              <a:buNone/>
            </a:pPr>
            <a:endParaRPr lang="en-US" sz="2000" dirty="0">
              <a:ea typeface="ＭＳ Ｐゴシック" pitchFamily="34" charset="-128"/>
            </a:endParaRPr>
          </a:p>
          <a:p>
            <a:pPr algn="ctr">
              <a:buFontTx/>
              <a:buNone/>
            </a:pPr>
            <a:endParaRPr lang="en-US" sz="2000" dirty="0">
              <a:ea typeface="ＭＳ Ｐゴシック" pitchFamily="34" charset="-128"/>
            </a:endParaRPr>
          </a:p>
          <a:p>
            <a:pPr algn="ctr">
              <a:buFontTx/>
              <a:buNone/>
            </a:pPr>
            <a:endParaRPr lang="en-US" sz="2000" dirty="0">
              <a:ea typeface="ＭＳ Ｐゴシック" pitchFamily="34" charset="-128"/>
            </a:endParaRPr>
          </a:p>
          <a:p>
            <a:pPr algn="ctr">
              <a:buFontTx/>
              <a:buNone/>
            </a:pPr>
            <a:endParaRPr lang="en-US" sz="2000" dirty="0">
              <a:ea typeface="ＭＳ Ｐゴシック" pitchFamily="34" charset="-128"/>
            </a:endParaRPr>
          </a:p>
          <a:p>
            <a:pPr algn="ctr">
              <a:buFontTx/>
              <a:buNone/>
            </a:pPr>
            <a:endParaRPr lang="en-US" sz="2000" dirty="0">
              <a:ea typeface="ＭＳ Ｐゴシック" pitchFamily="34" charset="-128"/>
            </a:endParaRPr>
          </a:p>
          <a:p>
            <a:pPr>
              <a:buFontTx/>
              <a:buNone/>
            </a:pPr>
            <a:endParaRPr lang="en-US" sz="2000" dirty="0">
              <a:ea typeface="ＭＳ Ｐゴシック" pitchFamily="34" charset="-128"/>
            </a:endParaRPr>
          </a:p>
          <a:p>
            <a:pPr>
              <a:buFontTx/>
              <a:buNone/>
            </a:pPr>
            <a:r>
              <a:rPr lang="en-US" sz="2000" dirty="0" err="1">
                <a:ea typeface="ＭＳ Ｐゴシック" pitchFamily="34" charset="-128"/>
              </a:rPr>
              <a:t>Esempio</a:t>
            </a:r>
            <a:r>
              <a:rPr lang="en-US" sz="2000" dirty="0">
                <a:ea typeface="ＭＳ Ｐゴシック" pitchFamily="34" charset="-128"/>
              </a:rPr>
              <a:t>: </a:t>
            </a:r>
            <a:r>
              <a:rPr lang="en-US" sz="2000" i="1" dirty="0" err="1">
                <a:ea typeface="ＭＳ Ｐゴシック" pitchFamily="34" charset="-128"/>
              </a:rPr>
              <a:t>TestScore</a:t>
            </a:r>
            <a:r>
              <a:rPr lang="en-US" sz="2000" i="1" baseline="-25000" dirty="0" err="1">
                <a:ea typeface="ＭＳ Ｐゴシック" pitchFamily="34" charset="-128"/>
              </a:rPr>
              <a:t>i</a:t>
            </a:r>
            <a:r>
              <a:rPr lang="en-US" sz="2000" dirty="0">
                <a:ea typeface="ＭＳ Ｐゴシック" pitchFamily="34" charset="-128"/>
              </a:rPr>
              <a:t> = </a:t>
            </a:r>
            <a:r>
              <a:rPr lang="en-US" sz="2000" i="1" dirty="0">
                <a:latin typeface="Lucida Grande"/>
                <a:ea typeface="Lucida Grande"/>
                <a:cs typeface="Lucida Grande"/>
                <a:sym typeface="Symbol" pitchFamily="18" charset="2"/>
              </a:rPr>
              <a:t>β</a:t>
            </a:r>
            <a:r>
              <a:rPr lang="en-US" sz="2000" baseline="-25000" dirty="0">
                <a:ea typeface="ＭＳ Ｐゴシック" pitchFamily="34" charset="-128"/>
              </a:rPr>
              <a:t>0</a:t>
            </a:r>
            <a:r>
              <a:rPr lang="en-US" sz="2000" dirty="0">
                <a:ea typeface="ＭＳ Ｐゴシック" pitchFamily="34" charset="-128"/>
              </a:rPr>
              <a:t> + </a:t>
            </a:r>
            <a:r>
              <a:rPr lang="en-US" sz="2000" i="1" dirty="0">
                <a:latin typeface="Lucida Grande"/>
                <a:ea typeface="Lucida Grande"/>
                <a:cs typeface="Lucida Grande"/>
                <a:sym typeface="Symbol" pitchFamily="18" charset="2"/>
              </a:rPr>
              <a:t>β</a:t>
            </a:r>
            <a:r>
              <a:rPr lang="en-US" sz="2000" baseline="-25000" dirty="0">
                <a:ea typeface="ＭＳ Ｐゴシック" pitchFamily="34" charset="-128"/>
              </a:rPr>
              <a:t>1</a:t>
            </a:r>
            <a:r>
              <a:rPr lang="en-US" sz="2000" i="1" dirty="0">
                <a:ea typeface="ＭＳ Ｐゴシック" pitchFamily="34" charset="-128"/>
              </a:rPr>
              <a:t>STR</a:t>
            </a:r>
            <a:r>
              <a:rPr lang="en-US" sz="2000" i="1" baseline="-25000" dirty="0">
                <a:ea typeface="ＭＳ Ｐゴシック" pitchFamily="34" charset="-128"/>
              </a:rPr>
              <a:t>i</a:t>
            </a:r>
            <a:r>
              <a:rPr lang="en-US" sz="2000" dirty="0">
                <a:ea typeface="ＭＳ Ｐゴシック" pitchFamily="34" charset="-128"/>
              </a:rPr>
              <a:t> + </a:t>
            </a:r>
            <a:r>
              <a:rPr lang="en-US" sz="2000" i="1" dirty="0" err="1">
                <a:ea typeface="ＭＳ Ｐゴシック" pitchFamily="34" charset="-128"/>
              </a:rPr>
              <a:t>u</a:t>
            </a:r>
            <a:r>
              <a:rPr lang="en-US" sz="2000" i="1" baseline="-25000" dirty="0" err="1">
                <a:ea typeface="ＭＳ Ｐゴシック" pitchFamily="34" charset="-128"/>
              </a:rPr>
              <a:t>i</a:t>
            </a:r>
            <a:r>
              <a:rPr lang="en-US" sz="2000" dirty="0">
                <a:ea typeface="ＭＳ Ｐゴシック" pitchFamily="34" charset="-128"/>
              </a:rPr>
              <a:t>, </a:t>
            </a:r>
            <a:r>
              <a:rPr lang="en-US" sz="2000" i="1" dirty="0" err="1">
                <a:ea typeface="ＭＳ Ｐゴシック" pitchFamily="34" charset="-128"/>
              </a:rPr>
              <a:t>u</a:t>
            </a:r>
            <a:r>
              <a:rPr lang="en-US" sz="2000" i="1" baseline="-25000" dirty="0" err="1">
                <a:ea typeface="ＭＳ Ｐゴシック" pitchFamily="34" charset="-128"/>
              </a:rPr>
              <a:t>i</a:t>
            </a:r>
            <a:r>
              <a:rPr lang="en-US" sz="2000" dirty="0">
                <a:ea typeface="ＭＳ Ｐゴシック" pitchFamily="34" charset="-128"/>
              </a:rPr>
              <a:t> = </a:t>
            </a:r>
            <a:r>
              <a:rPr lang="en-US" sz="2000" dirty="0" err="1">
                <a:ea typeface="ＭＳ Ｐゴシック" pitchFamily="34" charset="-128"/>
              </a:rPr>
              <a:t>altri</a:t>
            </a:r>
            <a:r>
              <a:rPr lang="en-US" sz="2000" dirty="0">
                <a:ea typeface="ＭＳ Ｐゴシック" pitchFamily="34" charset="-128"/>
              </a:rPr>
              <a:t> </a:t>
            </a:r>
            <a:r>
              <a:rPr lang="en-US" sz="2000" dirty="0" err="1">
                <a:ea typeface="ＭＳ Ｐゴシック" pitchFamily="34" charset="-128"/>
              </a:rPr>
              <a:t>fattori</a:t>
            </a:r>
            <a:endParaRPr lang="en-US" sz="2000" dirty="0">
              <a:ea typeface="ＭＳ Ｐゴシック" pitchFamily="34" charset="-128"/>
            </a:endParaRPr>
          </a:p>
          <a:p>
            <a:r>
              <a:rPr lang="en-US" sz="2000" dirty="0" err="1">
                <a:ea typeface="ＭＳ Ｐゴシック" pitchFamily="34" charset="-128"/>
              </a:rPr>
              <a:t>Quali</a:t>
            </a:r>
            <a:r>
              <a:rPr lang="en-US" sz="2000" dirty="0">
                <a:ea typeface="ＭＳ Ｐゴシック" pitchFamily="34" charset="-128"/>
              </a:rPr>
              <a:t> </a:t>
            </a:r>
            <a:r>
              <a:rPr lang="en-US" sz="2000" dirty="0" err="1">
                <a:ea typeface="ＭＳ Ｐゴシック" pitchFamily="34" charset="-128"/>
              </a:rPr>
              <a:t>sono</a:t>
            </a:r>
            <a:r>
              <a:rPr lang="en-US" sz="2000" dirty="0">
                <a:ea typeface="ＭＳ Ｐゴシック" pitchFamily="34" charset="-128"/>
              </a:rPr>
              <a:t> </a:t>
            </a:r>
            <a:r>
              <a:rPr lang="en-US" sz="2000" dirty="0" err="1">
                <a:ea typeface="ＭＳ Ｐゴシック" pitchFamily="34" charset="-128"/>
              </a:rPr>
              <a:t>alcuni</a:t>
            </a:r>
            <a:r>
              <a:rPr lang="en-US" sz="2000" dirty="0">
                <a:ea typeface="ＭＳ Ｐゴシック" pitchFamily="34" charset="-128"/>
              </a:rPr>
              <a:t> di </a:t>
            </a:r>
            <a:r>
              <a:rPr lang="en-US" sz="2000" dirty="0" err="1">
                <a:ea typeface="ＭＳ Ｐゴシック" pitchFamily="34" charset="-128"/>
              </a:rPr>
              <a:t>questi</a:t>
            </a:r>
            <a:r>
              <a:rPr lang="en-US" sz="2000" dirty="0">
                <a:ea typeface="ＭＳ Ｐゴシック" pitchFamily="34" charset="-128"/>
              </a:rPr>
              <a:t> “</a:t>
            </a:r>
            <a:r>
              <a:rPr lang="en-US" sz="2000" dirty="0" err="1">
                <a:ea typeface="ＭＳ Ｐゴシック" pitchFamily="34" charset="-128"/>
              </a:rPr>
              <a:t>altri</a:t>
            </a:r>
            <a:r>
              <a:rPr lang="en-US" sz="2000" dirty="0">
                <a:ea typeface="ＭＳ Ｐゴシック" pitchFamily="34" charset="-128"/>
              </a:rPr>
              <a:t> </a:t>
            </a:r>
            <a:r>
              <a:rPr lang="en-US" sz="2000" dirty="0" err="1">
                <a:ea typeface="ＭＳ Ｐゴシック" pitchFamily="34" charset="-128"/>
              </a:rPr>
              <a:t>fattori</a:t>
            </a:r>
            <a:r>
              <a:rPr lang="en-US" sz="2000" dirty="0">
                <a:ea typeface="ＭＳ Ｐゴシック" pitchFamily="34" charset="-128"/>
              </a:rPr>
              <a:t>”?</a:t>
            </a:r>
          </a:p>
          <a:p>
            <a:r>
              <a:rPr lang="en-US" sz="2000" i="1" dirty="0">
                <a:ea typeface="ＭＳ Ｐゴシック" pitchFamily="34" charset="-128"/>
              </a:rPr>
              <a:t>E</a:t>
            </a:r>
            <a:r>
              <a:rPr lang="en-US" sz="2000" dirty="0">
                <a:ea typeface="ＭＳ Ｐゴシック" pitchFamily="34" charset="-128"/>
              </a:rPr>
              <a:t>(</a:t>
            </a:r>
            <a:r>
              <a:rPr lang="en-US" sz="2000" i="1" dirty="0" err="1">
                <a:ea typeface="ＭＳ Ｐゴシック" pitchFamily="34" charset="-128"/>
              </a:rPr>
              <a:t>u</a:t>
            </a:r>
            <a:r>
              <a:rPr lang="en-US" sz="2000" dirty="0" err="1">
                <a:ea typeface="ＭＳ Ｐゴシック" pitchFamily="34" charset="-128"/>
              </a:rPr>
              <a:t>|</a:t>
            </a:r>
            <a:r>
              <a:rPr lang="en-US" sz="2000" i="1" dirty="0" err="1">
                <a:ea typeface="ＭＳ Ｐゴシック" pitchFamily="34" charset="-128"/>
              </a:rPr>
              <a:t>X</a:t>
            </a:r>
            <a:r>
              <a:rPr lang="en-US" sz="2000" dirty="0">
                <a:ea typeface="ＭＳ Ｐゴシック" pitchFamily="34" charset="-128"/>
              </a:rPr>
              <a:t>=</a:t>
            </a:r>
            <a:r>
              <a:rPr lang="en-US" sz="2000" i="1" dirty="0">
                <a:ea typeface="ＭＳ Ｐゴシック" pitchFamily="34" charset="-128"/>
              </a:rPr>
              <a:t>x</a:t>
            </a:r>
            <a:r>
              <a:rPr lang="en-US" sz="2000" dirty="0">
                <a:ea typeface="ＭＳ Ｐゴシック" pitchFamily="34" charset="-128"/>
              </a:rPr>
              <a:t>) = 0 è </a:t>
            </a:r>
            <a:r>
              <a:rPr lang="en-US" sz="2000" dirty="0" err="1">
                <a:ea typeface="ＭＳ Ｐゴシック" pitchFamily="34" charset="-128"/>
              </a:rPr>
              <a:t>plausibile</a:t>
            </a:r>
            <a:r>
              <a:rPr lang="en-US" sz="2000" dirty="0">
                <a:ea typeface="ＭＳ Ｐゴシック" pitchFamily="34" charset="-128"/>
              </a:rPr>
              <a:t> per </a:t>
            </a:r>
            <a:r>
              <a:rPr lang="en-US" sz="2000" dirty="0" err="1">
                <a:ea typeface="ＭＳ Ｐゴシック" pitchFamily="34" charset="-128"/>
              </a:rPr>
              <a:t>questi</a:t>
            </a:r>
            <a:r>
              <a:rPr lang="en-US" sz="2000" dirty="0">
                <a:ea typeface="ＭＳ Ｐゴシック" pitchFamily="34" charset="-128"/>
              </a:rPr>
              <a:t> </a:t>
            </a:r>
            <a:r>
              <a:rPr lang="en-US" sz="2000" dirty="0" err="1">
                <a:ea typeface="ＭＳ Ｐゴシック" pitchFamily="34" charset="-128"/>
              </a:rPr>
              <a:t>altri</a:t>
            </a:r>
            <a:r>
              <a:rPr lang="en-US" sz="2000" dirty="0">
                <a:ea typeface="ＭＳ Ｐゴシック" pitchFamily="34" charset="-128"/>
              </a:rPr>
              <a:t> </a:t>
            </a:r>
            <a:r>
              <a:rPr lang="en-US" sz="2000" dirty="0" err="1">
                <a:ea typeface="ＭＳ Ｐゴシック" pitchFamily="34" charset="-128"/>
              </a:rPr>
              <a:t>fattori</a:t>
            </a:r>
            <a:r>
              <a:rPr lang="en-US" sz="2000" dirty="0">
                <a:ea typeface="ＭＳ Ｐゴシック" pitchFamily="34" charset="-128"/>
              </a:rPr>
              <a:t>?</a:t>
            </a:r>
          </a:p>
          <a:p>
            <a:pPr algn="ctr">
              <a:buFontTx/>
              <a:buNone/>
            </a:pPr>
            <a:endParaRPr lang="en-US" sz="2000" dirty="0">
              <a:ea typeface="ＭＳ Ｐゴシック" pitchFamily="34" charset="-128"/>
            </a:endParaRPr>
          </a:p>
          <a:p>
            <a:pPr>
              <a:buFontTx/>
              <a:buNone/>
            </a:pPr>
            <a:endParaRPr lang="en-US" sz="2000" dirty="0">
              <a:ea typeface="ＭＳ Ｐゴシック" pitchFamily="34" charset="-128"/>
            </a:endParaRPr>
          </a:p>
        </p:txBody>
      </p:sp>
      <p:pic>
        <p:nvPicPr>
          <p:cNvPr id="158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3975" y="1724025"/>
            <a:ext cx="6494463"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60</a:t>
            </a:fld>
            <a:endParaRPr lang="en-US" altLang="en-US"/>
          </a:p>
        </p:txBody>
      </p:sp>
    </p:spTree>
    <p:extLst>
      <p:ext uri="{BB962C8B-B14F-4D97-AF65-F5344CB8AC3E}">
        <p14:creationId xmlns:p14="http://schemas.microsoft.com/office/powerpoint/2010/main" val="330881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4866">
                                            <p:txEl>
                                              <p:pRg st="0" end="0"/>
                                            </p:txEl>
                                          </p:spTgt>
                                        </p:tgtEl>
                                        <p:attrNameLst>
                                          <p:attrName>style.visibility</p:attrName>
                                        </p:attrNameLst>
                                      </p:cBhvr>
                                      <p:to>
                                        <p:strVal val="visible"/>
                                      </p:to>
                                    </p:set>
                                    <p:animEffect transition="in" filter="fade">
                                      <p:cBhvr>
                                        <p:cTn id="7" dur="500"/>
                                        <p:tgtEl>
                                          <p:spTgt spid="164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8722"/>
                                        </p:tgtEl>
                                        <p:attrNameLst>
                                          <p:attrName>style.visibility</p:attrName>
                                        </p:attrNameLst>
                                      </p:cBhvr>
                                      <p:to>
                                        <p:strVal val="visible"/>
                                      </p:to>
                                    </p:set>
                                    <p:animEffect transition="in" filter="fade">
                                      <p:cBhvr>
                                        <p:cTn id="12" dur="500"/>
                                        <p:tgtEl>
                                          <p:spTgt spid="1587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4866">
                                            <p:txEl>
                                              <p:pRg st="11" end="11"/>
                                            </p:txEl>
                                          </p:spTgt>
                                        </p:tgtEl>
                                        <p:attrNameLst>
                                          <p:attrName>style.visibility</p:attrName>
                                        </p:attrNameLst>
                                      </p:cBhvr>
                                      <p:to>
                                        <p:strVal val="visible"/>
                                      </p:to>
                                    </p:set>
                                    <p:animEffect transition="in" filter="fade">
                                      <p:cBhvr>
                                        <p:cTn id="17" dur="500"/>
                                        <p:tgtEl>
                                          <p:spTgt spid="164866">
                                            <p:txEl>
                                              <p:pRg st="11" end="1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4866">
                                            <p:txEl>
                                              <p:pRg st="12" end="12"/>
                                            </p:txEl>
                                          </p:spTgt>
                                        </p:tgtEl>
                                        <p:attrNameLst>
                                          <p:attrName>style.visibility</p:attrName>
                                        </p:attrNameLst>
                                      </p:cBhvr>
                                      <p:to>
                                        <p:strVal val="visible"/>
                                      </p:to>
                                    </p:set>
                                    <p:animEffect transition="in" filter="fade">
                                      <p:cBhvr>
                                        <p:cTn id="22" dur="500"/>
                                        <p:tgtEl>
                                          <p:spTgt spid="164866">
                                            <p:txEl>
                                              <p:pRg st="12" end="1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4866">
                                            <p:txEl>
                                              <p:pRg st="13" end="13"/>
                                            </p:txEl>
                                          </p:spTgt>
                                        </p:tgtEl>
                                        <p:attrNameLst>
                                          <p:attrName>style.visibility</p:attrName>
                                        </p:attrNameLst>
                                      </p:cBhvr>
                                      <p:to>
                                        <p:strVal val="visible"/>
                                      </p:to>
                                    </p:set>
                                    <p:animEffect transition="in" filter="fade">
                                      <p:cBhvr>
                                        <p:cTn id="27" dur="500"/>
                                        <p:tgtEl>
                                          <p:spTgt spid="16486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p:txBody>
          <a:bodyPr/>
          <a:lstStyle/>
          <a:p>
            <a:pPr marL="4763" indent="-4763">
              <a:spcAft>
                <a:spcPts val="0"/>
              </a:spcAft>
              <a:buFontTx/>
              <a:buNone/>
              <a:defRPr/>
            </a:pPr>
            <a:r>
              <a:rPr lang="en-US" sz="2400" dirty="0" err="1">
                <a:ea typeface="ＭＳ Ｐゴシック" pitchFamily="34" charset="-128"/>
              </a:rPr>
              <a:t>Assunzione</a:t>
            </a:r>
            <a:r>
              <a:rPr lang="en-US" sz="2400" dirty="0">
                <a:ea typeface="ＭＳ Ｐゴシック" pitchFamily="34" charset="-128"/>
              </a:rPr>
              <a:t> </a:t>
            </a:r>
            <a:r>
              <a:rPr lang="en-US" sz="2400" dirty="0" err="1">
                <a:ea typeface="ＭＳ Ｐゴシック" pitchFamily="34" charset="-128"/>
              </a:rPr>
              <a:t>dei</a:t>
            </a:r>
            <a:r>
              <a:rPr lang="en-US" sz="2400" dirty="0">
                <a:ea typeface="ＭＳ Ｐゴシック" pitchFamily="34" charset="-128"/>
              </a:rPr>
              <a:t> </a:t>
            </a:r>
            <a:r>
              <a:rPr lang="en-US" sz="2400" dirty="0" err="1">
                <a:ea typeface="ＭＳ Ｐゴシック" pitchFamily="34" charset="-128"/>
              </a:rPr>
              <a:t>minimi</a:t>
            </a:r>
            <a:r>
              <a:rPr lang="en-US" sz="2400" dirty="0">
                <a:ea typeface="ＭＳ Ｐゴシック" pitchFamily="34" charset="-128"/>
              </a:rPr>
              <a:t> </a:t>
            </a:r>
            <a:r>
              <a:rPr lang="en-US" sz="2400" dirty="0" err="1">
                <a:ea typeface="ＭＳ Ｐゴシック" pitchFamily="34" charset="-128"/>
              </a:rPr>
              <a:t>quadrati</a:t>
            </a:r>
            <a:r>
              <a:rPr lang="en-US" sz="2400" dirty="0">
                <a:ea typeface="ＭＳ Ｐゴシック" pitchFamily="34" charset="-128"/>
              </a:rPr>
              <a:t> n. 2: </a:t>
            </a:r>
            <a:br>
              <a:rPr lang="en-US" sz="2400" dirty="0">
                <a:ea typeface="ＭＳ Ｐゴシック" pitchFamily="34" charset="-128"/>
              </a:rPr>
            </a:br>
            <a:r>
              <a:rPr lang="en-US" sz="2400" dirty="0"/>
              <a:t>(</a:t>
            </a:r>
            <a:r>
              <a:rPr lang="en-US" sz="2400" i="1" dirty="0"/>
              <a:t>X</a:t>
            </a:r>
            <a:r>
              <a:rPr lang="en-US" sz="2400" baseline="-25000" dirty="0"/>
              <a:t>1</a:t>
            </a:r>
            <a:r>
              <a:rPr lang="en-US" sz="2400" i="1" baseline="-25000" dirty="0"/>
              <a:t>i</a:t>
            </a:r>
            <a:r>
              <a:rPr lang="en-US" sz="2400" dirty="0"/>
              <a:t>,…,</a:t>
            </a:r>
            <a:r>
              <a:rPr lang="en-US" sz="2400" i="1" dirty="0" err="1"/>
              <a:t>X</a:t>
            </a:r>
            <a:r>
              <a:rPr lang="en-US" sz="2400" i="1" baseline="-25000" dirty="0" err="1"/>
              <a:t>ki</a:t>
            </a:r>
            <a:r>
              <a:rPr lang="en-US" sz="2400" i="1" dirty="0" err="1"/>
              <a:t>,Y</a:t>
            </a:r>
            <a:r>
              <a:rPr lang="en-US" sz="2400" i="1" baseline="-25000" dirty="0" err="1"/>
              <a:t>i</a:t>
            </a:r>
            <a:r>
              <a:rPr lang="en-US" sz="2400" dirty="0"/>
              <a:t>), </a:t>
            </a:r>
            <a:r>
              <a:rPr lang="en-US" sz="2400" i="1" dirty="0" err="1"/>
              <a:t>i</a:t>
            </a:r>
            <a:r>
              <a:rPr lang="en-US" sz="2400" dirty="0"/>
              <a:t> =1 ,…, </a:t>
            </a:r>
            <a:r>
              <a:rPr lang="en-US" sz="2400" i="1" dirty="0"/>
              <a:t>n</a:t>
            </a:r>
            <a:r>
              <a:rPr lang="en-US" sz="2400" dirty="0"/>
              <a:t>, </a:t>
            </a:r>
            <a:r>
              <a:rPr lang="en-US" sz="2400" dirty="0" err="1"/>
              <a:t>sono</a:t>
            </a:r>
            <a:r>
              <a:rPr lang="en-US" sz="2400" dirty="0"/>
              <a:t> </a:t>
            </a:r>
            <a:r>
              <a:rPr lang="en-US" sz="2400" dirty="0" err="1"/>
              <a:t>i.i.d</a:t>
            </a:r>
            <a:r>
              <a:rPr lang="en-US" sz="2400" dirty="0"/>
              <a:t>.</a:t>
            </a:r>
          </a:p>
        </p:txBody>
      </p:sp>
      <p:sp>
        <p:nvSpPr>
          <p:cNvPr id="3" name="Content Placeholder 2"/>
          <p:cNvSpPr>
            <a:spLocks noGrp="1"/>
          </p:cNvSpPr>
          <p:nvPr>
            <p:ph idx="1"/>
          </p:nvPr>
        </p:nvSpPr>
        <p:spPr/>
        <p:txBody>
          <a:bodyPr/>
          <a:lstStyle/>
          <a:p>
            <a:pPr marL="0" indent="0">
              <a:spcAft>
                <a:spcPts val="1200"/>
              </a:spcAft>
              <a:buFontTx/>
              <a:buNone/>
              <a:defRPr/>
            </a:pPr>
            <a:r>
              <a:rPr lang="en-US" sz="2400" dirty="0" err="1"/>
              <a:t>Questo</a:t>
            </a:r>
            <a:r>
              <a:rPr lang="en-US" sz="2400" dirty="0"/>
              <a:t> </a:t>
            </a:r>
            <a:r>
              <a:rPr lang="en-US" sz="2400" dirty="0" err="1"/>
              <a:t>si</a:t>
            </a:r>
            <a:r>
              <a:rPr lang="en-US" sz="2400" dirty="0"/>
              <a:t> </a:t>
            </a:r>
            <a:r>
              <a:rPr lang="en-US" sz="2400" dirty="0" err="1"/>
              <a:t>verifica</a:t>
            </a:r>
            <a:r>
              <a:rPr lang="en-US" sz="2400" dirty="0"/>
              <a:t> </a:t>
            </a:r>
            <a:r>
              <a:rPr lang="en-US" sz="2400" dirty="0" err="1"/>
              <a:t>automaticamente</a:t>
            </a:r>
            <a:r>
              <a:rPr lang="en-US" sz="2400" dirty="0"/>
              <a:t> se </a:t>
            </a:r>
            <a:r>
              <a:rPr lang="en-US" sz="2400" dirty="0" err="1"/>
              <a:t>l’unità</a:t>
            </a:r>
            <a:r>
              <a:rPr lang="en-US" sz="2400" dirty="0"/>
              <a:t> (</a:t>
            </a:r>
            <a:r>
              <a:rPr lang="en-US" sz="2400" dirty="0" err="1"/>
              <a:t>individuo</a:t>
            </a:r>
            <a:r>
              <a:rPr lang="en-US" sz="2400" dirty="0"/>
              <a:t>, </a:t>
            </a:r>
            <a:r>
              <a:rPr lang="en-US" sz="2400" dirty="0" err="1"/>
              <a:t>distretto</a:t>
            </a:r>
            <a:r>
              <a:rPr lang="en-US" sz="2400" dirty="0"/>
              <a:t>, </a:t>
            </a:r>
            <a:r>
              <a:rPr lang="en-US" sz="2400" dirty="0" err="1"/>
              <a:t>osservazione</a:t>
            </a:r>
            <a:r>
              <a:rPr lang="en-US" sz="2400" dirty="0"/>
              <a:t>) è </a:t>
            </a:r>
            <a:r>
              <a:rPr lang="en-US" sz="2400" dirty="0" err="1"/>
              <a:t>campionata</a:t>
            </a:r>
            <a:r>
              <a:rPr lang="en-US" sz="2400" dirty="0"/>
              <a:t> </a:t>
            </a:r>
            <a:r>
              <a:rPr lang="en-US" sz="2400" dirty="0" err="1"/>
              <a:t>mediante</a:t>
            </a:r>
            <a:r>
              <a:rPr lang="en-US" sz="2400" dirty="0"/>
              <a:t> </a:t>
            </a:r>
            <a:r>
              <a:rPr lang="en-US" sz="2400" b="1" dirty="0" err="1"/>
              <a:t>campionamento</a:t>
            </a:r>
            <a:r>
              <a:rPr lang="en-US" sz="2400" b="1" dirty="0"/>
              <a:t> </a:t>
            </a:r>
            <a:r>
              <a:rPr lang="en-US" sz="2400" b="1" dirty="0" err="1"/>
              <a:t>casuale</a:t>
            </a:r>
            <a:r>
              <a:rPr lang="en-US" sz="2400" b="1" dirty="0"/>
              <a:t> </a:t>
            </a:r>
            <a:r>
              <a:rPr lang="en-US" sz="2400" b="1" dirty="0" err="1"/>
              <a:t>semplice</a:t>
            </a:r>
            <a:r>
              <a:rPr lang="en-US" sz="2400" dirty="0"/>
              <a:t>:</a:t>
            </a:r>
          </a:p>
          <a:p>
            <a:pPr lvl="1">
              <a:spcAft>
                <a:spcPts val="1200"/>
              </a:spcAft>
              <a:buFont typeface="Arial"/>
              <a:buChar char="•"/>
              <a:defRPr/>
            </a:pPr>
            <a:r>
              <a:rPr lang="en-US" sz="2000" dirty="0"/>
              <a:t>Le </a:t>
            </a:r>
            <a:r>
              <a:rPr lang="en-US" sz="2000" dirty="0" err="1"/>
              <a:t>unità</a:t>
            </a:r>
            <a:r>
              <a:rPr lang="en-US" sz="2000" dirty="0"/>
              <a:t> </a:t>
            </a:r>
            <a:r>
              <a:rPr lang="en-US" sz="2000" dirty="0" err="1"/>
              <a:t>sono</a:t>
            </a:r>
            <a:r>
              <a:rPr lang="en-US" sz="2000" dirty="0"/>
              <a:t> </a:t>
            </a:r>
            <a:r>
              <a:rPr lang="en-US" sz="2000" dirty="0" err="1"/>
              <a:t>scelte</a:t>
            </a:r>
            <a:r>
              <a:rPr lang="en-US" sz="2000" dirty="0"/>
              <a:t> </a:t>
            </a:r>
            <a:r>
              <a:rPr lang="en-US" sz="2000" dirty="0" err="1"/>
              <a:t>dalla</a:t>
            </a:r>
            <a:r>
              <a:rPr lang="en-US" sz="2000" dirty="0"/>
              <a:t> </a:t>
            </a:r>
            <a:r>
              <a:rPr lang="en-US" sz="2000" dirty="0" err="1"/>
              <a:t>stessa</a:t>
            </a:r>
            <a:r>
              <a:rPr lang="en-US" sz="2000" dirty="0"/>
              <a:t> </a:t>
            </a:r>
            <a:r>
              <a:rPr lang="en-US" sz="2000" dirty="0" err="1"/>
              <a:t>popolazione</a:t>
            </a:r>
            <a:r>
              <a:rPr lang="en-US" sz="2000" dirty="0"/>
              <a:t>, </a:t>
            </a:r>
            <a:r>
              <a:rPr lang="en-US" sz="2000" dirty="0" err="1"/>
              <a:t>perciò</a:t>
            </a:r>
            <a:r>
              <a:rPr lang="en-US" sz="2000" dirty="0"/>
              <a:t> le (</a:t>
            </a:r>
            <a:r>
              <a:rPr lang="en-US" sz="2000" b="1" i="1" dirty="0"/>
              <a:t>X</a:t>
            </a:r>
            <a:r>
              <a:rPr lang="en-US" sz="2000" i="1" baseline="-25000" dirty="0"/>
              <a:t>i</a:t>
            </a:r>
            <a:r>
              <a:rPr lang="en-US" sz="2000" dirty="0"/>
              <a:t>, </a:t>
            </a:r>
            <a:r>
              <a:rPr lang="en-US" sz="2000" i="1" dirty="0"/>
              <a:t>Y</a:t>
            </a:r>
            <a:r>
              <a:rPr lang="en-US" sz="2000" i="1" baseline="-25000" dirty="0"/>
              <a:t>i</a:t>
            </a:r>
            <a:r>
              <a:rPr lang="en-US" sz="2000" dirty="0"/>
              <a:t>) </a:t>
            </a:r>
            <a:r>
              <a:rPr lang="en-US" sz="2000" dirty="0" err="1"/>
              <a:t>sono</a:t>
            </a:r>
            <a:r>
              <a:rPr lang="en-US" sz="2000" dirty="0"/>
              <a:t> </a:t>
            </a:r>
            <a:r>
              <a:rPr lang="en-US" sz="2000" i="1" dirty="0" err="1"/>
              <a:t>identicamente</a:t>
            </a:r>
            <a:r>
              <a:rPr lang="en-US" sz="2000" i="1" dirty="0"/>
              <a:t> </a:t>
            </a:r>
            <a:r>
              <a:rPr lang="en-US" sz="2000" i="1" dirty="0" err="1"/>
              <a:t>distribuite</a:t>
            </a:r>
            <a:r>
              <a:rPr lang="en-US" sz="2000" dirty="0"/>
              <a:t>.</a:t>
            </a:r>
          </a:p>
          <a:p>
            <a:pPr lvl="1">
              <a:spcAft>
                <a:spcPts val="1200"/>
              </a:spcAft>
              <a:buFont typeface="Arial"/>
              <a:buChar char="•"/>
              <a:defRPr/>
            </a:pPr>
            <a:r>
              <a:rPr lang="en-US" sz="2000" dirty="0"/>
              <a:t>Le </a:t>
            </a:r>
            <a:r>
              <a:rPr lang="en-US" sz="2000" dirty="0" err="1"/>
              <a:t>unità</a:t>
            </a:r>
            <a:r>
              <a:rPr lang="en-US" sz="2000" dirty="0"/>
              <a:t> </a:t>
            </a:r>
            <a:r>
              <a:rPr lang="en-US" sz="2000" dirty="0" err="1"/>
              <a:t>sono</a:t>
            </a:r>
            <a:r>
              <a:rPr lang="en-US" sz="2000" dirty="0"/>
              <a:t> </a:t>
            </a:r>
            <a:r>
              <a:rPr lang="en-US" sz="2000" dirty="0" err="1"/>
              <a:t>scelte</a:t>
            </a:r>
            <a:r>
              <a:rPr lang="en-US" sz="2000" dirty="0"/>
              <a:t> a </a:t>
            </a:r>
            <a:r>
              <a:rPr lang="en-US" sz="2000" dirty="0" err="1"/>
              <a:t>caso</a:t>
            </a:r>
            <a:r>
              <a:rPr lang="en-US" sz="2000" dirty="0"/>
              <a:t>, </a:t>
            </a:r>
            <a:r>
              <a:rPr lang="en-US" sz="2000" dirty="0" err="1"/>
              <a:t>perciò</a:t>
            </a:r>
            <a:r>
              <a:rPr lang="en-US" sz="2000" dirty="0"/>
              <a:t> le (</a:t>
            </a:r>
            <a:r>
              <a:rPr lang="en-US" sz="2000" b="1" i="1" dirty="0"/>
              <a:t>X</a:t>
            </a:r>
            <a:r>
              <a:rPr lang="en-US" sz="2000" i="1" baseline="-25000" dirty="0"/>
              <a:t>i</a:t>
            </a:r>
            <a:r>
              <a:rPr lang="en-US" sz="2000" dirty="0"/>
              <a:t>, </a:t>
            </a:r>
            <a:r>
              <a:rPr lang="en-US" sz="2000" i="1" dirty="0"/>
              <a:t>Y</a:t>
            </a:r>
            <a:r>
              <a:rPr lang="en-US" sz="2000" i="1" baseline="-25000" dirty="0"/>
              <a:t>i</a:t>
            </a:r>
            <a:r>
              <a:rPr lang="en-US" sz="2000" dirty="0"/>
              <a:t>) per </a:t>
            </a:r>
            <a:r>
              <a:rPr lang="en-US" sz="2000" dirty="0" err="1"/>
              <a:t>unità</a:t>
            </a:r>
            <a:r>
              <a:rPr lang="en-US" sz="2000" dirty="0"/>
              <a:t> diverse </a:t>
            </a:r>
            <a:r>
              <a:rPr lang="en-US" sz="2000" dirty="0" err="1"/>
              <a:t>sono</a:t>
            </a:r>
            <a:r>
              <a:rPr lang="en-US" sz="2000" dirty="0"/>
              <a:t> </a:t>
            </a:r>
            <a:r>
              <a:rPr lang="en-US" sz="2000" i="1" dirty="0" err="1"/>
              <a:t>indipendentemente</a:t>
            </a:r>
            <a:r>
              <a:rPr lang="en-US" sz="2000" i="1" dirty="0"/>
              <a:t> </a:t>
            </a:r>
            <a:r>
              <a:rPr lang="en-US" sz="2000" i="1" dirty="0" err="1"/>
              <a:t>distribuite</a:t>
            </a:r>
            <a:r>
              <a:rPr lang="en-US" sz="2000" dirty="0"/>
              <a:t>.</a:t>
            </a:r>
            <a:endParaRPr lang="en-US" sz="2800" dirty="0"/>
          </a:p>
          <a:p>
            <a:pPr marL="0" indent="0">
              <a:spcAft>
                <a:spcPts val="1200"/>
              </a:spcAft>
              <a:buFontTx/>
              <a:buNone/>
              <a:defRPr/>
            </a:pPr>
            <a:r>
              <a:rPr lang="en-US" sz="2400" dirty="0" err="1"/>
              <a:t>Errori</a:t>
            </a:r>
            <a:r>
              <a:rPr lang="en-US" sz="2400" dirty="0"/>
              <a:t> non </a:t>
            </a:r>
            <a:r>
              <a:rPr lang="en-US" sz="2400" dirty="0" err="1"/>
              <a:t>i.i.d</a:t>
            </a:r>
            <a:r>
              <a:rPr lang="en-US" sz="2400" dirty="0"/>
              <a:t>. </a:t>
            </a:r>
            <a:r>
              <a:rPr lang="en-US" sz="2400" dirty="0" err="1"/>
              <a:t>si</a:t>
            </a:r>
            <a:r>
              <a:rPr lang="en-US" sz="2400" dirty="0"/>
              <a:t> </a:t>
            </a:r>
            <a:r>
              <a:rPr lang="en-US" sz="2400" dirty="0" err="1"/>
              <a:t>incontrano</a:t>
            </a:r>
            <a:r>
              <a:rPr lang="en-US" sz="2400" dirty="0"/>
              <a:t> </a:t>
            </a:r>
            <a:r>
              <a:rPr lang="en-US" sz="2400" dirty="0" err="1"/>
              <a:t>principalmente</a:t>
            </a:r>
            <a:r>
              <a:rPr lang="en-US" sz="2400" dirty="0"/>
              <a:t>, ma non solo*, </a:t>
            </a:r>
            <a:r>
              <a:rPr lang="en-US" sz="2400" dirty="0" err="1"/>
              <a:t>quando</a:t>
            </a:r>
            <a:r>
              <a:rPr lang="en-US" sz="2400" dirty="0"/>
              <a:t> </a:t>
            </a:r>
            <a:r>
              <a:rPr lang="en-US" sz="2400" dirty="0" err="1"/>
              <a:t>si</a:t>
            </a:r>
            <a:r>
              <a:rPr lang="en-US" sz="2400" dirty="0"/>
              <a:t> </a:t>
            </a:r>
            <a:r>
              <a:rPr lang="en-US" sz="2400" dirty="0" err="1"/>
              <a:t>registrano</a:t>
            </a:r>
            <a:r>
              <a:rPr lang="en-US" sz="2400" dirty="0"/>
              <a:t> </a:t>
            </a:r>
            <a:r>
              <a:rPr lang="en-US" sz="2400" dirty="0" err="1"/>
              <a:t>dati</a:t>
            </a:r>
            <a:r>
              <a:rPr lang="en-US" sz="2400" dirty="0"/>
              <a:t> </a:t>
            </a:r>
            <a:r>
              <a:rPr lang="en-US" sz="2400" dirty="0" err="1"/>
              <a:t>nel</a:t>
            </a:r>
            <a:r>
              <a:rPr lang="en-US" sz="2400" dirty="0"/>
              <a:t> tempo per la </a:t>
            </a:r>
            <a:r>
              <a:rPr lang="en-US" sz="2400" dirty="0" err="1"/>
              <a:t>stessa</a:t>
            </a:r>
            <a:r>
              <a:rPr lang="en-US" sz="2400" dirty="0"/>
              <a:t> </a:t>
            </a:r>
            <a:r>
              <a:rPr lang="en-US" sz="2400" dirty="0" err="1"/>
              <a:t>unità</a:t>
            </a:r>
            <a:r>
              <a:rPr lang="en-US" sz="2400" dirty="0"/>
              <a:t> (</a:t>
            </a:r>
            <a:r>
              <a:rPr lang="en-US" sz="2400" dirty="0" err="1"/>
              <a:t>serie</a:t>
            </a:r>
            <a:r>
              <a:rPr lang="en-US" sz="2400" dirty="0"/>
              <a:t> </a:t>
            </a:r>
            <a:r>
              <a:rPr lang="en-US" sz="2400" dirty="0" err="1"/>
              <a:t>temporali</a:t>
            </a:r>
            <a:r>
              <a:rPr lang="en-US" sz="2400" dirty="0"/>
              <a:t> e </a:t>
            </a:r>
            <a:r>
              <a:rPr lang="en-US" sz="2400" dirty="0" err="1"/>
              <a:t>dati</a:t>
            </a:r>
            <a:r>
              <a:rPr lang="en-US" sz="2400" dirty="0"/>
              <a:t> panel)</a:t>
            </a:r>
          </a:p>
          <a:p>
            <a:pPr marL="400050" lvl="1" indent="0">
              <a:spcAft>
                <a:spcPts val="1200"/>
              </a:spcAft>
              <a:buNone/>
              <a:defRPr/>
            </a:pPr>
            <a:r>
              <a:rPr lang="en-US" sz="1200" dirty="0"/>
              <a:t>*</a:t>
            </a:r>
            <a:r>
              <a:rPr lang="en-US" sz="1200" dirty="0" err="1"/>
              <a:t>Nell’esempio</a:t>
            </a:r>
            <a:r>
              <a:rPr lang="en-US" sz="1200" dirty="0"/>
              <a:t> </a:t>
            </a:r>
            <a:r>
              <a:rPr lang="en-US" sz="1200" dirty="0" err="1"/>
              <a:t>dei</a:t>
            </a:r>
            <a:r>
              <a:rPr lang="en-US" sz="1200" dirty="0"/>
              <a:t> </a:t>
            </a:r>
            <a:r>
              <a:rPr lang="en-US" sz="1200" dirty="0" err="1"/>
              <a:t>dati</a:t>
            </a:r>
            <a:r>
              <a:rPr lang="en-US" sz="1200" dirty="0"/>
              <a:t> </a:t>
            </a:r>
            <a:r>
              <a:rPr lang="en-US" sz="1200" dirty="0" err="1"/>
              <a:t>californiani</a:t>
            </a:r>
            <a:r>
              <a:rPr lang="en-US" sz="1200" dirty="0"/>
              <a:t>, un </a:t>
            </a:r>
            <a:r>
              <a:rPr lang="en-US" sz="1200" dirty="0" err="1"/>
              <a:t>motivo</a:t>
            </a:r>
            <a:r>
              <a:rPr lang="en-US" sz="1200" dirty="0"/>
              <a:t> di eteroschedasticità </a:t>
            </a:r>
            <a:r>
              <a:rPr lang="en-US" sz="1200" dirty="0" err="1"/>
              <a:t>degli</a:t>
            </a:r>
            <a:r>
              <a:rPr lang="en-US" sz="1200" dirty="0"/>
              <a:t> </a:t>
            </a:r>
            <a:r>
              <a:rPr lang="en-US" sz="1200" dirty="0" err="1"/>
              <a:t>errori</a:t>
            </a:r>
            <a:r>
              <a:rPr lang="en-US" sz="1200" dirty="0"/>
              <a:t> </a:t>
            </a:r>
            <a:r>
              <a:rPr lang="en-US" sz="1200" dirty="0" err="1"/>
              <a:t>può</a:t>
            </a:r>
            <a:r>
              <a:rPr lang="en-US" sz="1200" dirty="0"/>
              <a:t> </a:t>
            </a:r>
            <a:r>
              <a:rPr lang="en-US" sz="1200" dirty="0" err="1"/>
              <a:t>essere</a:t>
            </a:r>
            <a:r>
              <a:rPr lang="en-US" sz="1200" dirty="0"/>
              <a:t> </a:t>
            </a:r>
            <a:r>
              <a:rPr lang="en-US" sz="1200" dirty="0" err="1"/>
              <a:t>il</a:t>
            </a:r>
            <a:r>
              <a:rPr lang="en-US" sz="1200" dirty="0"/>
              <a:t> </a:t>
            </a:r>
            <a:r>
              <a:rPr lang="en-US" sz="1200" dirty="0" err="1"/>
              <a:t>fatto</a:t>
            </a:r>
            <a:r>
              <a:rPr lang="en-US" sz="1200" dirty="0"/>
              <a:t> </a:t>
            </a:r>
            <a:r>
              <a:rPr lang="en-US" sz="1200" dirty="0" err="1"/>
              <a:t>che</a:t>
            </a:r>
            <a:r>
              <a:rPr lang="en-US" sz="1200" dirty="0"/>
              <a:t> in </a:t>
            </a:r>
            <a:r>
              <a:rPr lang="en-US" sz="1200" dirty="0" err="1"/>
              <a:t>classi</a:t>
            </a:r>
            <a:r>
              <a:rPr lang="en-US" sz="1200" dirty="0"/>
              <a:t> in zone </a:t>
            </a:r>
            <a:r>
              <a:rPr lang="en-US" sz="1200" dirty="0" err="1"/>
              <a:t>disagiate</a:t>
            </a:r>
            <a:r>
              <a:rPr lang="en-US" sz="1200" dirty="0"/>
              <a:t> ci </a:t>
            </a:r>
            <a:r>
              <a:rPr lang="en-US" sz="1200" dirty="0" err="1"/>
              <a:t>possa</a:t>
            </a:r>
            <a:r>
              <a:rPr lang="en-US" sz="1200" dirty="0"/>
              <a:t> </a:t>
            </a:r>
            <a:r>
              <a:rPr lang="en-US" sz="1200" dirty="0" err="1"/>
              <a:t>essere</a:t>
            </a:r>
            <a:r>
              <a:rPr lang="en-US" sz="1200" dirty="0"/>
              <a:t> </a:t>
            </a:r>
            <a:r>
              <a:rPr lang="en-US" sz="1200" dirty="0" err="1"/>
              <a:t>più</a:t>
            </a:r>
            <a:r>
              <a:rPr lang="en-US" sz="1200" dirty="0"/>
              <a:t> </a:t>
            </a:r>
            <a:r>
              <a:rPr lang="en-US" sz="1200" dirty="0" err="1"/>
              <a:t>variabilità</a:t>
            </a:r>
            <a:r>
              <a:rPr lang="en-US" sz="1200" dirty="0"/>
              <a:t> </a:t>
            </a:r>
            <a:r>
              <a:rPr lang="en-US" sz="1200" dirty="0" err="1"/>
              <a:t>nel</a:t>
            </a:r>
            <a:r>
              <a:rPr lang="en-US" sz="1200" dirty="0"/>
              <a:t> </a:t>
            </a:r>
            <a:r>
              <a:rPr lang="en-US" sz="1200" dirty="0" err="1"/>
              <a:t>rendimento</a:t>
            </a:r>
            <a:r>
              <a:rPr lang="en-US" sz="1200" dirty="0"/>
              <a:t> </a:t>
            </a:r>
            <a:r>
              <a:rPr lang="en-US" sz="1200" dirty="0" err="1"/>
              <a:t>scolastico</a:t>
            </a:r>
            <a:r>
              <a:rPr lang="en-US" sz="1200" dirty="0"/>
              <a:t> (</a:t>
            </a:r>
            <a:r>
              <a:rPr lang="en-US" sz="1200" dirty="0" err="1"/>
              <a:t>studenti</a:t>
            </a:r>
            <a:r>
              <a:rPr lang="en-US" sz="1200" dirty="0"/>
              <a:t> </a:t>
            </a:r>
            <a:r>
              <a:rPr lang="en-US" sz="1200" dirty="0" err="1"/>
              <a:t>che</a:t>
            </a:r>
            <a:r>
              <a:rPr lang="en-US" sz="1200" dirty="0"/>
              <a:t> </a:t>
            </a:r>
            <a:r>
              <a:rPr lang="en-US" sz="1200" dirty="0" err="1"/>
              <a:t>vanno</a:t>
            </a:r>
            <a:r>
              <a:rPr lang="en-US" sz="1200" dirty="0"/>
              <a:t> </a:t>
            </a:r>
            <a:r>
              <a:rPr lang="en-US" sz="1200" dirty="0" err="1"/>
              <a:t>malissimo</a:t>
            </a:r>
            <a:r>
              <a:rPr lang="en-US" sz="1200" dirty="0"/>
              <a:t> e </a:t>
            </a:r>
            <a:r>
              <a:rPr lang="en-US" sz="1200" dirty="0" err="1"/>
              <a:t>altri</a:t>
            </a:r>
            <a:r>
              <a:rPr lang="en-US" sz="1200" dirty="0"/>
              <a:t> </a:t>
            </a:r>
            <a:r>
              <a:rPr lang="en-US" sz="1200" dirty="0" err="1"/>
              <a:t>benissimo</a:t>
            </a:r>
            <a:r>
              <a:rPr lang="en-US" sz="1200" dirty="0"/>
              <a:t>)</a:t>
            </a: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61</a:t>
            </a:fld>
            <a:endParaRPr lang="en-US" altLang="en-US"/>
          </a:p>
        </p:txBody>
      </p:sp>
    </p:spTree>
    <p:extLst>
      <p:ext uri="{BB962C8B-B14F-4D97-AF65-F5344CB8AC3E}">
        <p14:creationId xmlns:p14="http://schemas.microsoft.com/office/powerpoint/2010/main" val="25446550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534400" cy="5638800"/>
          </a:xfrm>
        </p:spPr>
        <p:txBody>
          <a:bodyPr/>
          <a:lstStyle/>
          <a:p>
            <a:pPr marL="0" indent="0">
              <a:buFontTx/>
              <a:buNone/>
              <a:defRPr/>
            </a:pPr>
            <a:r>
              <a:rPr lang="en-US" sz="2400" b="1" dirty="0" err="1"/>
              <a:t>Assunzione</a:t>
            </a:r>
            <a:r>
              <a:rPr lang="en-US" sz="2400" b="1" dirty="0"/>
              <a:t> 3:  </a:t>
            </a:r>
            <a:r>
              <a:rPr lang="en-US" sz="2400" b="1" dirty="0" err="1"/>
              <a:t>gli</a:t>
            </a:r>
            <a:r>
              <a:rPr lang="en-US" sz="2400" b="1" dirty="0"/>
              <a:t> outlier </a:t>
            </a:r>
            <a:r>
              <a:rPr lang="en-US" sz="2400" b="1" dirty="0" err="1"/>
              <a:t>sono</a:t>
            </a:r>
            <a:r>
              <a:rPr lang="en-US" sz="2400" b="1" dirty="0"/>
              <a:t> </a:t>
            </a:r>
            <a:r>
              <a:rPr lang="en-US" sz="2400" b="1" dirty="0" err="1"/>
              <a:t>rari</a:t>
            </a:r>
            <a:r>
              <a:rPr lang="en-US" sz="2400" b="1" dirty="0"/>
              <a:t> (</a:t>
            </a:r>
            <a:r>
              <a:rPr lang="en-US" sz="2400" b="1" dirty="0" err="1"/>
              <a:t>momenti</a:t>
            </a:r>
            <a:r>
              <a:rPr lang="en-US" sz="2400" b="1" dirty="0"/>
              <a:t> </a:t>
            </a:r>
            <a:r>
              <a:rPr lang="en-US" sz="2400" b="1" dirty="0" err="1"/>
              <a:t>quarti</a:t>
            </a:r>
            <a:r>
              <a:rPr lang="en-US" sz="2400" b="1" dirty="0"/>
              <a:t> </a:t>
            </a:r>
            <a:r>
              <a:rPr lang="en-US" sz="2400" b="1" dirty="0" err="1"/>
              <a:t>finiti</a:t>
            </a:r>
            <a:r>
              <a:rPr lang="en-US" sz="2400" b="1" dirty="0"/>
              <a:t>)</a:t>
            </a:r>
            <a:endParaRPr lang="en-US" sz="2400" dirty="0"/>
          </a:p>
          <a:p>
            <a:pPr marL="0" indent="0">
              <a:buFontTx/>
              <a:buNone/>
              <a:defRPr/>
            </a:pPr>
            <a:endParaRPr lang="en-US" sz="2400" dirty="0"/>
          </a:p>
          <a:p>
            <a:r>
              <a:rPr lang="en-US" sz="2400" dirty="0">
                <a:ea typeface="ＭＳ Ｐゴシック" pitchFamily="34" charset="-128"/>
              </a:rPr>
              <a:t>La </a:t>
            </a:r>
            <a:r>
              <a:rPr lang="en-US" sz="2400" dirty="0" err="1">
                <a:ea typeface="ＭＳ Ｐゴシック" pitchFamily="34" charset="-128"/>
              </a:rPr>
              <a:t>sostanza</a:t>
            </a:r>
            <a:r>
              <a:rPr lang="en-US" sz="2400" dirty="0">
                <a:ea typeface="ＭＳ Ｐゴシック" pitchFamily="34" charset="-128"/>
              </a:rPr>
              <a:t> di </a:t>
            </a:r>
            <a:r>
              <a:rPr lang="en-US" sz="2400" dirty="0" err="1">
                <a:ea typeface="ＭＳ Ｐゴシック" pitchFamily="34" charset="-128"/>
              </a:rPr>
              <a:t>questa</a:t>
            </a:r>
            <a:r>
              <a:rPr lang="en-US" sz="2400" dirty="0">
                <a:ea typeface="ＭＳ Ｐゴシック" pitchFamily="34" charset="-128"/>
              </a:rPr>
              <a:t> </a:t>
            </a:r>
            <a:r>
              <a:rPr lang="en-US" sz="2400" dirty="0" err="1">
                <a:ea typeface="ＭＳ Ｐゴシック" pitchFamily="34" charset="-128"/>
              </a:rPr>
              <a:t>assunzione</a:t>
            </a:r>
            <a:r>
              <a:rPr lang="en-US" sz="2400" dirty="0">
                <a:ea typeface="ＭＳ Ｐゴシック" pitchFamily="34" charset="-128"/>
              </a:rPr>
              <a:t> è </a:t>
            </a:r>
            <a:r>
              <a:rPr lang="en-US" sz="2400" dirty="0" err="1">
                <a:ea typeface="ＭＳ Ｐゴシック" pitchFamily="34" charset="-128"/>
              </a:rPr>
              <a:t>che</a:t>
            </a:r>
            <a:r>
              <a:rPr lang="en-US" sz="2400" dirty="0">
                <a:ea typeface="ＭＳ Ｐゴシック" pitchFamily="34" charset="-128"/>
              </a:rPr>
              <a:t> un outlier </a:t>
            </a:r>
            <a:r>
              <a:rPr lang="en-US" sz="2400" dirty="0" err="1">
                <a:ea typeface="ＭＳ Ｐゴシック" pitchFamily="34" charset="-128"/>
              </a:rPr>
              <a:t>può</a:t>
            </a:r>
            <a:r>
              <a:rPr lang="en-US" sz="2400" dirty="0">
                <a:ea typeface="ＭＳ Ｐゴシック" pitchFamily="34" charset="-128"/>
              </a:rPr>
              <a:t> </a:t>
            </a:r>
            <a:r>
              <a:rPr lang="en-US" sz="2400" dirty="0" err="1">
                <a:ea typeface="ＭＳ Ｐゴシック" pitchFamily="34" charset="-128"/>
              </a:rPr>
              <a:t>influenzare</a:t>
            </a:r>
            <a:r>
              <a:rPr lang="en-US" sz="2400" dirty="0">
                <a:ea typeface="ＭＳ Ｐゴシック" pitchFamily="34" charset="-128"/>
              </a:rPr>
              <a:t> </a:t>
            </a:r>
            <a:r>
              <a:rPr lang="en-US" sz="2400" dirty="0" err="1">
                <a:ea typeface="ＭＳ Ｐゴシック" pitchFamily="34" charset="-128"/>
              </a:rPr>
              <a:t>fortemente</a:t>
            </a:r>
            <a:r>
              <a:rPr lang="en-US" sz="2400" dirty="0">
                <a:ea typeface="ＭＳ Ｐゴシック" pitchFamily="34" charset="-128"/>
              </a:rPr>
              <a:t> </a:t>
            </a:r>
            <a:r>
              <a:rPr lang="en-US" sz="2400" dirty="0" err="1">
                <a:ea typeface="ＭＳ Ｐゴシック" pitchFamily="34" charset="-128"/>
              </a:rPr>
              <a:t>una</a:t>
            </a:r>
            <a:r>
              <a:rPr lang="en-US" sz="2400" dirty="0">
                <a:ea typeface="ＭＳ Ｐゴシック" pitchFamily="34" charset="-128"/>
              </a:rPr>
              <a:t> </a:t>
            </a:r>
            <a:r>
              <a:rPr lang="en-US" sz="2400" dirty="0" err="1">
                <a:ea typeface="ＭＳ Ｐゴシック" pitchFamily="34" charset="-128"/>
              </a:rPr>
              <a:t>stima</a:t>
            </a:r>
            <a:r>
              <a:rPr lang="en-US" sz="2400" dirty="0">
                <a:ea typeface="ＭＳ Ｐゴシック" pitchFamily="34" charset="-128"/>
              </a:rPr>
              <a:t> OLS, </a:t>
            </a:r>
            <a:r>
              <a:rPr lang="en-US" sz="2400" dirty="0" err="1">
                <a:ea typeface="ＭＳ Ｐゴシック" pitchFamily="34" charset="-128"/>
              </a:rPr>
              <a:t>perciò</a:t>
            </a:r>
            <a:r>
              <a:rPr lang="en-US" sz="2400" dirty="0">
                <a:ea typeface="ＭＳ Ｐゴシック" pitchFamily="34" charset="-128"/>
              </a:rPr>
              <a:t> </a:t>
            </a:r>
            <a:r>
              <a:rPr lang="en-US" sz="2400" dirty="0" err="1">
                <a:ea typeface="ＭＳ Ｐゴシック" pitchFamily="34" charset="-128"/>
              </a:rPr>
              <a:t>dobbiamo</a:t>
            </a:r>
            <a:r>
              <a:rPr lang="en-US" sz="2400" dirty="0">
                <a:ea typeface="ＭＳ Ｐゴシック" pitchFamily="34" charset="-128"/>
              </a:rPr>
              <a:t> </a:t>
            </a:r>
            <a:r>
              <a:rPr lang="en-US" sz="2400" dirty="0" err="1">
                <a:ea typeface="ＭＳ Ｐゴシック" pitchFamily="34" charset="-128"/>
              </a:rPr>
              <a:t>escludere</a:t>
            </a:r>
            <a:r>
              <a:rPr lang="en-US" sz="2400" dirty="0">
                <a:ea typeface="ＭＳ Ｐゴシック" pitchFamily="34" charset="-128"/>
              </a:rPr>
              <a:t> </a:t>
            </a:r>
            <a:r>
              <a:rPr lang="en-US" sz="2400" dirty="0" err="1">
                <a:ea typeface="ＭＳ Ｐゴシック" pitchFamily="34" charset="-128"/>
              </a:rPr>
              <a:t>i</a:t>
            </a:r>
            <a:r>
              <a:rPr lang="en-US" sz="2400" dirty="0">
                <a:ea typeface="ＭＳ Ｐゴシック" pitchFamily="34" charset="-128"/>
              </a:rPr>
              <a:t> </a:t>
            </a:r>
            <a:r>
              <a:rPr lang="en-US" sz="2400" dirty="0" err="1">
                <a:ea typeface="ＭＳ Ｐゴシック" pitchFamily="34" charset="-128"/>
              </a:rPr>
              <a:t>valori</a:t>
            </a:r>
            <a:r>
              <a:rPr lang="en-US" sz="2400" dirty="0">
                <a:ea typeface="ＭＳ Ｐゴシック" pitchFamily="34" charset="-128"/>
              </a:rPr>
              <a:t> </a:t>
            </a:r>
            <a:r>
              <a:rPr lang="en-US" sz="2400" dirty="0" err="1">
                <a:ea typeface="ＭＳ Ｐゴシック" pitchFamily="34" charset="-128"/>
              </a:rPr>
              <a:t>estremi</a:t>
            </a:r>
            <a:r>
              <a:rPr lang="en-US" sz="2400" dirty="0">
                <a:ea typeface="ＭＳ Ｐゴシック" pitchFamily="34" charset="-128"/>
              </a:rPr>
              <a:t>.</a:t>
            </a:r>
          </a:p>
          <a:p>
            <a:pPr marL="742950" lvl="2" indent="-342900"/>
            <a:r>
              <a:rPr lang="en-US" dirty="0">
                <a:ea typeface="ＭＳ Ｐゴシック" pitchFamily="34" charset="-128"/>
              </a:rPr>
              <a:t>Un outlier è un </a:t>
            </a:r>
            <a:r>
              <a:rPr lang="en-US" dirty="0" err="1">
                <a:ea typeface="ＭＳ Ｐゴシック" pitchFamily="34" charset="-128"/>
              </a:rPr>
              <a:t>valore</a:t>
            </a:r>
            <a:r>
              <a:rPr lang="en-US" dirty="0">
                <a:ea typeface="ＭＳ Ｐゴシック" pitchFamily="34" charset="-128"/>
              </a:rPr>
              <a:t> </a:t>
            </a:r>
            <a:r>
              <a:rPr lang="en-US" dirty="0" err="1">
                <a:ea typeface="ＭＳ Ｐゴシック" pitchFamily="34" charset="-128"/>
              </a:rPr>
              <a:t>estremo</a:t>
            </a:r>
            <a:r>
              <a:rPr lang="en-US" dirty="0">
                <a:ea typeface="ＭＳ Ｐゴシック" pitchFamily="34" charset="-128"/>
              </a:rPr>
              <a:t> di </a:t>
            </a:r>
            <a:r>
              <a:rPr lang="en-US" dirty="0" err="1">
                <a:ea typeface="ＭＳ Ｐゴシック" pitchFamily="34" charset="-128"/>
              </a:rPr>
              <a:t>una</a:t>
            </a:r>
            <a:r>
              <a:rPr lang="en-US" dirty="0">
                <a:ea typeface="ＭＳ Ｐゴシック" pitchFamily="34" charset="-128"/>
              </a:rPr>
              <a:t> o </a:t>
            </a:r>
            <a:r>
              <a:rPr lang="en-US" dirty="0" err="1">
                <a:ea typeface="ＭＳ Ｐゴシック" pitchFamily="34" charset="-128"/>
              </a:rPr>
              <a:t>piú</a:t>
            </a:r>
            <a:r>
              <a:rPr lang="en-US" dirty="0">
                <a:ea typeface="ＭＳ Ｐゴシック" pitchFamily="34" charset="-128"/>
              </a:rPr>
              <a:t> </a:t>
            </a:r>
            <a:r>
              <a:rPr lang="en-US" dirty="0" err="1">
                <a:ea typeface="ＭＳ Ｐゴシック" pitchFamily="34" charset="-128"/>
              </a:rPr>
              <a:t>delle</a:t>
            </a:r>
            <a:r>
              <a:rPr lang="en-US" dirty="0">
                <a:ea typeface="ＭＳ Ｐゴシック" pitchFamily="34" charset="-128"/>
              </a:rPr>
              <a:t> </a:t>
            </a:r>
            <a:r>
              <a:rPr lang="en-US" b="1" i="1" dirty="0">
                <a:ea typeface="ＭＳ Ｐゴシック" pitchFamily="34" charset="-128"/>
              </a:rPr>
              <a:t>X</a:t>
            </a:r>
            <a:r>
              <a:rPr lang="en-US" dirty="0">
                <a:ea typeface="ＭＳ Ｐゴシック" pitchFamily="34" charset="-128"/>
              </a:rPr>
              <a:t> o di </a:t>
            </a:r>
            <a:r>
              <a:rPr lang="en-US" i="1" dirty="0">
                <a:ea typeface="ＭＳ Ｐゴシック" pitchFamily="34" charset="-128"/>
              </a:rPr>
              <a:t>Y</a:t>
            </a:r>
            <a:endParaRPr lang="en-US" dirty="0">
              <a:ea typeface="ＭＳ Ｐゴシック" pitchFamily="34" charset="-128"/>
            </a:endParaRPr>
          </a:p>
          <a:p>
            <a:pPr marL="742950" lvl="2" indent="-342900"/>
            <a:r>
              <a:rPr lang="it-IT" dirty="0">
                <a:ea typeface="ＭＳ Ｐゴシック" pitchFamily="34" charset="-128"/>
              </a:rPr>
              <a:t>Se avete un </a:t>
            </a:r>
            <a:r>
              <a:rPr lang="it-IT" dirty="0" err="1">
                <a:ea typeface="ＭＳ Ｐゴシック" pitchFamily="34" charset="-128"/>
              </a:rPr>
              <a:t>outlier</a:t>
            </a:r>
            <a:r>
              <a:rPr lang="it-IT" dirty="0">
                <a:ea typeface="ＭＳ Ｐゴシック" pitchFamily="34" charset="-128"/>
              </a:rPr>
              <a:t>, si tratta di un refuso? Non appartiene al </a:t>
            </a:r>
            <a:r>
              <a:rPr lang="it-IT" dirty="0" err="1">
                <a:ea typeface="ＭＳ Ｐゴシック" pitchFamily="34" charset="-128"/>
              </a:rPr>
              <a:t>dataset</a:t>
            </a:r>
            <a:r>
              <a:rPr lang="it-IT" dirty="0">
                <a:ea typeface="ＭＳ Ｐゴシック" pitchFamily="34" charset="-128"/>
              </a:rPr>
              <a:t>? Perché è un </a:t>
            </a:r>
            <a:r>
              <a:rPr lang="it-IT" dirty="0" err="1">
                <a:ea typeface="ＭＳ Ｐゴシック" pitchFamily="34" charset="-128"/>
              </a:rPr>
              <a:t>outlier</a:t>
            </a:r>
            <a:r>
              <a:rPr lang="it-IT" dirty="0">
                <a:ea typeface="ＭＳ Ｐゴシック" pitchFamily="34" charset="-128"/>
              </a:rPr>
              <a:t>?</a:t>
            </a:r>
          </a:p>
          <a:p>
            <a:pPr marL="742950" lvl="2" indent="-342900"/>
            <a:r>
              <a:rPr lang="it-IT" dirty="0">
                <a:ea typeface="ＭＳ Ｐゴシック" pitchFamily="34" charset="-128"/>
              </a:rPr>
              <a:t>E' una buona idea controllare i dati (diagrammi a nuvola!)</a:t>
            </a:r>
            <a:endParaRPr lang="en-US" sz="2400" dirty="0">
              <a:ea typeface="ＭＳ Ｐゴシック" pitchFamily="34" charset="-128"/>
            </a:endParaRPr>
          </a:p>
          <a:p>
            <a:pPr marL="0" indent="0">
              <a:buFontTx/>
              <a:buNone/>
              <a:defRPr/>
            </a:pPr>
            <a:endParaRPr lang="en-US" sz="2400" dirty="0"/>
          </a:p>
          <a:p>
            <a:pPr>
              <a:defRPr/>
            </a:pPr>
            <a:endParaRPr lang="en-US" sz="2400" dirty="0"/>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62</a:t>
            </a:fld>
            <a:endParaRPr lang="en-US" altLang="en-US"/>
          </a:p>
        </p:txBody>
      </p:sp>
    </p:spTree>
    <p:extLst>
      <p:ext uri="{BB962C8B-B14F-4D97-AF65-F5344CB8AC3E}">
        <p14:creationId xmlns:p14="http://schemas.microsoft.com/office/powerpoint/2010/main" val="17908793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p:cNvSpPr>
            <a:spLocks noGrp="1"/>
          </p:cNvSpPr>
          <p:nvPr>
            <p:ph type="title"/>
          </p:nvPr>
        </p:nvSpPr>
        <p:spPr/>
        <p:txBody>
          <a:bodyPr/>
          <a:lstStyle/>
          <a:p>
            <a:r>
              <a:rPr lang="en-US" i="1" dirty="0">
                <a:ea typeface="ＭＳ Ｐゴシック" pitchFamily="34" charset="-128"/>
              </a:rPr>
              <a:t>Lo </a:t>
            </a:r>
            <a:r>
              <a:rPr lang="en-US" i="1" dirty="0" err="1">
                <a:ea typeface="ＭＳ Ｐゴシック" pitchFamily="34" charset="-128"/>
              </a:rPr>
              <a:t>stimatore</a:t>
            </a:r>
            <a:r>
              <a:rPr lang="en-US" i="1" dirty="0">
                <a:ea typeface="ＭＳ Ｐゴシック" pitchFamily="34" charset="-128"/>
              </a:rPr>
              <a:t> OLS </a:t>
            </a:r>
            <a:r>
              <a:rPr lang="en-US" i="1" dirty="0" err="1">
                <a:ea typeface="ＭＳ Ｐゴシック" pitchFamily="34" charset="-128"/>
              </a:rPr>
              <a:t>può</a:t>
            </a:r>
            <a:r>
              <a:rPr lang="en-US" i="1" dirty="0">
                <a:ea typeface="ＭＳ Ｐゴシック" pitchFamily="34" charset="-128"/>
              </a:rPr>
              <a:t> </a:t>
            </a:r>
            <a:r>
              <a:rPr lang="en-US" i="1" dirty="0" err="1">
                <a:ea typeface="ＭＳ Ｐゴシック" pitchFamily="34" charset="-128"/>
              </a:rPr>
              <a:t>essere</a:t>
            </a:r>
            <a:r>
              <a:rPr lang="en-US" i="1" dirty="0">
                <a:ea typeface="ＭＳ Ｐゴシック" pitchFamily="34" charset="-128"/>
              </a:rPr>
              <a:t> </a:t>
            </a:r>
            <a:r>
              <a:rPr lang="en-US" i="1" dirty="0" err="1">
                <a:ea typeface="ＭＳ Ｐゴシック" pitchFamily="34" charset="-128"/>
              </a:rPr>
              <a:t>sensibile</a:t>
            </a:r>
            <a:r>
              <a:rPr lang="en-US" i="1" dirty="0">
                <a:ea typeface="ＭＳ Ｐゴシック" pitchFamily="34" charset="-128"/>
              </a:rPr>
              <a:t> a un outlier</a:t>
            </a:r>
            <a:r>
              <a:rPr lang="en-US" dirty="0">
                <a:ea typeface="ＭＳ Ｐゴシック" pitchFamily="34" charset="-128"/>
              </a:rPr>
              <a:t> </a:t>
            </a:r>
          </a:p>
        </p:txBody>
      </p:sp>
      <p:sp>
        <p:nvSpPr>
          <p:cNvPr id="154627" name="Content Placeholder 2"/>
          <p:cNvSpPr>
            <a:spLocks noGrp="1"/>
          </p:cNvSpPr>
          <p:nvPr>
            <p:ph idx="1"/>
          </p:nvPr>
        </p:nvSpPr>
        <p:spPr>
          <a:xfrm>
            <a:off x="304800" y="4797152"/>
            <a:ext cx="8294688" cy="1600200"/>
          </a:xfrm>
        </p:spPr>
        <p:txBody>
          <a:bodyPr/>
          <a:lstStyle/>
          <a:p>
            <a:endParaRPr lang="en-US" sz="2000" dirty="0">
              <a:ea typeface="ＭＳ Ｐゴシック" pitchFamily="34" charset="-128"/>
            </a:endParaRPr>
          </a:p>
          <a:p>
            <a:r>
              <a:rPr lang="en-US" sz="2000" dirty="0" err="1">
                <a:ea typeface="ＭＳ Ｐゴシック" pitchFamily="34" charset="-128"/>
              </a:rPr>
              <a:t>Gli</a:t>
            </a:r>
            <a:r>
              <a:rPr lang="en-US" sz="2000" dirty="0">
                <a:ea typeface="ＭＳ Ｐゴシック" pitchFamily="34" charset="-128"/>
              </a:rPr>
              <a:t> outlier </a:t>
            </a:r>
            <a:r>
              <a:rPr lang="en-US" sz="2000" dirty="0" err="1">
                <a:ea typeface="ＭＳ Ｐゴシック" pitchFamily="34" charset="-128"/>
              </a:rPr>
              <a:t>sono</a:t>
            </a:r>
            <a:r>
              <a:rPr lang="en-US" sz="2000" dirty="0">
                <a:ea typeface="ＭＳ Ｐゴシック" pitchFamily="34" charset="-128"/>
              </a:rPr>
              <a:t> </a:t>
            </a:r>
            <a:r>
              <a:rPr lang="en-US" sz="2000" dirty="0" err="1">
                <a:ea typeface="ＭＳ Ｐゴシック" pitchFamily="34" charset="-128"/>
              </a:rPr>
              <a:t>spesso</a:t>
            </a:r>
            <a:r>
              <a:rPr lang="en-US" sz="2000" dirty="0">
                <a:ea typeface="ＭＳ Ｐゴシック" pitchFamily="34" charset="-128"/>
              </a:rPr>
              <a:t> </a:t>
            </a:r>
            <a:r>
              <a:rPr lang="en-US" sz="2000" dirty="0" err="1">
                <a:ea typeface="ＭＳ Ｐゴシック" pitchFamily="34" charset="-128"/>
              </a:rPr>
              <a:t>distorsioni</a:t>
            </a:r>
            <a:r>
              <a:rPr lang="en-US" sz="2000" dirty="0">
                <a:ea typeface="ＭＳ Ｐゴシック" pitchFamily="34" charset="-128"/>
              </a:rPr>
              <a:t> </a:t>
            </a:r>
            <a:r>
              <a:rPr lang="en-US" sz="2000" dirty="0" err="1">
                <a:ea typeface="ＭＳ Ｐゴシック" pitchFamily="34" charset="-128"/>
              </a:rPr>
              <a:t>dei</a:t>
            </a:r>
            <a:r>
              <a:rPr lang="en-US" sz="2000" dirty="0">
                <a:ea typeface="ＭＳ Ｐゴシック" pitchFamily="34" charset="-128"/>
              </a:rPr>
              <a:t> </a:t>
            </a:r>
            <a:r>
              <a:rPr lang="en-US" sz="2000" dirty="0" err="1">
                <a:ea typeface="ＭＳ Ｐゴシック" pitchFamily="34" charset="-128"/>
              </a:rPr>
              <a:t>dati</a:t>
            </a:r>
            <a:r>
              <a:rPr lang="en-US" sz="2000" dirty="0">
                <a:ea typeface="ＭＳ Ｐゴシック" pitchFamily="34" charset="-128"/>
              </a:rPr>
              <a:t> (</a:t>
            </a:r>
            <a:r>
              <a:rPr lang="en-US" sz="2000" dirty="0" err="1">
                <a:ea typeface="ＭＳ Ｐゴシック" pitchFamily="34" charset="-128"/>
              </a:rPr>
              <a:t>problemi</a:t>
            </a:r>
            <a:r>
              <a:rPr lang="en-US" sz="2000" dirty="0">
                <a:ea typeface="ＭＳ Ｐゴシック" pitchFamily="34" charset="-128"/>
              </a:rPr>
              <a:t> </a:t>
            </a:r>
            <a:r>
              <a:rPr lang="en-US" sz="2000" dirty="0" err="1">
                <a:ea typeface="ＭＳ Ｐゴシック" pitchFamily="34" charset="-128"/>
              </a:rPr>
              <a:t>nella</a:t>
            </a:r>
            <a:r>
              <a:rPr lang="en-US" sz="2000" dirty="0">
                <a:ea typeface="ＭＳ Ｐゴシック" pitchFamily="34" charset="-128"/>
              </a:rPr>
              <a:t> </a:t>
            </a:r>
            <a:r>
              <a:rPr lang="en-US" sz="2000" dirty="0" err="1">
                <a:ea typeface="ＭＳ Ｐゴシック" pitchFamily="34" charset="-128"/>
              </a:rPr>
              <a:t>codifica</a:t>
            </a:r>
            <a:r>
              <a:rPr lang="en-US" sz="2000" dirty="0">
                <a:ea typeface="ＭＳ Ｐゴシック" pitchFamily="34" charset="-128"/>
              </a:rPr>
              <a:t> o </a:t>
            </a:r>
            <a:r>
              <a:rPr lang="en-US" sz="2000" dirty="0" err="1">
                <a:ea typeface="ＭＳ Ｐゴシック" pitchFamily="34" charset="-128"/>
              </a:rPr>
              <a:t>nella</a:t>
            </a:r>
            <a:r>
              <a:rPr lang="en-US" sz="2000" dirty="0">
                <a:ea typeface="ＭＳ Ｐゴシック" pitchFamily="34" charset="-128"/>
              </a:rPr>
              <a:t> </a:t>
            </a:r>
            <a:r>
              <a:rPr lang="en-US" sz="2000" dirty="0" err="1">
                <a:ea typeface="ＭＳ Ｐゴシック" pitchFamily="34" charset="-128"/>
              </a:rPr>
              <a:t>registrazione</a:t>
            </a:r>
            <a:r>
              <a:rPr lang="en-US" sz="2000" dirty="0">
                <a:ea typeface="ＭＳ Ｐゴシック" pitchFamily="34" charset="-128"/>
              </a:rPr>
              <a:t>). </a:t>
            </a:r>
            <a:r>
              <a:rPr lang="en-US" sz="2000" dirty="0" err="1">
                <a:ea typeface="ＭＳ Ｐゴシック" pitchFamily="34" charset="-128"/>
              </a:rPr>
              <a:t>Talvolta</a:t>
            </a:r>
            <a:r>
              <a:rPr lang="en-US" sz="2000" dirty="0">
                <a:ea typeface="ＭＳ Ｐゴシック" pitchFamily="34" charset="-128"/>
              </a:rPr>
              <a:t>, ma non </a:t>
            </a:r>
            <a:r>
              <a:rPr lang="en-US" sz="2000" dirty="0" err="1">
                <a:ea typeface="ＭＳ Ｐゴシック" pitchFamily="34" charset="-128"/>
              </a:rPr>
              <a:t>sempre</a:t>
            </a:r>
            <a:r>
              <a:rPr lang="en-US" sz="2000" dirty="0">
                <a:ea typeface="ＭＳ Ｐゴシック" pitchFamily="34" charset="-128"/>
              </a:rPr>
              <a:t>, </a:t>
            </a:r>
            <a:r>
              <a:rPr lang="en-US" sz="2000" dirty="0" err="1">
                <a:ea typeface="ＭＳ Ｐゴシック" pitchFamily="34" charset="-128"/>
              </a:rPr>
              <a:t>sono</a:t>
            </a:r>
            <a:r>
              <a:rPr lang="en-US" sz="2000" dirty="0">
                <a:ea typeface="ＭＳ Ｐゴシック" pitchFamily="34" charset="-128"/>
              </a:rPr>
              <a:t> </a:t>
            </a:r>
            <a:r>
              <a:rPr lang="en-US" sz="2000" dirty="0" err="1">
                <a:ea typeface="ＭＳ Ｐゴシック" pitchFamily="34" charset="-128"/>
              </a:rPr>
              <a:t>osservazioni</a:t>
            </a:r>
            <a:r>
              <a:rPr lang="en-US" sz="2000" dirty="0">
                <a:ea typeface="ＭＳ Ｐゴシック" pitchFamily="34" charset="-128"/>
              </a:rPr>
              <a:t> </a:t>
            </a:r>
            <a:r>
              <a:rPr lang="en-US" sz="2000" dirty="0" err="1">
                <a:ea typeface="ＭＳ Ｐゴシック" pitchFamily="34" charset="-128"/>
              </a:rPr>
              <a:t>che</a:t>
            </a:r>
            <a:r>
              <a:rPr lang="en-US" sz="2000" dirty="0">
                <a:ea typeface="ＭＳ Ｐゴシック" pitchFamily="34" charset="-128"/>
              </a:rPr>
              <a:t> non </a:t>
            </a:r>
            <a:r>
              <a:rPr lang="en-US" sz="2000" dirty="0" err="1">
                <a:ea typeface="ＭＳ Ｐゴシック" pitchFamily="34" charset="-128"/>
              </a:rPr>
              <a:t>dovrebbero</a:t>
            </a:r>
            <a:r>
              <a:rPr lang="en-US" sz="2000" dirty="0">
                <a:ea typeface="ＭＳ Ｐゴシック" pitchFamily="34" charset="-128"/>
              </a:rPr>
              <a:t> stare </a:t>
            </a:r>
            <a:r>
              <a:rPr lang="en-US" sz="2000" dirty="0" err="1">
                <a:ea typeface="ＭＳ Ｐゴシック" pitchFamily="34" charset="-128"/>
              </a:rPr>
              <a:t>nel</a:t>
            </a:r>
            <a:r>
              <a:rPr lang="en-US" sz="2000" dirty="0">
                <a:ea typeface="ＭＳ Ｐゴシック" pitchFamily="34" charset="-128"/>
              </a:rPr>
              <a:t> dataset. </a:t>
            </a:r>
          </a:p>
        </p:txBody>
      </p:sp>
      <p:pic>
        <p:nvPicPr>
          <p:cNvPr id="159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1167" y="908720"/>
            <a:ext cx="5229225" cy="395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4629" name="Oval 3"/>
          <p:cNvSpPr>
            <a:spLocks noChangeArrowheads="1"/>
          </p:cNvSpPr>
          <p:nvPr/>
        </p:nvSpPr>
        <p:spPr bwMode="auto">
          <a:xfrm>
            <a:off x="6598642" y="1268760"/>
            <a:ext cx="419100" cy="419100"/>
          </a:xfrm>
          <a:prstGeom prst="ellipse">
            <a:avLst/>
          </a:prstGeom>
          <a:solidFill>
            <a:srgbClr val="FFFFFF">
              <a:alpha val="0"/>
            </a:srgbClr>
          </a:solidFill>
          <a:ln w="28575">
            <a:solidFill>
              <a:srgbClr val="FF0000"/>
            </a:solidFill>
            <a:round/>
            <a:headEnd/>
            <a:tailEnd/>
          </a:ln>
        </p:spPr>
        <p:txBody>
          <a:bodyPr/>
          <a:lstStyle/>
          <a:p>
            <a:pPr eaLnBrk="0" hangingPunct="0"/>
            <a:endParaRPr lang="en-US" sz="1800"/>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63</a:t>
            </a:fld>
            <a:endParaRPr lang="en-US" altLang="en-US"/>
          </a:p>
        </p:txBody>
      </p:sp>
    </p:spTree>
    <p:extLst>
      <p:ext uri="{BB962C8B-B14F-4D97-AF65-F5344CB8AC3E}">
        <p14:creationId xmlns:p14="http://schemas.microsoft.com/office/powerpoint/2010/main" val="19306351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r>
              <a:rPr lang="en-US" dirty="0" err="1">
                <a:ea typeface="ＭＳ Ｐゴシック" pitchFamily="34" charset="-128"/>
              </a:rPr>
              <a:t>Assunzione</a:t>
            </a:r>
            <a:r>
              <a:rPr lang="en-US" dirty="0">
                <a:ea typeface="ＭＳ Ｐゴシック" pitchFamily="34" charset="-128"/>
              </a:rPr>
              <a:t> </a:t>
            </a:r>
            <a:r>
              <a:rPr lang="en-US" dirty="0" err="1">
                <a:ea typeface="ＭＳ Ｐゴシック" pitchFamily="34" charset="-128"/>
              </a:rPr>
              <a:t>dei</a:t>
            </a:r>
            <a:r>
              <a:rPr lang="en-US" dirty="0">
                <a:ea typeface="ＭＳ Ｐゴシック" pitchFamily="34" charset="-128"/>
              </a:rPr>
              <a:t> </a:t>
            </a:r>
            <a:r>
              <a:rPr lang="en-US" dirty="0" err="1">
                <a:ea typeface="ＭＳ Ｐゴシック" pitchFamily="34" charset="-128"/>
              </a:rPr>
              <a:t>minimi</a:t>
            </a:r>
            <a:r>
              <a:rPr lang="en-US" dirty="0">
                <a:ea typeface="ＭＳ Ｐゴシック" pitchFamily="34" charset="-128"/>
              </a:rPr>
              <a:t> </a:t>
            </a:r>
            <a:r>
              <a:rPr lang="en-US" dirty="0" err="1">
                <a:ea typeface="ＭＳ Ｐゴシック" pitchFamily="34" charset="-128"/>
              </a:rPr>
              <a:t>quadrati</a:t>
            </a:r>
            <a:r>
              <a:rPr lang="en-US" dirty="0">
                <a:ea typeface="ＭＳ Ｐゴシック" pitchFamily="34" charset="-128"/>
              </a:rPr>
              <a:t> n. 4</a:t>
            </a:r>
            <a:r>
              <a:rPr lang="en-US" dirty="0"/>
              <a:t>:  </a:t>
            </a:r>
            <a:r>
              <a:rPr lang="en-US" dirty="0" err="1"/>
              <a:t>assenza</a:t>
            </a:r>
            <a:r>
              <a:rPr lang="en-US" dirty="0"/>
              <a:t> di </a:t>
            </a:r>
            <a:r>
              <a:rPr lang="en-US" dirty="0" err="1"/>
              <a:t>collinearità</a:t>
            </a:r>
            <a:r>
              <a:rPr lang="en-US" dirty="0"/>
              <a:t> </a:t>
            </a:r>
            <a:r>
              <a:rPr lang="en-US" dirty="0" err="1"/>
              <a:t>perfetta</a:t>
            </a:r>
            <a:endParaRPr lang="en-US" dirty="0">
              <a:ea typeface="ＭＳ Ｐゴシック" pitchFamily="34" charset="-128"/>
            </a:endParaRPr>
          </a:p>
        </p:txBody>
      </p:sp>
      <p:sp>
        <p:nvSpPr>
          <p:cNvPr id="3" name="Content Placeholder 2"/>
          <p:cNvSpPr>
            <a:spLocks noGrp="1"/>
          </p:cNvSpPr>
          <p:nvPr>
            <p:ph idx="1"/>
          </p:nvPr>
        </p:nvSpPr>
        <p:spPr/>
        <p:txBody>
          <a:bodyPr/>
          <a:lstStyle/>
          <a:p>
            <a:pPr>
              <a:spcAft>
                <a:spcPts val="600"/>
              </a:spcAft>
              <a:defRPr/>
            </a:pPr>
            <a:r>
              <a:rPr lang="it-IT" sz="2400" dirty="0"/>
              <a:t>La</a:t>
            </a:r>
            <a:r>
              <a:rPr lang="it-IT" sz="2400" b="1" i="1" dirty="0"/>
              <a:t> </a:t>
            </a:r>
            <a:r>
              <a:rPr lang="it-IT" sz="2400" b="1" i="1" dirty="0" err="1"/>
              <a:t>collinearità</a:t>
            </a:r>
            <a:r>
              <a:rPr lang="it-IT" sz="2400" b="1" i="1" dirty="0"/>
              <a:t> perfetta</a:t>
            </a:r>
            <a:r>
              <a:rPr lang="it-IT" sz="2400" dirty="0"/>
              <a:t> si ha quando uno dei regressori è una funzione lineare esatta degli altri.</a:t>
            </a:r>
          </a:p>
          <a:p>
            <a:endParaRPr lang="it-IT" sz="2400" b="1" i="1" dirty="0">
              <a:ea typeface="ＭＳ Ｐゴシック" pitchFamily="34" charset="-128"/>
            </a:endParaRPr>
          </a:p>
          <a:p>
            <a:r>
              <a:rPr lang="it-IT" sz="2400" b="1" i="1" dirty="0">
                <a:ea typeface="ＭＳ Ｐゴシック" pitchFamily="34" charset="-128"/>
              </a:rPr>
              <a:t>Esempio</a:t>
            </a:r>
            <a:r>
              <a:rPr lang="it-IT" sz="2400" b="1" dirty="0">
                <a:ea typeface="ＭＳ Ｐゴシック" pitchFamily="34" charset="-128"/>
              </a:rPr>
              <a:t>: </a:t>
            </a:r>
            <a:r>
              <a:rPr lang="it-IT" sz="2400" dirty="0">
                <a:ea typeface="ＭＳ Ｐゴシック" pitchFamily="34" charset="-128"/>
              </a:rPr>
              <a:t>si supponga di includere due volte </a:t>
            </a:r>
            <a:r>
              <a:rPr lang="it-IT" sz="2400" i="1" dirty="0">
                <a:ea typeface="ＭＳ Ｐゴシック" pitchFamily="34" charset="-128"/>
              </a:rPr>
              <a:t>STR</a:t>
            </a:r>
            <a:r>
              <a:rPr lang="it-IT" sz="2400" dirty="0">
                <a:ea typeface="ＭＳ Ｐゴシック" pitchFamily="34" charset="-128"/>
              </a:rPr>
              <a:t>, per errore:</a:t>
            </a:r>
          </a:p>
          <a:p>
            <a:pPr lvl="1"/>
            <a:r>
              <a:rPr lang="it-IT" sz="2000" dirty="0" err="1">
                <a:ea typeface="ＭＳ Ｐゴシック" pitchFamily="34" charset="-128"/>
              </a:rPr>
              <a:t>Gretl</a:t>
            </a:r>
            <a:r>
              <a:rPr lang="it-IT" sz="2000" dirty="0">
                <a:ea typeface="ＭＳ Ｐゴシック" pitchFamily="34" charset="-128"/>
              </a:rPr>
              <a:t>/</a:t>
            </a:r>
            <a:r>
              <a:rPr lang="it-IT" sz="2000" dirty="0" err="1">
                <a:ea typeface="ＭＳ Ｐゴシック" pitchFamily="34" charset="-128"/>
              </a:rPr>
              <a:t>Eviews</a:t>
            </a:r>
            <a:r>
              <a:rPr lang="it-IT" sz="2000" dirty="0">
                <a:ea typeface="ＭＳ Ｐゴシック" pitchFamily="34" charset="-128"/>
              </a:rPr>
              <a:t> si rifiuterà categoricamente di procedere! </a:t>
            </a:r>
          </a:p>
          <a:p>
            <a:pPr lvl="1"/>
            <a:r>
              <a:rPr lang="it-IT" sz="2000" dirty="0">
                <a:ea typeface="ＭＳ Ｐゴシック" pitchFamily="34" charset="-128"/>
              </a:rPr>
              <a:t>Si rifiuta perché non può, matematicamente</a:t>
            </a:r>
          </a:p>
          <a:p>
            <a:pPr>
              <a:spcAft>
                <a:spcPts val="600"/>
              </a:spcAft>
              <a:buFontTx/>
              <a:buNone/>
              <a:defRPr/>
            </a:pPr>
            <a:r>
              <a:rPr lang="it-IT" sz="2000" dirty="0"/>
              <a:t> </a:t>
            </a:r>
          </a:p>
          <a:p>
            <a:pPr>
              <a:spcAft>
                <a:spcPts val="600"/>
              </a:spcAft>
              <a:buFontTx/>
              <a:buNone/>
              <a:defRPr/>
            </a:pPr>
            <a:r>
              <a:rPr lang="it-IT" sz="2000" dirty="0"/>
              <a:t>Altro esempio di </a:t>
            </a:r>
            <a:r>
              <a:rPr lang="it-IT" sz="2000" dirty="0" err="1"/>
              <a:t>collinearità</a:t>
            </a:r>
            <a:r>
              <a:rPr lang="it-IT" sz="2000" dirty="0"/>
              <a:t> perfetta...</a:t>
            </a:r>
            <a:endParaRPr lang="it-IT" sz="2400"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64</a:t>
            </a:fld>
            <a:endParaRPr lang="en-US" altLang="en-US"/>
          </a:p>
        </p:txBody>
      </p:sp>
    </p:spTree>
    <p:extLst>
      <p:ext uri="{BB962C8B-B14F-4D97-AF65-F5344CB8AC3E}">
        <p14:creationId xmlns:p14="http://schemas.microsoft.com/office/powerpoint/2010/main" val="1014771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p:txBody>
          <a:bodyPr/>
          <a:lstStyle/>
          <a:p>
            <a:r>
              <a:rPr lang="en-US">
                <a:ea typeface="ＭＳ Ｐゴシック" pitchFamily="34" charset="-128"/>
              </a:rPr>
              <a:t>La trappola delle variabili dummy</a:t>
            </a:r>
          </a:p>
        </p:txBody>
      </p:sp>
      <p:sp>
        <p:nvSpPr>
          <p:cNvPr id="3" name="Content Placeholder 2"/>
          <p:cNvSpPr>
            <a:spLocks noGrp="1"/>
          </p:cNvSpPr>
          <p:nvPr>
            <p:ph idx="1"/>
          </p:nvPr>
        </p:nvSpPr>
        <p:spPr/>
        <p:txBody>
          <a:bodyPr/>
          <a:lstStyle/>
          <a:p>
            <a:pPr marL="0" indent="0">
              <a:spcAft>
                <a:spcPts val="600"/>
              </a:spcAft>
              <a:buFontTx/>
              <a:buNone/>
              <a:defRPr/>
            </a:pPr>
            <a:r>
              <a:rPr lang="it-IT" sz="2000" dirty="0"/>
              <a:t>Si supponga di avere un insieme di più variabili binarie (</a:t>
            </a:r>
            <a:r>
              <a:rPr lang="it-IT" sz="2000" dirty="0" err="1"/>
              <a:t>dummy</a:t>
            </a:r>
            <a:r>
              <a:rPr lang="it-IT" sz="2000" dirty="0"/>
              <a:t>) che sono mutuamente esclusive ed esaustive, cioè esistono più categorie e ogni osservazione ricade in una di esse e solo in una (Matricole, Studenti del secondo anno, Junior, Senior, Altri).  </a:t>
            </a:r>
          </a:p>
          <a:p>
            <a:pPr marL="0" indent="0">
              <a:spcAft>
                <a:spcPts val="600"/>
              </a:spcAft>
              <a:buFontTx/>
              <a:buNone/>
              <a:defRPr/>
            </a:pPr>
            <a:endParaRPr lang="it-IT" sz="2000" dirty="0"/>
          </a:p>
          <a:p>
            <a:pPr marL="0" indent="0">
              <a:spcAft>
                <a:spcPts val="600"/>
              </a:spcAft>
              <a:buFontTx/>
              <a:buNone/>
              <a:defRPr/>
            </a:pPr>
            <a:r>
              <a:rPr lang="it-IT" sz="2000" dirty="0"/>
              <a:t>Se includete tutte queste variabili </a:t>
            </a:r>
            <a:r>
              <a:rPr lang="it-IT" sz="2000" dirty="0" err="1"/>
              <a:t>dummy</a:t>
            </a:r>
            <a:r>
              <a:rPr lang="it-IT" sz="2000" dirty="0"/>
              <a:t> </a:t>
            </a:r>
            <a:r>
              <a:rPr lang="it-IT" sz="2000" i="1" dirty="0"/>
              <a:t>e</a:t>
            </a:r>
            <a:r>
              <a:rPr lang="it-IT" sz="2000" dirty="0"/>
              <a:t> una costante, avrete </a:t>
            </a:r>
            <a:r>
              <a:rPr lang="it-IT" sz="2000" b="1" dirty="0" err="1"/>
              <a:t>collinearità</a:t>
            </a:r>
            <a:r>
              <a:rPr lang="it-IT" sz="2000" b="1" dirty="0"/>
              <a:t> perfetta</a:t>
            </a:r>
            <a:r>
              <a:rPr lang="it-IT" sz="2000" dirty="0"/>
              <a:t>.</a:t>
            </a:r>
          </a:p>
          <a:p>
            <a:pPr>
              <a:spcAft>
                <a:spcPts val="600"/>
              </a:spcAft>
              <a:defRPr/>
            </a:pPr>
            <a:r>
              <a:rPr lang="it-IT" sz="2000" i="1" dirty="0"/>
              <a:t>Perché vi è </a:t>
            </a:r>
            <a:r>
              <a:rPr lang="it-IT" sz="2000" i="1" dirty="0" err="1"/>
              <a:t>collinearità</a:t>
            </a:r>
            <a:r>
              <a:rPr lang="it-IT" sz="2000" i="1" dirty="0"/>
              <a:t> perfetta in questo caso</a:t>
            </a:r>
            <a:r>
              <a:rPr lang="it-IT" sz="2000" dirty="0"/>
              <a:t>?</a:t>
            </a:r>
          </a:p>
          <a:p>
            <a:pPr>
              <a:spcAft>
                <a:spcPts val="600"/>
              </a:spcAft>
              <a:defRPr/>
            </a:pPr>
            <a:r>
              <a:rPr lang="it-IT" sz="2000" i="1" dirty="0"/>
              <a:t>Soluzioni alla trappola delle variabili </a:t>
            </a:r>
            <a:r>
              <a:rPr lang="it-IT" sz="2000" i="1" dirty="0" err="1"/>
              <a:t>dummy</a:t>
            </a:r>
            <a:r>
              <a:rPr lang="it-IT" sz="2000" dirty="0"/>
              <a:t>:</a:t>
            </a:r>
          </a:p>
          <a:p>
            <a:pPr marL="698500">
              <a:spcAft>
                <a:spcPts val="600"/>
              </a:spcAft>
              <a:buFont typeface="+mj-lt"/>
              <a:buAutoNum type="arabicPeriod"/>
              <a:defRPr/>
            </a:pPr>
            <a:r>
              <a:rPr lang="it-IT" sz="2000" dirty="0"/>
              <a:t>omettere uno dei gruppi (per esempio Senior), oppure</a:t>
            </a:r>
          </a:p>
          <a:p>
            <a:pPr marL="698500">
              <a:spcAft>
                <a:spcPts val="600"/>
              </a:spcAft>
              <a:buFont typeface="+mj-lt"/>
              <a:buAutoNum type="arabicPeriod"/>
              <a:defRPr/>
            </a:pPr>
            <a:r>
              <a:rPr lang="it-IT" sz="2000" dirty="0"/>
              <a:t>omettere l’intercetta</a:t>
            </a: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65</a:t>
            </a:fld>
            <a:endParaRPr lang="en-US" altLang="en-US"/>
          </a:p>
        </p:txBody>
      </p:sp>
    </p:spTree>
    <p:extLst>
      <p:ext uri="{BB962C8B-B14F-4D97-AF65-F5344CB8AC3E}">
        <p14:creationId xmlns:p14="http://schemas.microsoft.com/office/powerpoint/2010/main" val="8933562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p:txBody>
          <a:bodyPr/>
          <a:lstStyle/>
          <a:p>
            <a:r>
              <a:rPr lang="en-US" i="1" dirty="0" err="1">
                <a:ea typeface="ＭＳ Ｐゴシック" pitchFamily="34" charset="-128"/>
              </a:rPr>
              <a:t>Collinearità</a:t>
            </a:r>
            <a:r>
              <a:rPr lang="en-US" i="1" dirty="0">
                <a:ea typeface="ＭＳ Ｐゴシック" pitchFamily="34" charset="-128"/>
              </a:rPr>
              <a:t> </a:t>
            </a:r>
            <a:r>
              <a:rPr lang="en-US" i="1" dirty="0" err="1">
                <a:ea typeface="ＭＳ Ｐゴシック" pitchFamily="34" charset="-128"/>
              </a:rPr>
              <a:t>imperfetta</a:t>
            </a:r>
            <a:endParaRPr lang="en-US" dirty="0">
              <a:ea typeface="ＭＳ Ｐゴシック" pitchFamily="34" charset="-128"/>
            </a:endParaRPr>
          </a:p>
        </p:txBody>
      </p:sp>
      <p:sp>
        <p:nvSpPr>
          <p:cNvPr id="3" name="Content Placeholder 2"/>
          <p:cNvSpPr>
            <a:spLocks noGrp="1"/>
          </p:cNvSpPr>
          <p:nvPr>
            <p:ph idx="1"/>
          </p:nvPr>
        </p:nvSpPr>
        <p:spPr/>
        <p:txBody>
          <a:bodyPr/>
          <a:lstStyle/>
          <a:p>
            <a:pPr marL="0" indent="0">
              <a:buFontTx/>
              <a:buNone/>
              <a:defRPr/>
            </a:pPr>
            <a:r>
              <a:rPr lang="it-IT" sz="1800" dirty="0"/>
              <a:t>La </a:t>
            </a:r>
            <a:r>
              <a:rPr lang="it-IT" sz="1800" dirty="0" err="1"/>
              <a:t>collinearità</a:t>
            </a:r>
            <a:r>
              <a:rPr lang="it-IT" sz="1800" dirty="0"/>
              <a:t> imperfetta è ben diversa dalla </a:t>
            </a:r>
            <a:r>
              <a:rPr lang="it-IT" sz="1800" dirty="0" err="1"/>
              <a:t>collinearità</a:t>
            </a:r>
            <a:r>
              <a:rPr lang="it-IT" sz="1800" dirty="0"/>
              <a:t> perfetta, nonostante la somiglianza dei nomi.</a:t>
            </a:r>
          </a:p>
          <a:p>
            <a:pPr marL="0" indent="0">
              <a:buFontTx/>
              <a:buNone/>
              <a:defRPr/>
            </a:pPr>
            <a:r>
              <a:rPr lang="it-IT" sz="1800" dirty="0"/>
              <a:t> </a:t>
            </a:r>
          </a:p>
          <a:p>
            <a:pPr marL="0" indent="0">
              <a:spcAft>
                <a:spcPts val="1200"/>
              </a:spcAft>
              <a:buFontTx/>
              <a:buNone/>
              <a:defRPr/>
            </a:pPr>
            <a:r>
              <a:rPr lang="it-IT" sz="1800" dirty="0"/>
              <a:t>La </a:t>
            </a:r>
            <a:r>
              <a:rPr lang="it-IT" sz="1800" b="1" i="1" dirty="0" err="1"/>
              <a:t>collinearità</a:t>
            </a:r>
            <a:r>
              <a:rPr lang="it-IT" sz="1800" b="1" i="1" dirty="0"/>
              <a:t> imperfetta </a:t>
            </a:r>
            <a:r>
              <a:rPr lang="it-IT" sz="1800" dirty="0"/>
              <a:t>si verifica quando due o più regressori sono altamente correlati.</a:t>
            </a:r>
          </a:p>
          <a:p>
            <a:pPr>
              <a:defRPr/>
            </a:pPr>
            <a:r>
              <a:rPr lang="it-IT" sz="1800" dirty="0"/>
              <a:t>Perché si usa il termine “</a:t>
            </a:r>
            <a:r>
              <a:rPr lang="it-IT" sz="1800" dirty="0" err="1"/>
              <a:t>collinearità</a:t>
            </a:r>
            <a:r>
              <a:rPr lang="it-IT" sz="1800" dirty="0"/>
              <a:t>”?  Se due regressori sono altamente correlati, allora il loro diagramma a nuvola apparirà molto simile a una retta – sono “co-lineari” – ma a meno che la correlazione sia esattamente </a:t>
            </a:r>
            <a:r>
              <a:rPr lang="it-IT" sz="1800" dirty="0">
                <a:sym typeface="Symbol"/>
              </a:rPr>
              <a:t>±</a:t>
            </a:r>
            <a:r>
              <a:rPr lang="it-IT" sz="1800" dirty="0"/>
              <a:t>1, tale </a:t>
            </a:r>
            <a:r>
              <a:rPr lang="it-IT" sz="1800" dirty="0" err="1"/>
              <a:t>collinearità</a:t>
            </a:r>
            <a:r>
              <a:rPr lang="it-IT" sz="1800" dirty="0"/>
              <a:t> è imperfetta.</a:t>
            </a:r>
          </a:p>
          <a:p>
            <a:pPr>
              <a:defRPr/>
            </a:pPr>
            <a:endParaRPr lang="it-IT" sz="1800" dirty="0"/>
          </a:p>
          <a:p>
            <a:pPr>
              <a:spcAft>
                <a:spcPts val="600"/>
              </a:spcAft>
              <a:defRPr/>
            </a:pPr>
            <a:endParaRPr lang="en-US" sz="1800"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66</a:t>
            </a:fld>
            <a:endParaRPr lang="en-US" altLang="en-US"/>
          </a:p>
        </p:txBody>
      </p:sp>
    </p:spTree>
    <p:extLst>
      <p:ext uri="{BB962C8B-B14F-4D97-AF65-F5344CB8AC3E}">
        <p14:creationId xmlns:p14="http://schemas.microsoft.com/office/powerpoint/2010/main" val="1911689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r>
              <a:rPr lang="en-US" i="1">
                <a:ea typeface="ＭＳ Ｐゴシック" pitchFamily="34" charset="-128"/>
              </a:rPr>
              <a:t>Collinearità imperfetta (continua)</a:t>
            </a:r>
            <a:endParaRPr lang="en-US">
              <a:ea typeface="ＭＳ Ｐゴシック" pitchFamily="34" charset="-128"/>
            </a:endParaRPr>
          </a:p>
        </p:txBody>
      </p:sp>
      <p:sp>
        <p:nvSpPr>
          <p:cNvPr id="3" name="Content Placeholder 2"/>
          <p:cNvSpPr>
            <a:spLocks noGrp="1"/>
          </p:cNvSpPr>
          <p:nvPr>
            <p:ph idx="1"/>
          </p:nvPr>
        </p:nvSpPr>
        <p:spPr>
          <a:xfrm>
            <a:off x="304800" y="1196752"/>
            <a:ext cx="8294688" cy="4572000"/>
          </a:xfrm>
        </p:spPr>
        <p:txBody>
          <a:bodyPr/>
          <a:lstStyle/>
          <a:p>
            <a:pPr marL="0" indent="0">
              <a:spcAft>
                <a:spcPts val="1200"/>
              </a:spcAft>
              <a:buFontTx/>
              <a:buNone/>
              <a:defRPr/>
            </a:pPr>
            <a:r>
              <a:rPr lang="en-US" sz="2000" dirty="0"/>
              <a:t>La </a:t>
            </a:r>
            <a:r>
              <a:rPr lang="en-US" sz="2000" dirty="0" err="1"/>
              <a:t>collinearità</a:t>
            </a:r>
            <a:r>
              <a:rPr lang="en-US" sz="2000" dirty="0"/>
              <a:t> </a:t>
            </a:r>
            <a:r>
              <a:rPr lang="en-US" sz="2000" dirty="0" err="1"/>
              <a:t>imperfetta</a:t>
            </a:r>
            <a:r>
              <a:rPr lang="en-US" sz="2000" dirty="0"/>
              <a:t> </a:t>
            </a:r>
            <a:r>
              <a:rPr lang="en-US" sz="2000" dirty="0" err="1"/>
              <a:t>implica</a:t>
            </a:r>
            <a:r>
              <a:rPr lang="en-US" sz="2000" dirty="0"/>
              <a:t> </a:t>
            </a:r>
            <a:r>
              <a:rPr lang="en-US" sz="2000" dirty="0" err="1"/>
              <a:t>che</a:t>
            </a:r>
            <a:r>
              <a:rPr lang="en-US" sz="2000" dirty="0"/>
              <a:t> due o </a:t>
            </a:r>
            <a:r>
              <a:rPr lang="en-US" sz="2000" dirty="0" err="1"/>
              <a:t>più</a:t>
            </a:r>
            <a:r>
              <a:rPr lang="en-US" sz="2000" dirty="0"/>
              <a:t> </a:t>
            </a:r>
            <a:r>
              <a:rPr lang="en-US" sz="2000" dirty="0" err="1"/>
              <a:t>dei</a:t>
            </a:r>
            <a:r>
              <a:rPr lang="en-US" sz="2000" dirty="0"/>
              <a:t> </a:t>
            </a:r>
            <a:r>
              <a:rPr lang="en-US" sz="2000" dirty="0" err="1"/>
              <a:t>coefficienti</a:t>
            </a:r>
            <a:r>
              <a:rPr lang="en-US" sz="2000" dirty="0"/>
              <a:t> di </a:t>
            </a:r>
            <a:r>
              <a:rPr lang="en-US" sz="2000" dirty="0" err="1"/>
              <a:t>regressione</a:t>
            </a:r>
            <a:r>
              <a:rPr lang="en-US" sz="2000" dirty="0"/>
              <a:t> </a:t>
            </a:r>
            <a:r>
              <a:rPr lang="en-US" sz="2000" dirty="0" err="1"/>
              <a:t>saranno</a:t>
            </a:r>
            <a:r>
              <a:rPr lang="en-US" sz="2000" dirty="0"/>
              <a:t> </a:t>
            </a:r>
            <a:r>
              <a:rPr lang="en-US" sz="2000" dirty="0" err="1"/>
              <a:t>stimati</a:t>
            </a:r>
            <a:r>
              <a:rPr lang="en-US" sz="2000" dirty="0"/>
              <a:t> in modo </a:t>
            </a:r>
            <a:r>
              <a:rPr lang="en-US" sz="2000" dirty="0" err="1"/>
              <a:t>impreciso</a:t>
            </a:r>
            <a:r>
              <a:rPr lang="en-US" sz="2000" dirty="0"/>
              <a:t>.</a:t>
            </a:r>
          </a:p>
          <a:p>
            <a:pPr>
              <a:spcAft>
                <a:spcPts val="1200"/>
              </a:spcAft>
              <a:defRPr/>
            </a:pPr>
            <a:r>
              <a:rPr lang="en-US" sz="2000" i="1" dirty="0" err="1"/>
              <a:t>L’idea</a:t>
            </a:r>
            <a:r>
              <a:rPr lang="en-US" sz="2000" dirty="0"/>
              <a:t>: </a:t>
            </a:r>
          </a:p>
          <a:p>
            <a:pPr lvl="1">
              <a:spcAft>
                <a:spcPts val="1200"/>
              </a:spcAft>
              <a:defRPr/>
            </a:pPr>
            <a:r>
              <a:rPr lang="en-US" sz="1600" dirty="0" err="1"/>
              <a:t>il</a:t>
            </a:r>
            <a:r>
              <a:rPr lang="en-US" sz="1600" dirty="0"/>
              <a:t> </a:t>
            </a:r>
            <a:r>
              <a:rPr lang="en-US" sz="1600" dirty="0" err="1"/>
              <a:t>coefficiente</a:t>
            </a:r>
            <a:r>
              <a:rPr lang="en-US" sz="1600" dirty="0"/>
              <a:t> di </a:t>
            </a:r>
            <a:r>
              <a:rPr lang="en-US" sz="1600" i="1" dirty="0"/>
              <a:t>X</a:t>
            </a:r>
            <a:r>
              <a:rPr lang="en-US" sz="1600" baseline="-25000" dirty="0"/>
              <a:t>1</a:t>
            </a:r>
            <a:r>
              <a:rPr lang="en-US" sz="1600" dirty="0"/>
              <a:t> è </a:t>
            </a:r>
            <a:r>
              <a:rPr lang="en-US" sz="1600" dirty="0" err="1"/>
              <a:t>l’effetto</a:t>
            </a:r>
            <a:r>
              <a:rPr lang="en-US" sz="1600" dirty="0"/>
              <a:t> di </a:t>
            </a:r>
            <a:r>
              <a:rPr lang="en-US" sz="1600" i="1" dirty="0"/>
              <a:t>X</a:t>
            </a:r>
            <a:r>
              <a:rPr lang="en-US" sz="1600" baseline="-25000" dirty="0"/>
              <a:t>1</a:t>
            </a:r>
            <a:r>
              <a:rPr lang="en-US" sz="1600" dirty="0"/>
              <a:t> </a:t>
            </a:r>
            <a:r>
              <a:rPr lang="en-US" sz="1600" dirty="0" err="1"/>
              <a:t>tenendo</a:t>
            </a:r>
            <a:r>
              <a:rPr lang="en-US" sz="1600" dirty="0"/>
              <a:t> </a:t>
            </a:r>
            <a:r>
              <a:rPr lang="en-US" sz="1600" dirty="0" err="1"/>
              <a:t>costante</a:t>
            </a:r>
            <a:r>
              <a:rPr lang="en-US" sz="1600" dirty="0"/>
              <a:t> </a:t>
            </a:r>
            <a:r>
              <a:rPr lang="en-US" sz="1600" i="1" dirty="0"/>
              <a:t>X</a:t>
            </a:r>
            <a:r>
              <a:rPr lang="en-US" sz="1600" baseline="-25000" dirty="0"/>
              <a:t>2</a:t>
            </a:r>
            <a:r>
              <a:rPr lang="en-US" sz="1600" dirty="0"/>
              <a:t>; </a:t>
            </a:r>
          </a:p>
          <a:p>
            <a:pPr lvl="1">
              <a:spcAft>
                <a:spcPts val="1200"/>
              </a:spcAft>
              <a:defRPr/>
            </a:pPr>
            <a:r>
              <a:rPr lang="en-US" sz="1600" dirty="0"/>
              <a:t>ma se </a:t>
            </a:r>
            <a:r>
              <a:rPr lang="en-US" sz="1600" i="1" dirty="0"/>
              <a:t>X</a:t>
            </a:r>
            <a:r>
              <a:rPr lang="en-US" sz="1600" baseline="-25000" dirty="0"/>
              <a:t>1</a:t>
            </a:r>
            <a:r>
              <a:rPr lang="en-US" sz="1600" dirty="0"/>
              <a:t> e </a:t>
            </a:r>
            <a:r>
              <a:rPr lang="en-US" sz="1600" i="1" dirty="0"/>
              <a:t>X</a:t>
            </a:r>
            <a:r>
              <a:rPr lang="en-US" sz="1600" baseline="-25000" dirty="0"/>
              <a:t>2</a:t>
            </a:r>
            <a:r>
              <a:rPr lang="en-US" sz="1600" dirty="0"/>
              <a:t> </a:t>
            </a:r>
            <a:r>
              <a:rPr lang="en-US" sz="1600" dirty="0" err="1"/>
              <a:t>sono</a:t>
            </a:r>
            <a:r>
              <a:rPr lang="en-US" sz="1600" dirty="0"/>
              <a:t> </a:t>
            </a:r>
            <a:r>
              <a:rPr lang="en-US" sz="1600" dirty="0" err="1"/>
              <a:t>altamente</a:t>
            </a:r>
            <a:r>
              <a:rPr lang="en-US" sz="1600" dirty="0"/>
              <a:t> </a:t>
            </a:r>
            <a:r>
              <a:rPr lang="en-US" sz="1600" dirty="0" err="1"/>
              <a:t>correlati</a:t>
            </a:r>
            <a:r>
              <a:rPr lang="en-US" sz="1600" dirty="0"/>
              <a:t>, vi è una </a:t>
            </a:r>
            <a:r>
              <a:rPr lang="en-US" sz="1600" dirty="0" err="1"/>
              <a:t>ridottissima</a:t>
            </a:r>
            <a:r>
              <a:rPr lang="en-US" sz="1600" dirty="0"/>
              <a:t> </a:t>
            </a:r>
            <a:r>
              <a:rPr lang="en-US" sz="1600" dirty="0" err="1"/>
              <a:t>variazione</a:t>
            </a:r>
            <a:r>
              <a:rPr lang="en-US" sz="1600" dirty="0"/>
              <a:t> in </a:t>
            </a:r>
            <a:r>
              <a:rPr lang="en-US" sz="1600" i="1" dirty="0"/>
              <a:t>X</a:t>
            </a:r>
            <a:r>
              <a:rPr lang="en-US" sz="1600" baseline="-25000" dirty="0"/>
              <a:t>1</a:t>
            </a:r>
            <a:r>
              <a:rPr lang="en-US" sz="1600" dirty="0"/>
              <a:t> </a:t>
            </a:r>
            <a:r>
              <a:rPr lang="en-US" sz="1600" dirty="0" err="1"/>
              <a:t>quando</a:t>
            </a:r>
            <a:r>
              <a:rPr lang="en-US" sz="1600" dirty="0"/>
              <a:t> </a:t>
            </a:r>
            <a:r>
              <a:rPr lang="en-US" sz="1600" i="1" dirty="0"/>
              <a:t>X</a:t>
            </a:r>
            <a:r>
              <a:rPr lang="en-US" sz="1600" baseline="-25000" dirty="0"/>
              <a:t>2</a:t>
            </a:r>
            <a:r>
              <a:rPr lang="en-US" sz="1600" dirty="0"/>
              <a:t> è </a:t>
            </a:r>
            <a:r>
              <a:rPr lang="en-US" sz="1600" dirty="0" err="1"/>
              <a:t>mantenuta</a:t>
            </a:r>
            <a:r>
              <a:rPr lang="en-US" sz="1600" dirty="0"/>
              <a:t> </a:t>
            </a:r>
            <a:r>
              <a:rPr lang="en-US" sz="1600" dirty="0" err="1"/>
              <a:t>costante</a:t>
            </a:r>
            <a:r>
              <a:rPr lang="en-US" sz="1600" dirty="0"/>
              <a:t> – </a:t>
            </a:r>
            <a:r>
              <a:rPr lang="en-US" sz="1600" dirty="0" err="1"/>
              <a:t>perciò</a:t>
            </a:r>
            <a:r>
              <a:rPr lang="en-US" sz="1600" dirty="0"/>
              <a:t> </a:t>
            </a:r>
            <a:r>
              <a:rPr lang="en-US" sz="1600" dirty="0" err="1"/>
              <a:t>i</a:t>
            </a:r>
            <a:r>
              <a:rPr lang="en-US" sz="1600" dirty="0"/>
              <a:t> </a:t>
            </a:r>
            <a:r>
              <a:rPr lang="en-US" sz="1600" dirty="0" err="1"/>
              <a:t>dati</a:t>
            </a:r>
            <a:r>
              <a:rPr lang="en-US" sz="1600" dirty="0"/>
              <a:t> non </a:t>
            </a:r>
            <a:r>
              <a:rPr lang="en-US" sz="1600" dirty="0" err="1"/>
              <a:t>contengono</a:t>
            </a:r>
            <a:r>
              <a:rPr lang="en-US" sz="1600" dirty="0"/>
              <a:t> </a:t>
            </a:r>
            <a:r>
              <a:rPr lang="en-US" sz="1600" dirty="0" err="1"/>
              <a:t>molte</a:t>
            </a:r>
            <a:r>
              <a:rPr lang="en-US" sz="1600" dirty="0"/>
              <a:t> </a:t>
            </a:r>
            <a:r>
              <a:rPr lang="en-US" sz="1600" dirty="0" err="1"/>
              <a:t>informazioni</a:t>
            </a:r>
            <a:r>
              <a:rPr lang="en-US" sz="1600" dirty="0"/>
              <a:t> </a:t>
            </a:r>
            <a:r>
              <a:rPr lang="en-US" sz="1600" dirty="0" err="1"/>
              <a:t>su</a:t>
            </a:r>
            <a:r>
              <a:rPr lang="en-US" sz="1600" dirty="0"/>
              <a:t> </a:t>
            </a:r>
            <a:r>
              <a:rPr lang="en-US" sz="1600" dirty="0" err="1"/>
              <a:t>ciò</a:t>
            </a:r>
            <a:r>
              <a:rPr lang="en-US" sz="1600" dirty="0"/>
              <a:t> </a:t>
            </a:r>
            <a:r>
              <a:rPr lang="en-US" sz="1600" dirty="0" err="1"/>
              <a:t>che</a:t>
            </a:r>
            <a:r>
              <a:rPr lang="en-US" sz="1600" dirty="0"/>
              <a:t> </a:t>
            </a:r>
            <a:r>
              <a:rPr lang="en-US" sz="1600" dirty="0" err="1"/>
              <a:t>accade</a:t>
            </a:r>
            <a:r>
              <a:rPr lang="en-US" sz="1600" dirty="0"/>
              <a:t> </a:t>
            </a:r>
            <a:r>
              <a:rPr lang="en-US" sz="1600" dirty="0" err="1"/>
              <a:t>quando</a:t>
            </a:r>
            <a:r>
              <a:rPr lang="en-US" sz="1600" dirty="0"/>
              <a:t> </a:t>
            </a:r>
            <a:r>
              <a:rPr lang="en-US" sz="1600" i="1" dirty="0"/>
              <a:t>X</a:t>
            </a:r>
            <a:r>
              <a:rPr lang="en-US" sz="1600" baseline="-25000" dirty="0"/>
              <a:t>1</a:t>
            </a:r>
            <a:r>
              <a:rPr lang="en-US" sz="1600" dirty="0"/>
              <a:t> cambia e </a:t>
            </a:r>
            <a:r>
              <a:rPr lang="en-US" sz="1600" i="1" dirty="0"/>
              <a:t>X</a:t>
            </a:r>
            <a:r>
              <a:rPr lang="en-US" sz="1600" baseline="-25000" dirty="0"/>
              <a:t>2</a:t>
            </a:r>
            <a:r>
              <a:rPr lang="en-US" sz="1600" dirty="0"/>
              <a:t> no. </a:t>
            </a:r>
          </a:p>
          <a:p>
            <a:pPr lvl="1">
              <a:spcAft>
                <a:spcPts val="1200"/>
              </a:spcAft>
              <a:defRPr/>
            </a:pPr>
            <a:r>
              <a:rPr lang="en-US" sz="1600" dirty="0"/>
              <a:t>In </a:t>
            </a:r>
            <a:r>
              <a:rPr lang="en-US" sz="1600" dirty="0" err="1"/>
              <a:t>questo</a:t>
            </a:r>
            <a:r>
              <a:rPr lang="en-US" sz="1600" dirty="0"/>
              <a:t> </a:t>
            </a:r>
            <a:r>
              <a:rPr lang="en-US" sz="1600" dirty="0" err="1"/>
              <a:t>caso</a:t>
            </a:r>
            <a:r>
              <a:rPr lang="en-US" sz="1600" dirty="0"/>
              <a:t>, la </a:t>
            </a:r>
            <a:r>
              <a:rPr lang="en-US" sz="1600" dirty="0" err="1"/>
              <a:t>varianza</a:t>
            </a:r>
            <a:r>
              <a:rPr lang="en-US" sz="1600" dirty="0"/>
              <a:t> </a:t>
            </a:r>
            <a:r>
              <a:rPr lang="en-US" sz="1600" dirty="0" err="1"/>
              <a:t>dello</a:t>
            </a:r>
            <a:r>
              <a:rPr lang="en-US" sz="1600" dirty="0"/>
              <a:t> </a:t>
            </a:r>
            <a:r>
              <a:rPr lang="en-US" sz="1600" dirty="0" err="1"/>
              <a:t>stimatore</a:t>
            </a:r>
            <a:r>
              <a:rPr lang="en-US" sz="1600" dirty="0"/>
              <a:t> OLS del </a:t>
            </a:r>
            <a:r>
              <a:rPr lang="en-US" sz="1600" dirty="0" err="1"/>
              <a:t>coefficiente</a:t>
            </a:r>
            <a:r>
              <a:rPr lang="en-US" sz="1600" dirty="0"/>
              <a:t> di </a:t>
            </a:r>
            <a:r>
              <a:rPr lang="en-US" sz="1600" i="1" dirty="0"/>
              <a:t>X</a:t>
            </a:r>
            <a:r>
              <a:rPr lang="en-US" sz="1600" baseline="-25000" dirty="0"/>
              <a:t>1</a:t>
            </a:r>
            <a:r>
              <a:rPr lang="en-US" sz="1600" dirty="0"/>
              <a:t> </a:t>
            </a:r>
            <a:r>
              <a:rPr lang="en-US" sz="1600" dirty="0" err="1"/>
              <a:t>sarà</a:t>
            </a:r>
            <a:r>
              <a:rPr lang="en-US" sz="1600" dirty="0"/>
              <a:t> </a:t>
            </a:r>
            <a:r>
              <a:rPr lang="en-US" sz="1600" dirty="0" err="1"/>
              <a:t>grande</a:t>
            </a:r>
            <a:r>
              <a:rPr lang="en-US" sz="1600" dirty="0"/>
              <a:t>.</a:t>
            </a:r>
          </a:p>
          <a:p>
            <a:pPr>
              <a:spcAft>
                <a:spcPts val="1200"/>
              </a:spcAft>
              <a:defRPr/>
            </a:pPr>
            <a:r>
              <a:rPr lang="en-US" sz="2000" dirty="0"/>
              <a:t>La </a:t>
            </a:r>
            <a:r>
              <a:rPr lang="en-US" sz="2000" dirty="0" err="1"/>
              <a:t>collinearità</a:t>
            </a:r>
            <a:r>
              <a:rPr lang="en-US" sz="2000" dirty="0"/>
              <a:t> </a:t>
            </a:r>
            <a:r>
              <a:rPr lang="en-US" sz="2000" dirty="0" err="1"/>
              <a:t>imperfetta</a:t>
            </a:r>
            <a:r>
              <a:rPr lang="en-US" sz="2000" dirty="0"/>
              <a:t> (</a:t>
            </a:r>
            <a:r>
              <a:rPr lang="en-US" sz="2000" dirty="0" err="1"/>
              <a:t>correttamente</a:t>
            </a:r>
            <a:r>
              <a:rPr lang="en-US" sz="2000" dirty="0"/>
              <a:t>) genera </a:t>
            </a:r>
            <a:r>
              <a:rPr lang="en-US" sz="2000" dirty="0" err="1"/>
              <a:t>grandi</a:t>
            </a:r>
            <a:r>
              <a:rPr lang="en-US" sz="2000" dirty="0"/>
              <a:t> </a:t>
            </a:r>
            <a:r>
              <a:rPr lang="en-US" sz="2000" dirty="0" err="1"/>
              <a:t>errori</a:t>
            </a:r>
            <a:r>
              <a:rPr lang="en-US" sz="2000" dirty="0"/>
              <a:t> standard per </a:t>
            </a:r>
            <a:r>
              <a:rPr lang="en-US" sz="2000" dirty="0" err="1"/>
              <a:t>uno</a:t>
            </a:r>
            <a:r>
              <a:rPr lang="en-US" sz="2000" dirty="0"/>
              <a:t> o </a:t>
            </a:r>
            <a:r>
              <a:rPr lang="en-US" sz="2000" dirty="0" err="1"/>
              <a:t>più</a:t>
            </a:r>
            <a:r>
              <a:rPr lang="en-US" sz="2000" dirty="0"/>
              <a:t> </a:t>
            </a:r>
            <a:r>
              <a:rPr lang="en-US" sz="2000" dirty="0" err="1"/>
              <a:t>dei</a:t>
            </a:r>
            <a:r>
              <a:rPr lang="en-US" sz="2000" dirty="0"/>
              <a:t> </a:t>
            </a:r>
            <a:r>
              <a:rPr lang="en-US" sz="2000" dirty="0" err="1"/>
              <a:t>coefficienti</a:t>
            </a:r>
            <a:r>
              <a:rPr lang="en-US" sz="2000" dirty="0"/>
              <a:t> </a:t>
            </a:r>
            <a:r>
              <a:rPr lang="en-US" sz="2000" dirty="0" err="1"/>
              <a:t>stimati</a:t>
            </a:r>
            <a:r>
              <a:rPr lang="en-US" sz="2000" dirty="0"/>
              <a:t> con OLS.</a:t>
            </a:r>
          </a:p>
          <a:p>
            <a:pPr lvl="1">
              <a:spcAft>
                <a:spcPts val="1200"/>
              </a:spcAft>
              <a:defRPr/>
            </a:pPr>
            <a:r>
              <a:rPr lang="en-US" sz="1600" dirty="0"/>
              <a:t>In </a:t>
            </a:r>
            <a:r>
              <a:rPr lang="en-US" sz="1600" dirty="0" err="1"/>
              <a:t>Gretl</a:t>
            </a:r>
            <a:r>
              <a:rPr lang="en-US" sz="1600" dirty="0"/>
              <a:t>, </a:t>
            </a:r>
            <a:r>
              <a:rPr lang="en-US" sz="1600" dirty="0" err="1"/>
              <a:t>dopo</a:t>
            </a:r>
            <a:r>
              <a:rPr lang="en-US" sz="1600" dirty="0"/>
              <a:t> aver </a:t>
            </a:r>
            <a:r>
              <a:rPr lang="en-US" sz="1600" dirty="0" err="1"/>
              <a:t>stimato</a:t>
            </a:r>
            <a:r>
              <a:rPr lang="en-US" sz="1600" dirty="0"/>
              <a:t> un </a:t>
            </a:r>
            <a:r>
              <a:rPr lang="en-US" sz="1600" dirty="0" err="1"/>
              <a:t>modello</a:t>
            </a:r>
            <a:r>
              <a:rPr lang="en-US" sz="1600" dirty="0"/>
              <a:t> di regression </a:t>
            </a:r>
            <a:r>
              <a:rPr lang="en-US" sz="1600" dirty="0" err="1"/>
              <a:t>multipla</a:t>
            </a:r>
            <a:r>
              <a:rPr lang="en-US" sz="1600" dirty="0"/>
              <a:t>, </a:t>
            </a:r>
            <a:r>
              <a:rPr lang="en-US" sz="1600" dirty="0" err="1"/>
              <a:t>si</a:t>
            </a:r>
            <a:r>
              <a:rPr lang="en-US" sz="1600" dirty="0"/>
              <a:t> </a:t>
            </a:r>
            <a:r>
              <a:rPr lang="en-US" sz="1600" dirty="0" err="1"/>
              <a:t>può</a:t>
            </a:r>
            <a:r>
              <a:rPr lang="en-US" sz="1600" dirty="0"/>
              <a:t> </a:t>
            </a:r>
            <a:r>
              <a:rPr lang="en-US" sz="1600" dirty="0" err="1"/>
              <a:t>selezionare</a:t>
            </a:r>
            <a:r>
              <a:rPr lang="en-US" sz="1600" dirty="0"/>
              <a:t>, </a:t>
            </a:r>
            <a:r>
              <a:rPr lang="en-US" sz="1600" dirty="0" err="1"/>
              <a:t>dalla</a:t>
            </a:r>
            <a:r>
              <a:rPr lang="en-US" sz="1600" dirty="0"/>
              <a:t> </a:t>
            </a:r>
            <a:r>
              <a:rPr lang="en-US" sz="1600" dirty="0" err="1"/>
              <a:t>schermata</a:t>
            </a:r>
            <a:r>
              <a:rPr lang="en-US" sz="1600" dirty="0"/>
              <a:t> di output </a:t>
            </a:r>
            <a:r>
              <a:rPr lang="en-US" sz="1600" dirty="0" err="1"/>
              <a:t>sul</a:t>
            </a:r>
            <a:r>
              <a:rPr lang="en-US" sz="1600" dirty="0"/>
              <a:t> </a:t>
            </a:r>
            <a:r>
              <a:rPr lang="en-US" sz="1600" dirty="0" err="1"/>
              <a:t>modello</a:t>
            </a:r>
            <a:r>
              <a:rPr lang="en-US" sz="1600" dirty="0"/>
              <a:t> </a:t>
            </a:r>
            <a:r>
              <a:rPr lang="en-US" sz="1600" dirty="0" err="1"/>
              <a:t>stimato</a:t>
            </a:r>
            <a:r>
              <a:rPr lang="en-US" sz="1600" dirty="0"/>
              <a:t>, ‘</a:t>
            </a:r>
            <a:r>
              <a:rPr lang="en-US" sz="1600" dirty="0" err="1"/>
              <a:t>Analisi</a:t>
            </a:r>
            <a:r>
              <a:rPr lang="en-US" sz="1600" dirty="0"/>
              <a:t> -&gt; </a:t>
            </a:r>
            <a:r>
              <a:rPr lang="en-US" sz="1600" dirty="0" err="1"/>
              <a:t>Collinearità</a:t>
            </a:r>
            <a:r>
              <a:rPr lang="en-US" sz="1600" dirty="0"/>
              <a:t>’. </a:t>
            </a:r>
            <a:r>
              <a:rPr lang="en-US" sz="1600" dirty="0" err="1"/>
              <a:t>Apparirà</a:t>
            </a:r>
            <a:r>
              <a:rPr lang="en-US" sz="1600" dirty="0"/>
              <a:t> una </a:t>
            </a:r>
            <a:r>
              <a:rPr lang="en-US" sz="1600" dirty="0" err="1"/>
              <a:t>finestra</a:t>
            </a:r>
            <a:r>
              <a:rPr lang="en-US" sz="1600" dirty="0"/>
              <a:t> </a:t>
            </a:r>
            <a:r>
              <a:rPr lang="en-US" sz="1600" dirty="0" err="1"/>
              <a:t>riportante</a:t>
            </a:r>
            <a:r>
              <a:rPr lang="en-US" sz="1600" dirty="0"/>
              <a:t> </a:t>
            </a:r>
            <a:r>
              <a:rPr lang="en-US" sz="1600" dirty="0" err="1"/>
              <a:t>i</a:t>
            </a:r>
            <a:r>
              <a:rPr lang="en-US" sz="1600" dirty="0"/>
              <a:t> “</a:t>
            </a:r>
            <a:r>
              <a:rPr lang="it-IT" sz="1600" dirty="0"/>
              <a:t>Fattori di Inflazione della Varianza (VIF)</a:t>
            </a:r>
            <a:r>
              <a:rPr lang="en-US" sz="1600" dirty="0"/>
              <a:t>”, </a:t>
            </a:r>
            <a:r>
              <a:rPr lang="en-US" sz="1600" dirty="0" err="1"/>
              <a:t>ovvero</a:t>
            </a:r>
            <a:r>
              <a:rPr lang="en-US" sz="1600" dirty="0"/>
              <a:t> di </a:t>
            </a:r>
            <a:r>
              <a:rPr lang="en-US" sz="1600" dirty="0" err="1"/>
              <a:t>quanto</a:t>
            </a:r>
            <a:r>
              <a:rPr lang="en-US" sz="1600" dirty="0"/>
              <a:t> </a:t>
            </a:r>
            <a:r>
              <a:rPr lang="en-US" sz="1600" dirty="0" err="1"/>
              <a:t>aumenta</a:t>
            </a:r>
            <a:r>
              <a:rPr lang="en-US" sz="1600" dirty="0"/>
              <a:t> </a:t>
            </a:r>
            <a:r>
              <a:rPr lang="en-US" sz="1600" dirty="0" err="1"/>
              <a:t>proporzionalmemte</a:t>
            </a:r>
            <a:r>
              <a:rPr lang="en-US" sz="1600" dirty="0"/>
              <a:t> la </a:t>
            </a:r>
            <a:r>
              <a:rPr lang="en-US" sz="1600" dirty="0" err="1"/>
              <a:t>varianza</a:t>
            </a:r>
            <a:r>
              <a:rPr lang="en-US" sz="1600" dirty="0"/>
              <a:t> </a:t>
            </a:r>
            <a:r>
              <a:rPr lang="en-US" sz="1600" dirty="0" err="1"/>
              <a:t>degli</a:t>
            </a:r>
            <a:r>
              <a:rPr lang="en-US" sz="1600" dirty="0"/>
              <a:t> </a:t>
            </a:r>
            <a:r>
              <a:rPr lang="en-US" sz="1600" dirty="0" err="1"/>
              <a:t>stimatori</a:t>
            </a:r>
            <a:r>
              <a:rPr lang="en-US" sz="1600" dirty="0"/>
              <a:t> per via </a:t>
            </a:r>
            <a:r>
              <a:rPr lang="en-US" sz="1600" dirty="0" err="1"/>
              <a:t>della</a:t>
            </a:r>
            <a:r>
              <a:rPr lang="en-US" sz="1600" dirty="0"/>
              <a:t> </a:t>
            </a:r>
            <a:r>
              <a:rPr lang="en-US" sz="1600" dirty="0" err="1"/>
              <a:t>collinearità</a:t>
            </a:r>
            <a:r>
              <a:rPr lang="en-US" sz="1600" dirty="0"/>
              <a:t> </a:t>
            </a:r>
            <a:r>
              <a:rPr lang="en-US" sz="1600" dirty="0" err="1"/>
              <a:t>tra</a:t>
            </a:r>
            <a:r>
              <a:rPr lang="en-US" sz="1600" dirty="0"/>
              <a:t> regressori</a:t>
            </a: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67</a:t>
            </a:fld>
            <a:endParaRPr lang="en-US" altLang="en-US"/>
          </a:p>
        </p:txBody>
      </p:sp>
    </p:spTree>
    <p:extLst>
      <p:ext uri="{BB962C8B-B14F-4D97-AF65-F5344CB8AC3E}">
        <p14:creationId xmlns:p14="http://schemas.microsoft.com/office/powerpoint/2010/main" val="331556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82" name="Title 1"/>
          <p:cNvSpPr>
            <a:spLocks noGrp="1"/>
          </p:cNvSpPr>
          <p:nvPr>
            <p:ph type="title"/>
          </p:nvPr>
        </p:nvSpPr>
        <p:spPr>
          <a:xfrm>
            <a:off x="304800" y="303213"/>
            <a:ext cx="8610600" cy="1296987"/>
          </a:xfrm>
        </p:spPr>
        <p:txBody>
          <a:bodyPr/>
          <a:lstStyle/>
          <a:p>
            <a:r>
              <a:rPr lang="en-US">
                <a:ea typeface="ＭＳ Ｐゴシック" pitchFamily="34" charset="-128"/>
              </a:rPr>
              <a:t>Inferenza</a:t>
            </a:r>
          </a:p>
        </p:txBody>
      </p:sp>
      <mc:AlternateContent xmlns:mc="http://schemas.openxmlformats.org/markup-compatibility/2006" xmlns:a14="http://schemas.microsoft.com/office/drawing/2010/main">
        <mc:Choice Requires="a14">
          <p:sp>
            <p:nvSpPr>
              <p:cNvPr id="156683" name="Content Placeholder 2"/>
              <p:cNvSpPr>
                <a:spLocks noGrp="1"/>
              </p:cNvSpPr>
              <p:nvPr>
                <p:ph idx="1"/>
              </p:nvPr>
            </p:nvSpPr>
            <p:spPr>
              <a:xfrm>
                <a:off x="304800" y="1828800"/>
                <a:ext cx="8077200" cy="4343400"/>
              </a:xfrm>
            </p:spPr>
            <p:txBody>
              <a:bodyPr/>
              <a:lstStyle/>
              <a:p>
                <a:r>
                  <a:rPr lang="en-US" sz="3200" i="1" dirty="0">
                    <a:ea typeface="ＭＳ Ｐゴシック" pitchFamily="34" charset="-128"/>
                  </a:rPr>
                  <a:t>Con le </a:t>
                </a:r>
                <a:r>
                  <a:rPr lang="en-US" sz="3200" i="1" dirty="0" err="1">
                    <a:ea typeface="ＭＳ Ｐゴシック" pitchFamily="34" charset="-128"/>
                  </a:rPr>
                  <a:t>assunzioni</a:t>
                </a:r>
                <a:r>
                  <a:rPr lang="en-US" sz="3200" i="1" dirty="0">
                    <a:ea typeface="ＭＳ Ｐゴシック" pitchFamily="34" charset="-128"/>
                  </a:rPr>
                  <a:t> </a:t>
                </a:r>
                <a:r>
                  <a:rPr lang="en-US" sz="3200" i="1" dirty="0" err="1">
                    <a:ea typeface="ＭＳ Ｐゴシック" pitchFamily="34" charset="-128"/>
                  </a:rPr>
                  <a:t>dei</a:t>
                </a:r>
                <a:r>
                  <a:rPr lang="en-US" sz="3200" i="1" dirty="0">
                    <a:ea typeface="ＭＳ Ｐゴシック" pitchFamily="34" charset="-128"/>
                  </a:rPr>
                  <a:t> </a:t>
                </a:r>
                <a:r>
                  <a:rPr lang="en-US" sz="3200" i="1" dirty="0" err="1">
                    <a:ea typeface="ＭＳ Ｐゴシック" pitchFamily="34" charset="-128"/>
                  </a:rPr>
                  <a:t>minimi</a:t>
                </a:r>
                <a:r>
                  <a:rPr lang="en-US" sz="3200" i="1" dirty="0">
                    <a:ea typeface="ＭＳ Ｐゴシック" pitchFamily="34" charset="-128"/>
                  </a:rPr>
                  <a:t> </a:t>
                </a:r>
                <a:r>
                  <a:rPr lang="en-US" sz="3200" i="1" dirty="0" err="1">
                    <a:ea typeface="ＭＳ Ｐゴシック" pitchFamily="34" charset="-128"/>
                  </a:rPr>
                  <a:t>quadrati</a:t>
                </a:r>
                <a:r>
                  <a:rPr lang="en-US" sz="3200" i="1" dirty="0">
                    <a:ea typeface="ＭＳ Ｐゴシック" pitchFamily="34" charset="-128"/>
                  </a:rPr>
                  <a:t> di cui </a:t>
                </a:r>
                <a:r>
                  <a:rPr lang="en-US" sz="3200" i="1" dirty="0" err="1">
                    <a:ea typeface="ＭＳ Ｐゴシック" pitchFamily="34" charset="-128"/>
                  </a:rPr>
                  <a:t>sopra</a:t>
                </a:r>
                <a:r>
                  <a:rPr lang="en-US" sz="3200" i="1" dirty="0">
                    <a:ea typeface="ＭＳ Ｐゴシック" pitchFamily="34" charset="-128"/>
                  </a:rPr>
                  <a:t>, </a:t>
                </a:r>
                <a:r>
                  <a:rPr lang="en-US" sz="3200" i="1" dirty="0" err="1">
                    <a:ea typeface="ＭＳ Ｐゴシック" pitchFamily="34" charset="-128"/>
                  </a:rPr>
                  <a:t>ora</a:t>
                </a:r>
                <a:r>
                  <a:rPr lang="en-US" sz="3200" i="1" dirty="0">
                    <a:ea typeface="ＭＳ Ｐゴシック" pitchFamily="34" charset="-128"/>
                  </a:rPr>
                  <a:t> </a:t>
                </a:r>
                <a:r>
                  <a:rPr lang="en-US" sz="3200" i="1" dirty="0" err="1">
                    <a:ea typeface="ＭＳ Ｐゴシック" pitchFamily="34" charset="-128"/>
                  </a:rPr>
                  <a:t>possiamo</a:t>
                </a:r>
                <a:r>
                  <a:rPr lang="en-US" sz="3200" i="1" dirty="0">
                    <a:ea typeface="ＭＳ Ｐゴシック" pitchFamily="34" charset="-128"/>
                  </a:rPr>
                  <a:t> </a:t>
                </a:r>
                <a:r>
                  <a:rPr lang="en-US" sz="3200" i="1" dirty="0" err="1">
                    <a:ea typeface="ＭＳ Ｐゴシック" pitchFamily="34" charset="-128"/>
                  </a:rPr>
                  <a:t>derivare</a:t>
                </a:r>
                <a:r>
                  <a:rPr lang="en-US" sz="3200" i="1" dirty="0">
                    <a:ea typeface="ＭＳ Ｐゴシック" pitchFamily="34" charset="-128"/>
                  </a:rPr>
                  <a:t> la </a:t>
                </a:r>
                <a:r>
                  <a:rPr lang="en-US" sz="3200" i="1" dirty="0" err="1">
                    <a:ea typeface="ＭＳ Ｐゴシック" pitchFamily="34" charset="-128"/>
                  </a:rPr>
                  <a:t>distribuzione</a:t>
                </a:r>
                <a:r>
                  <a:rPr lang="en-US" sz="3200" i="1" dirty="0">
                    <a:ea typeface="ＭＳ Ｐゴシック" pitchFamily="34" charset="-128"/>
                  </a:rPr>
                  <a:t> </a:t>
                </a:r>
                <a:r>
                  <a:rPr lang="en-US" sz="3200" i="1" dirty="0" err="1">
                    <a:ea typeface="ＭＳ Ｐゴシック" pitchFamily="34" charset="-128"/>
                  </a:rPr>
                  <a:t>campionaria</a:t>
                </a:r>
                <a:r>
                  <a:rPr lang="en-US" sz="3200" i="1" dirty="0">
                    <a:ea typeface="ＭＳ Ｐゴシック" pitchFamily="34" charset="-128"/>
                  </a:rPr>
                  <a:t> di </a:t>
                </a:r>
                <a14:m>
                  <m:oMath xmlns:m="http://schemas.openxmlformats.org/officeDocument/2006/math">
                    <m:sSub>
                      <m:sSubPr>
                        <m:ctrlPr>
                          <a:rPr lang="en-US" sz="3200" b="0" i="1" smtClean="0">
                            <a:latin typeface="Cambria Math" panose="02040503050406030204" pitchFamily="18" charset="0"/>
                            <a:ea typeface="ＭＳ Ｐゴシック" pitchFamily="34" charset="-128"/>
                          </a:rPr>
                        </m:ctrlPr>
                      </m:sSubPr>
                      <m:e>
                        <m:acc>
                          <m:accPr>
                            <m:chr m:val="̂"/>
                            <m:ctrlPr>
                              <a:rPr lang="en-US" sz="3200" i="1" smtClean="0">
                                <a:latin typeface="Cambria Math" panose="02040503050406030204" pitchFamily="18" charset="0"/>
                                <a:ea typeface="ＭＳ Ｐゴシック" pitchFamily="34" charset="-128"/>
                              </a:rPr>
                            </m:ctrlPr>
                          </m:accPr>
                          <m:e>
                            <m:r>
                              <a:rPr lang="en-US" sz="3200" b="0" i="1" smtClean="0">
                                <a:latin typeface="Cambria Math" panose="02040503050406030204" pitchFamily="18" charset="0"/>
                                <a:ea typeface="ＭＳ Ｐゴシック" pitchFamily="34" charset="-128"/>
                              </a:rPr>
                              <m:t>𝛽</m:t>
                            </m:r>
                          </m:e>
                        </m:acc>
                      </m:e>
                      <m:sub>
                        <m:r>
                          <a:rPr lang="en-US" sz="3200" b="0" i="1" smtClean="0">
                            <a:latin typeface="Cambria Math" panose="02040503050406030204" pitchFamily="18" charset="0"/>
                            <a:ea typeface="ＭＳ Ｐゴシック" pitchFamily="34" charset="-128"/>
                          </a:rPr>
                          <m:t>1</m:t>
                        </m:r>
                      </m:sub>
                    </m:sSub>
                  </m:oMath>
                </a14:m>
                <a:r>
                  <a:rPr lang="en-US" sz="3200" dirty="0">
                    <a:ea typeface="ＭＳ Ｐゴシック" pitchFamily="34" charset="-128"/>
                  </a:rPr>
                  <a:t>, </a:t>
                </a:r>
                <a14:m>
                  <m:oMath xmlns:m="http://schemas.openxmlformats.org/officeDocument/2006/math">
                    <m:sSub>
                      <m:sSubPr>
                        <m:ctrlPr>
                          <a:rPr lang="en-US" sz="3200" i="1">
                            <a:latin typeface="Cambria Math" panose="02040503050406030204" pitchFamily="18" charset="0"/>
                            <a:ea typeface="ＭＳ Ｐゴシック" pitchFamily="34" charset="-128"/>
                          </a:rPr>
                        </m:ctrlPr>
                      </m:sSubPr>
                      <m:e>
                        <m:acc>
                          <m:accPr>
                            <m:chr m:val="̂"/>
                            <m:ctrlPr>
                              <a:rPr lang="en-US" sz="3200" i="1">
                                <a:latin typeface="Cambria Math" panose="02040503050406030204" pitchFamily="18" charset="0"/>
                                <a:ea typeface="ＭＳ Ｐゴシック" pitchFamily="34" charset="-128"/>
                              </a:rPr>
                            </m:ctrlPr>
                          </m:accPr>
                          <m:e>
                            <m:r>
                              <a:rPr lang="en-US" sz="3200" i="1">
                                <a:latin typeface="Cambria Math" panose="02040503050406030204" pitchFamily="18" charset="0"/>
                                <a:ea typeface="ＭＳ Ｐゴシック" pitchFamily="34" charset="-128"/>
                              </a:rPr>
                              <m:t>𝛽</m:t>
                            </m:r>
                          </m:e>
                        </m:acc>
                      </m:e>
                      <m:sub>
                        <m:r>
                          <a:rPr lang="en-US" sz="3200" b="0" i="1" smtClean="0">
                            <a:latin typeface="Cambria Math" panose="02040503050406030204" pitchFamily="18" charset="0"/>
                            <a:ea typeface="ＭＳ Ｐゴシック" pitchFamily="34" charset="-128"/>
                          </a:rPr>
                          <m:t>2</m:t>
                        </m:r>
                      </m:sub>
                    </m:sSub>
                  </m:oMath>
                </a14:m>
                <a:r>
                  <a:rPr lang="en-US" sz="3200" dirty="0">
                    <a:ea typeface="ＭＳ Ｐゴシック" pitchFamily="34" charset="-128"/>
                  </a:rPr>
                  <a:t>, …, </a:t>
                </a:r>
                <a14:m>
                  <m:oMath xmlns:m="http://schemas.openxmlformats.org/officeDocument/2006/math">
                    <m:sSub>
                      <m:sSubPr>
                        <m:ctrlPr>
                          <a:rPr lang="en-US" sz="3200" i="1">
                            <a:latin typeface="Cambria Math" panose="02040503050406030204" pitchFamily="18" charset="0"/>
                            <a:ea typeface="ＭＳ Ｐゴシック" pitchFamily="34" charset="-128"/>
                          </a:rPr>
                        </m:ctrlPr>
                      </m:sSubPr>
                      <m:e>
                        <m:acc>
                          <m:accPr>
                            <m:chr m:val="̂"/>
                            <m:ctrlPr>
                              <a:rPr lang="en-US" sz="3200" i="1">
                                <a:latin typeface="Cambria Math" panose="02040503050406030204" pitchFamily="18" charset="0"/>
                                <a:ea typeface="ＭＳ Ｐゴシック" pitchFamily="34" charset="-128"/>
                              </a:rPr>
                            </m:ctrlPr>
                          </m:accPr>
                          <m:e>
                            <m:r>
                              <a:rPr lang="en-US" sz="3200" i="1">
                                <a:latin typeface="Cambria Math" panose="02040503050406030204" pitchFamily="18" charset="0"/>
                                <a:ea typeface="ＭＳ Ｐゴシック" pitchFamily="34" charset="-128"/>
                              </a:rPr>
                              <m:t>𝛽</m:t>
                            </m:r>
                          </m:e>
                        </m:acc>
                      </m:e>
                      <m:sub>
                        <m:r>
                          <a:rPr lang="en-US" sz="3200" b="0" i="1" smtClean="0">
                            <a:latin typeface="Cambria Math" panose="02040503050406030204" pitchFamily="18" charset="0"/>
                            <a:ea typeface="ＭＳ Ｐゴシック" pitchFamily="34" charset="-128"/>
                          </a:rPr>
                          <m:t>𝑘</m:t>
                        </m:r>
                      </m:sub>
                    </m:sSub>
                  </m:oMath>
                </a14:m>
                <a:endParaRPr lang="en-US" sz="3200" dirty="0">
                  <a:ea typeface="ＭＳ Ｐゴシック" pitchFamily="34" charset="-128"/>
                </a:endParaRPr>
              </a:p>
            </p:txBody>
          </p:sp>
        </mc:Choice>
        <mc:Fallback xmlns="">
          <p:sp>
            <p:nvSpPr>
              <p:cNvPr id="156683" name="Content Placeholder 2"/>
              <p:cNvSpPr>
                <a:spLocks noGrp="1" noRot="1" noChangeAspect="1" noMove="1" noResize="1" noEditPoints="1" noAdjustHandles="1" noChangeArrowheads="1" noChangeShapeType="1" noTextEdit="1"/>
              </p:cNvSpPr>
              <p:nvPr>
                <p:ph idx="1"/>
              </p:nvPr>
            </p:nvSpPr>
            <p:spPr>
              <a:xfrm>
                <a:off x="304800" y="1828800"/>
                <a:ext cx="8077200" cy="4343400"/>
              </a:xfrm>
              <a:blipFill rotWithShape="0">
                <a:blip r:embed="rId2"/>
                <a:stretch>
                  <a:fillRect l="-1962" t="-1964" r="-2038"/>
                </a:stretch>
              </a:blipFill>
            </p:spPr>
            <p:txBody>
              <a:bodyPr/>
              <a:lstStyle/>
              <a:p>
                <a:r>
                  <a:rPr lang="en-US">
                    <a:noFill/>
                  </a:rPr>
                  <a:t> </a:t>
                </a:r>
              </a:p>
            </p:txBody>
          </p:sp>
        </mc:Fallback>
      </mc:AlternateContent>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68</a:t>
            </a:fld>
            <a:endParaRPr lang="en-US" altLang="en-US"/>
          </a:p>
        </p:txBody>
      </p:sp>
    </p:spTree>
    <p:extLst>
      <p:ext uri="{BB962C8B-B14F-4D97-AF65-F5344CB8AC3E}">
        <p14:creationId xmlns:p14="http://schemas.microsoft.com/office/powerpoint/2010/main" val="3716832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15" name="Title 1"/>
          <p:cNvSpPr>
            <a:spLocks noGrp="1"/>
          </p:cNvSpPr>
          <p:nvPr>
            <p:ph type="title"/>
          </p:nvPr>
        </p:nvSpPr>
        <p:spPr/>
        <p:txBody>
          <a:bodyPr/>
          <a:lstStyle/>
          <a:p>
            <a:br>
              <a:rPr lang="it-IT" b="0" dirty="0"/>
            </a:br>
            <a:r>
              <a:rPr lang="it-IT" dirty="0"/>
              <a:t>La distribuzione degli stimatori OLS nella regressione multipla (Paragrafo 6.6)</a:t>
            </a:r>
            <a:endParaRPr lang="en-US" dirty="0">
              <a:ea typeface="ＭＳ Ｐゴシック" pitchFamily="34" charset="-128"/>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94556" y="1981200"/>
                <a:ext cx="8431088" cy="4800600"/>
              </a:xfrm>
            </p:spPr>
            <p:txBody>
              <a:bodyPr/>
              <a:lstStyle/>
              <a:p>
                <a:pPr marL="0" indent="0">
                  <a:spcAft>
                    <a:spcPts val="600"/>
                  </a:spcAft>
                  <a:buFontTx/>
                  <a:buNone/>
                  <a:defRPr/>
                </a:pPr>
                <a:r>
                  <a:rPr lang="en-US" dirty="0"/>
                  <a:t>Quando </a:t>
                </a:r>
                <a:r>
                  <a:rPr lang="en-US" dirty="0" err="1"/>
                  <a:t>valgono</a:t>
                </a:r>
                <a:r>
                  <a:rPr lang="en-US" dirty="0"/>
                  <a:t> le quattro </a:t>
                </a:r>
                <a:r>
                  <a:rPr lang="en-US" dirty="0" err="1"/>
                  <a:t>assunzioni</a:t>
                </a:r>
                <a:r>
                  <a:rPr lang="en-US" dirty="0"/>
                  <a:t> </a:t>
                </a:r>
                <a:r>
                  <a:rPr lang="en-US" dirty="0" err="1"/>
                  <a:t>dei</a:t>
                </a:r>
                <a:r>
                  <a:rPr lang="en-US" dirty="0"/>
                  <a:t> </a:t>
                </a:r>
                <a:r>
                  <a:rPr lang="en-US" dirty="0" err="1"/>
                  <a:t>minimi</a:t>
                </a:r>
                <a:r>
                  <a:rPr lang="en-US" dirty="0"/>
                  <a:t> </a:t>
                </a:r>
                <a:r>
                  <a:rPr lang="en-US" dirty="0" err="1"/>
                  <a:t>quadrati</a:t>
                </a:r>
                <a:r>
                  <a:rPr lang="en-US" dirty="0"/>
                  <a:t>,</a:t>
                </a:r>
                <a:endParaRPr lang="en-US" sz="1400" dirty="0"/>
              </a:p>
              <a:p>
                <a:pPr>
                  <a:spcAft>
                    <a:spcPts val="600"/>
                  </a:spcAft>
                  <a:defRPr/>
                </a:pPr>
                <a14:m>
                  <m:oMath xmlns:m="http://schemas.openxmlformats.org/officeDocument/2006/math">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i="1">
                                <a:latin typeface="Cambria Math" panose="02040503050406030204" pitchFamily="18" charset="0"/>
                              </a:rPr>
                              <m:t>𝛽</m:t>
                            </m:r>
                          </m:e>
                        </m:acc>
                      </m:e>
                      <m:sub>
                        <m:r>
                          <a:rPr lang="en-US" sz="2400" b="0" i="1" smtClean="0">
                            <a:latin typeface="Cambria Math" panose="02040503050406030204" pitchFamily="18" charset="0"/>
                          </a:rPr>
                          <m:t>𝑖</m:t>
                        </m:r>
                      </m:sub>
                    </m:sSub>
                  </m:oMath>
                </a14:m>
                <a:r>
                  <a:rPr lang="en-US" sz="2400" dirty="0"/>
                  <a:t> ha </a:t>
                </a:r>
                <a:r>
                  <a:rPr lang="en-US" sz="2400" dirty="0" err="1"/>
                  <a:t>valore</a:t>
                </a:r>
                <a:r>
                  <a:rPr lang="en-US" sz="2400" dirty="0"/>
                  <a:t> </a:t>
                </a:r>
                <a:r>
                  <a:rPr lang="en-US" sz="2400" dirty="0" err="1"/>
                  <a:t>atteso</a:t>
                </a:r>
                <a:r>
                  <a:rPr lang="en-US" sz="2400" dirty="0"/>
                  <a:t> </a:t>
                </a:r>
                <a:r>
                  <a:rPr lang="en-US" sz="2400" i="1" dirty="0">
                    <a:latin typeface="Lucida Grande"/>
                    <a:ea typeface="Lucida Grande"/>
                    <a:cs typeface="Lucida Grande"/>
                    <a:sym typeface="Symbol"/>
                  </a:rPr>
                  <a:t>β</a:t>
                </a:r>
                <a:r>
                  <a:rPr lang="en-US" sz="2400" baseline="-25000" dirty="0" err="1"/>
                  <a:t>i</a:t>
                </a:r>
                <a:r>
                  <a:rPr lang="en-US" sz="2400" dirty="0"/>
                  <a:t>,  </a:t>
                </a:r>
              </a:p>
              <a:p>
                <a:pPr>
                  <a:spcAft>
                    <a:spcPts val="600"/>
                  </a:spcAft>
                  <a:defRPr/>
                </a:pPr>
                <a:r>
                  <a:rPr lang="en-US" sz="2400" dirty="0" err="1"/>
                  <a:t>var</a:t>
                </a:r>
                <a:r>
                  <a:rPr lang="en-US" sz="2400" dirty="0"/>
                  <a:t>(</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𝛽</m:t>
                            </m:r>
                          </m:e>
                        </m:acc>
                      </m:e>
                      <m:sub>
                        <m:r>
                          <a:rPr lang="en-US" sz="2400" b="0" i="1" smtClean="0">
                            <a:latin typeface="Cambria Math" panose="02040503050406030204" pitchFamily="18" charset="0"/>
                          </a:rPr>
                          <m:t>𝑖</m:t>
                        </m:r>
                      </m:sub>
                    </m:sSub>
                  </m:oMath>
                </a14:m>
                <a:r>
                  <a:rPr lang="en-US" sz="2400" dirty="0"/>
                  <a:t>) è </a:t>
                </a:r>
                <a:r>
                  <a:rPr lang="en-US" sz="2400" dirty="0" err="1"/>
                  <a:t>inversamente</a:t>
                </a:r>
                <a:r>
                  <a:rPr lang="en-US" sz="2400" dirty="0"/>
                  <a:t> </a:t>
                </a:r>
                <a:r>
                  <a:rPr lang="en-US" sz="2400" dirty="0" err="1"/>
                  <a:t>proporzionale</a:t>
                </a:r>
                <a:r>
                  <a:rPr lang="en-US" sz="2400" dirty="0"/>
                  <a:t> a </a:t>
                </a:r>
                <a:r>
                  <a:rPr lang="en-US" sz="2400" i="1" dirty="0"/>
                  <a:t>n</a:t>
                </a:r>
                <a:endParaRPr lang="en-US" sz="2400" dirty="0"/>
              </a:p>
              <a:p>
                <a:pPr>
                  <a:spcAft>
                    <a:spcPts val="600"/>
                  </a:spcAft>
                  <a:defRPr/>
                </a:pPr>
                <a:r>
                  <a:rPr lang="en-US" sz="2400" dirty="0"/>
                  <a:t>al di </a:t>
                </a:r>
                <a:r>
                  <a:rPr lang="en-US" sz="2400" dirty="0" err="1"/>
                  <a:t>là</a:t>
                </a:r>
                <a:r>
                  <a:rPr lang="en-US" sz="2400" dirty="0"/>
                  <a:t> di </a:t>
                </a:r>
                <a:r>
                  <a:rPr lang="en-US" sz="2400" dirty="0" err="1"/>
                  <a:t>valore</a:t>
                </a:r>
                <a:r>
                  <a:rPr lang="en-US" sz="2400" dirty="0"/>
                  <a:t> </a:t>
                </a:r>
                <a:r>
                  <a:rPr lang="en-US" sz="2400" dirty="0" err="1"/>
                  <a:t>atteso</a:t>
                </a:r>
                <a:r>
                  <a:rPr lang="en-US" sz="2400" dirty="0"/>
                  <a:t> e </a:t>
                </a:r>
                <a:r>
                  <a:rPr lang="en-US" sz="2400" dirty="0" err="1"/>
                  <a:t>varianza</a:t>
                </a:r>
                <a:r>
                  <a:rPr lang="en-US" sz="2400" dirty="0"/>
                  <a:t>, la </a:t>
                </a:r>
                <a:r>
                  <a:rPr lang="en-US" sz="2400" dirty="0" err="1"/>
                  <a:t>distribuzione</a:t>
                </a:r>
                <a:r>
                  <a:rPr lang="en-US" sz="2400" dirty="0"/>
                  <a:t> </a:t>
                </a:r>
                <a:r>
                  <a:rPr lang="en-US" sz="2400" dirty="0" err="1"/>
                  <a:t>esatta</a:t>
                </a:r>
                <a:r>
                  <a:rPr lang="en-US" sz="2400" dirty="0"/>
                  <a:t> (</a:t>
                </a:r>
                <a:r>
                  <a:rPr lang="en-US" sz="2400" i="1" dirty="0"/>
                  <a:t>n</a:t>
                </a:r>
                <a:r>
                  <a:rPr lang="en-US" sz="2400" dirty="0"/>
                  <a:t>-</a:t>
                </a:r>
                <a:r>
                  <a:rPr lang="en-US" sz="2400" dirty="0" err="1"/>
                  <a:t>finita</a:t>
                </a:r>
                <a:r>
                  <a:rPr lang="en-US" sz="2400" dirty="0"/>
                  <a:t>) di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𝛽</m:t>
                            </m:r>
                          </m:e>
                        </m:acc>
                      </m:e>
                      <m:sub>
                        <m:r>
                          <a:rPr lang="en-US" sz="2400" b="0" i="1" smtClean="0">
                            <a:latin typeface="Cambria Math" panose="02040503050406030204" pitchFamily="18" charset="0"/>
                          </a:rPr>
                          <m:t>𝑖</m:t>
                        </m:r>
                      </m:sub>
                    </m:sSub>
                  </m:oMath>
                </a14:m>
                <a:r>
                  <a:rPr lang="en-US" sz="2400" dirty="0"/>
                  <a:t> è molto </a:t>
                </a:r>
                <a:r>
                  <a:rPr lang="en-US" sz="2400" dirty="0" err="1"/>
                  <a:t>complessa</a:t>
                </a:r>
                <a:r>
                  <a:rPr lang="en-US" sz="2400" dirty="0"/>
                  <a:t>…</a:t>
                </a:r>
              </a:p>
              <a:p>
                <a:pPr>
                  <a:spcAft>
                    <a:spcPts val="600"/>
                  </a:spcAft>
                  <a:defRPr/>
                </a:pPr>
                <a:r>
                  <a:rPr lang="en-US" sz="2400" dirty="0"/>
                  <a:t>ma per </a:t>
                </a:r>
                <a:r>
                  <a:rPr lang="en-US" sz="2400" i="1" dirty="0"/>
                  <a:t>n</a:t>
                </a:r>
                <a:r>
                  <a:rPr lang="en-US" sz="2400" dirty="0"/>
                  <a:t> </a:t>
                </a:r>
                <a:r>
                  <a:rPr lang="en-US" sz="2400" dirty="0" err="1"/>
                  <a:t>grande</a:t>
                </a:r>
                <a:r>
                  <a:rPr lang="en-US" sz="2400" dirty="0"/>
                  <a:t>,</a:t>
                </a:r>
              </a:p>
              <a:p>
                <a:pPr marL="0" indent="0">
                  <a:spcAft>
                    <a:spcPts val="600"/>
                  </a:spcAft>
                  <a:buNone/>
                  <a:defRPr/>
                </a:pPr>
                <a14:m>
                  <m:oMathPara xmlns:m="http://schemas.openxmlformats.org/officeDocument/2006/math">
                    <m:oMathParaPr>
                      <m:jc m:val="centerGroup"/>
                    </m:oMathParaPr>
                    <m:oMath xmlns:m="http://schemas.openxmlformats.org/officeDocument/2006/math">
                      <m:f>
                        <m:fPr>
                          <m:ctrlPr>
                            <a:rPr lang="en-US" sz="1800" i="1">
                              <a:latin typeface="Cambria Math" panose="02040503050406030204" pitchFamily="18" charset="0"/>
                            </a:rPr>
                          </m:ctrlPr>
                        </m:fPr>
                        <m:num>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i="1">
                                  <a:latin typeface="Cambria Math" panose="02040503050406030204" pitchFamily="18" charset="0"/>
                                </a:rPr>
                                <m:t>𝑖</m:t>
                              </m:r>
                            </m:sub>
                          </m:sSub>
                          <m:r>
                            <a:rPr lang="en-US" sz="1800" i="1">
                              <a:latin typeface="Cambria Math" panose="02040503050406030204" pitchFamily="18" charset="0"/>
                            </a:rPr>
                            <m:t>−</m:t>
                          </m:r>
                          <m:sSub>
                            <m:sSubPr>
                              <m:ctrlPr>
                                <a:rPr lang="en-IE" sz="1800" b="0" i="1" smtClean="0">
                                  <a:latin typeface="Cambria Math" panose="02040503050406030204" pitchFamily="18" charset="0"/>
                                </a:rPr>
                              </m:ctrlPr>
                            </m:sSubPr>
                            <m:e>
                              <m:r>
                                <a:rPr lang="en-IE" sz="1800" b="0" i="1" smtClean="0">
                                  <a:latin typeface="Cambria Math" panose="02040503050406030204" pitchFamily="18" charset="0"/>
                                </a:rPr>
                                <m:t>𝛽</m:t>
                              </m:r>
                            </m:e>
                            <m:sub>
                              <m:r>
                                <a:rPr lang="en-IE" sz="1800" b="0" i="1" smtClean="0">
                                  <a:latin typeface="Cambria Math" panose="02040503050406030204" pitchFamily="18" charset="0"/>
                                </a:rPr>
                                <m:t>𝑖</m:t>
                              </m:r>
                            </m:sub>
                          </m:sSub>
                        </m:num>
                        <m:den>
                          <m:r>
                            <a:rPr lang="en-US" sz="1800" i="1">
                              <a:latin typeface="Cambria Math" panose="02040503050406030204" pitchFamily="18" charset="0"/>
                            </a:rPr>
                            <m:t>√</m:t>
                          </m:r>
                          <m:r>
                            <m:rPr>
                              <m:sty m:val="p"/>
                            </m:rPr>
                            <a:rPr lang="en-US" sz="1800">
                              <a:latin typeface="Cambria Math" panose="02040503050406030204" pitchFamily="18" charset="0"/>
                            </a:rPr>
                            <m:t>var</m:t>
                          </m:r>
                          <m:r>
                            <a:rPr lang="en-US" sz="1800" i="1">
                              <a:latin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i="1">
                                  <a:latin typeface="Cambria Math" panose="02040503050406030204" pitchFamily="18" charset="0"/>
                                </a:rPr>
                                <m:t>𝑖</m:t>
                              </m:r>
                            </m:sub>
                          </m:sSub>
                          <m:r>
                            <a:rPr lang="en-US" sz="1800" i="1">
                              <a:latin typeface="Cambria Math" panose="02040503050406030204" pitchFamily="18" charset="0"/>
                            </a:rPr>
                            <m:t>−</m:t>
                          </m:r>
                          <m:r>
                            <a:rPr lang="en-US" sz="1800" i="1">
                              <a:latin typeface="Cambria Math" panose="02040503050406030204" pitchFamily="18" charset="0"/>
                            </a:rPr>
                            <m:t>𝐸</m:t>
                          </m:r>
                          <m:r>
                            <a:rPr lang="en-US" sz="1800" i="1">
                              <a:latin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i="1">
                                  <a:latin typeface="Cambria Math" panose="02040503050406030204" pitchFamily="18" charset="0"/>
                                </a:rPr>
                                <m:t>𝑖</m:t>
                              </m:r>
                            </m:sub>
                          </m:sSub>
                          <m:r>
                            <a:rPr lang="en-US" sz="1800" i="1">
                              <a:latin typeface="Cambria Math" panose="02040503050406030204" pitchFamily="18" charset="0"/>
                            </a:rPr>
                            <m:t>))</m:t>
                          </m:r>
                        </m:den>
                      </m:f>
                      <m:r>
                        <a:rPr lang="en-IE" sz="1800" b="0" i="1" smtClean="0">
                          <a:latin typeface="Cambria Math" panose="02040503050406030204" pitchFamily="18" charset="0"/>
                        </a:rPr>
                        <m:t>=</m:t>
                      </m:r>
                      <m:f>
                        <m:fPr>
                          <m:ctrlPr>
                            <a:rPr lang="en-US" sz="1800" b="0" i="1" smtClean="0">
                              <a:latin typeface="Cambria Math" panose="02040503050406030204" pitchFamily="18" charset="0"/>
                            </a:rPr>
                          </m:ctrlPr>
                        </m:fPr>
                        <m:num>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b="0" i="1" smtClean="0">
                                  <a:latin typeface="Cambria Math" panose="02040503050406030204" pitchFamily="18" charset="0"/>
                                </a:rPr>
                                <m:t>𝑖</m:t>
                              </m:r>
                            </m:sub>
                          </m:sSub>
                          <m:r>
                            <a:rPr lang="en-US" sz="1800" i="1">
                              <a:latin typeface="Cambria Math" panose="02040503050406030204" pitchFamily="18" charset="0"/>
                            </a:rPr>
                            <m:t>−</m:t>
                          </m:r>
                          <m:r>
                            <a:rPr lang="en-US" sz="1800" i="1">
                              <a:latin typeface="Cambria Math" panose="02040503050406030204" pitchFamily="18" charset="0"/>
                            </a:rPr>
                            <m:t>𝐸</m:t>
                          </m:r>
                          <m:r>
                            <a:rPr lang="en-US" sz="1800" i="1">
                              <a:latin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b="0" i="1" smtClean="0">
                                  <a:latin typeface="Cambria Math" panose="02040503050406030204" pitchFamily="18" charset="0"/>
                                </a:rPr>
                                <m:t>𝑖</m:t>
                              </m:r>
                            </m:sub>
                          </m:sSub>
                          <m:r>
                            <a:rPr lang="en-US" sz="1800" i="1">
                              <a:latin typeface="Cambria Math" panose="02040503050406030204" pitchFamily="18" charset="0"/>
                            </a:rPr>
                            <m:t>)</m:t>
                          </m:r>
                        </m:num>
                        <m:den>
                          <m:r>
                            <a:rPr lang="en-US" sz="1800" b="0" i="1" smtClean="0">
                              <a:latin typeface="Cambria Math" panose="02040503050406030204" pitchFamily="18" charset="0"/>
                            </a:rPr>
                            <m:t>√</m:t>
                          </m:r>
                          <m:r>
                            <m:rPr>
                              <m:sty m:val="p"/>
                            </m:rPr>
                            <a:rPr lang="en-US" sz="1800" b="0" i="0" smtClean="0">
                              <a:latin typeface="Cambria Math" panose="02040503050406030204" pitchFamily="18" charset="0"/>
                            </a:rPr>
                            <m:t>var</m:t>
                          </m:r>
                          <m:r>
                            <a:rPr lang="en-US" sz="1800" b="0" i="1" smtClean="0">
                              <a:latin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b="0" i="1" smtClean="0">
                                  <a:latin typeface="Cambria Math" panose="02040503050406030204" pitchFamily="18" charset="0"/>
                                </a:rPr>
                                <m:t>𝑖</m:t>
                              </m:r>
                            </m:sub>
                          </m:sSub>
                          <m:r>
                            <a:rPr lang="en-US" sz="1800" i="1">
                              <a:latin typeface="Cambria Math" panose="02040503050406030204" pitchFamily="18" charset="0"/>
                            </a:rPr>
                            <m:t>−</m:t>
                          </m:r>
                          <m:r>
                            <a:rPr lang="en-US" sz="1800" i="1">
                              <a:latin typeface="Cambria Math" panose="02040503050406030204" pitchFamily="18" charset="0"/>
                            </a:rPr>
                            <m:t>𝐸</m:t>
                          </m:r>
                          <m:r>
                            <a:rPr lang="en-US" sz="1800" i="1">
                              <a:latin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b="0" i="1" smtClean="0">
                                  <a:latin typeface="Cambria Math" panose="02040503050406030204" pitchFamily="18" charset="0"/>
                                </a:rPr>
                                <m:t>𝑖</m:t>
                              </m:r>
                            </m:sub>
                          </m:sSub>
                          <m:r>
                            <a:rPr lang="en-US" sz="1800" i="1">
                              <a:latin typeface="Cambria Math" panose="02040503050406030204" pitchFamily="18" charset="0"/>
                            </a:rPr>
                            <m:t>)</m:t>
                          </m:r>
                          <m:r>
                            <a:rPr lang="en-US" sz="1800" b="0" i="1" smtClean="0">
                              <a:latin typeface="Cambria Math" panose="02040503050406030204" pitchFamily="18" charset="0"/>
                            </a:rPr>
                            <m:t>)</m:t>
                          </m:r>
                        </m:den>
                      </m:f>
                      <m:r>
                        <a:rPr lang="en-IE" sz="1800" b="0" i="1" smtClean="0">
                          <a:latin typeface="Cambria Math" panose="02040503050406030204" pitchFamily="18" charset="0"/>
                        </a:rPr>
                        <m:t>      ∀</m:t>
                      </m:r>
                      <m:r>
                        <a:rPr lang="en-US" sz="1800" i="1">
                          <a:latin typeface="Cambria Math" panose="02040503050406030204" pitchFamily="18" charset="0"/>
                        </a:rPr>
                        <m:t>𝑖</m:t>
                      </m:r>
                      <m:r>
                        <a:rPr lang="en-US" sz="1800" i="1">
                          <a:latin typeface="Cambria Math" panose="02040503050406030204" pitchFamily="18" charset="0"/>
                        </a:rPr>
                        <m:t>=1,2, …, </m:t>
                      </m:r>
                      <m:r>
                        <a:rPr lang="en-US" sz="1800" i="1">
                          <a:latin typeface="Cambria Math" panose="02040503050406030204" pitchFamily="18" charset="0"/>
                        </a:rPr>
                        <m:t>𝑘</m:t>
                      </m:r>
                    </m:oMath>
                  </m:oMathPara>
                </a14:m>
                <a:endParaRPr lang="en-US" sz="1800" dirty="0"/>
              </a:p>
              <a:p>
                <a:pPr marL="457200" lvl="1" indent="0">
                  <a:spcAft>
                    <a:spcPts val="600"/>
                  </a:spcAft>
                  <a:buNone/>
                  <a:defRPr/>
                </a:pPr>
                <a:r>
                  <a:rPr lang="en-US" sz="2000" dirty="0"/>
                  <a:t>è </a:t>
                </a:r>
                <a:r>
                  <a:rPr lang="en-US" sz="2000" dirty="0" err="1"/>
                  <a:t>approssimata</a:t>
                </a:r>
                <a:r>
                  <a:rPr lang="en-US" sz="2000" dirty="0"/>
                  <a:t> da una </a:t>
                </a:r>
                <a:r>
                  <a:rPr lang="en-US" sz="2000" dirty="0" err="1"/>
                  <a:t>distribuzione</a:t>
                </a:r>
                <a:r>
                  <a:rPr lang="en-US" sz="2000" dirty="0"/>
                  <a:t> </a:t>
                </a:r>
                <a:r>
                  <a:rPr lang="en-US" sz="2000" i="1" dirty="0"/>
                  <a:t>N</a:t>
                </a:r>
                <a:r>
                  <a:rPr lang="en-US" sz="2000" dirty="0"/>
                  <a:t>(0,1)     (</a:t>
                </a:r>
                <a:r>
                  <a:rPr lang="en-US" sz="2000" b="1" u="sng" dirty="0"/>
                  <a:t>TLC</a:t>
                </a:r>
                <a:r>
                  <a:rPr lang="en-US" sz="2000" dirty="0"/>
                  <a:t>)</a:t>
                </a:r>
                <a:endParaRPr lang="en-US" sz="105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94556" y="1981200"/>
                <a:ext cx="8431088" cy="4800600"/>
              </a:xfrm>
              <a:blipFill>
                <a:blip r:embed="rId3"/>
                <a:stretch>
                  <a:fillRect l="-1518" t="-1269"/>
                </a:stretch>
              </a:blipFill>
            </p:spPr>
            <p:txBody>
              <a:bodyPr/>
              <a:lstStyle/>
              <a:p>
                <a:r>
                  <a:rPr lang="en-IE">
                    <a:noFill/>
                  </a:rPr>
                  <a:t> </a:t>
                </a:r>
              </a:p>
            </p:txBody>
          </p:sp>
        </mc:Fallback>
      </mc:AlternateContent>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69</a:t>
            </a:fld>
            <a:endParaRPr lang="en-US" altLang="en-US"/>
          </a:p>
        </p:txBody>
      </p:sp>
    </p:spTree>
    <p:extLst>
      <p:ext uri="{BB962C8B-B14F-4D97-AF65-F5344CB8AC3E}">
        <p14:creationId xmlns:p14="http://schemas.microsoft.com/office/powerpoint/2010/main" val="136957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Title 1"/>
          <p:cNvSpPr>
            <a:spLocks noGrp="1"/>
          </p:cNvSpPr>
          <p:nvPr>
            <p:ph type="title"/>
          </p:nvPr>
        </p:nvSpPr>
        <p:spPr/>
        <p:txBody>
          <a:bodyPr/>
          <a:lstStyle/>
          <a:p>
            <a:r>
              <a:rPr lang="it-IT" dirty="0"/>
              <a:t>La distribuzione degli stimatori OLS nella regressione multipla (Paragrafo 6.6)</a:t>
            </a:r>
            <a:endParaRPr lang="en-US" dirty="0">
              <a:ea typeface="ＭＳ Ｐゴシック" pitchFamily="34" charset="-128"/>
            </a:endParaRPr>
          </a:p>
        </p:txBody>
      </p:sp>
      <mc:AlternateContent xmlns:mc="http://schemas.openxmlformats.org/markup-compatibility/2006" xmlns:a14="http://schemas.microsoft.com/office/drawing/2010/main">
        <mc:Choice Requires="a14">
          <p:sp>
            <p:nvSpPr>
              <p:cNvPr id="81927" name="Content Placeholder 2"/>
              <p:cNvSpPr>
                <a:spLocks noGrp="1"/>
              </p:cNvSpPr>
              <p:nvPr>
                <p:ph idx="1"/>
              </p:nvPr>
            </p:nvSpPr>
            <p:spPr>
              <a:xfrm>
                <a:off x="304800" y="1600200"/>
                <a:ext cx="8610600" cy="4572000"/>
              </a:xfrm>
            </p:spPr>
            <p:txBody>
              <a:bodyPr/>
              <a:lstStyle/>
              <a:p>
                <a:pPr marL="0" indent="0">
                  <a:buFontTx/>
                  <a:buNone/>
                </a:pPr>
                <a:r>
                  <a:rPr lang="it-IT" sz="2000" dirty="0">
                    <a:ea typeface="ＭＳ Ｐゴシック" pitchFamily="34" charset="-128"/>
                  </a:rPr>
                  <a:t>La varianza dello stimatore OLS (per semplicità, per il caso </a:t>
                </a:r>
                <a:r>
                  <a:rPr lang="it-IT" sz="2000" dirty="0" err="1">
                    <a:ea typeface="ＭＳ Ｐゴシック" pitchFamily="34" charset="-128"/>
                  </a:rPr>
                  <a:t>univariato</a:t>
                </a:r>
                <a:r>
                  <a:rPr lang="it-IT" sz="2000" dirty="0">
                    <a:ea typeface="ＭＳ Ｐゴシック" pitchFamily="34" charset="-128"/>
                  </a:rPr>
                  <a:t>) che compare al denominatore della statistica precedente è data:</a:t>
                </a:r>
              </a:p>
              <a:p>
                <a:pPr marL="0" indent="0" algn="ctr">
                  <a:spcAft>
                    <a:spcPts val="1800"/>
                  </a:spcAft>
                  <a:buNone/>
                </a:pPr>
                <a:r>
                  <a:rPr lang="it-IT" sz="2000" b="0" dirty="0" err="1">
                    <a:ea typeface="ＭＳ Ｐゴシック" pitchFamily="34" charset="-128"/>
                  </a:rPr>
                  <a:t>var</a:t>
                </a:r>
                <a14:m>
                  <m:oMath xmlns:m="http://schemas.openxmlformats.org/officeDocument/2006/math">
                    <m:d>
                      <m:dPr>
                        <m:ctrlPr>
                          <a:rPr lang="it-IT" sz="2000" b="0" i="1" smtClean="0">
                            <a:latin typeface="Cambria Math" panose="02040503050406030204" pitchFamily="18" charset="0"/>
                            <a:ea typeface="ＭＳ Ｐゴシック" pitchFamily="34" charset="-128"/>
                          </a:rPr>
                        </m:ctrlPr>
                      </m:dPr>
                      <m:e>
                        <m:sSub>
                          <m:sSubPr>
                            <m:ctrlPr>
                              <a:rPr lang="it-IT" sz="2000" b="0" i="1" smtClean="0">
                                <a:latin typeface="Cambria Math" panose="02040503050406030204" pitchFamily="18" charset="0"/>
                                <a:ea typeface="ＭＳ Ｐゴシック" pitchFamily="34" charset="-128"/>
                              </a:rPr>
                            </m:ctrlPr>
                          </m:sSubPr>
                          <m:e>
                            <m:sSub>
                              <m:sSubPr>
                                <m:ctrlPr>
                                  <a:rPr lang="it-IT" sz="2000" i="1" smtClean="0">
                                    <a:latin typeface="Cambria Math" panose="02040503050406030204" pitchFamily="18" charset="0"/>
                                    <a:ea typeface="ＭＳ Ｐゴシック" pitchFamily="34" charset="-128"/>
                                  </a:rPr>
                                </m:ctrlPr>
                              </m:sSubPr>
                              <m:e>
                                <m:acc>
                                  <m:accPr>
                                    <m:chr m:val="̂"/>
                                    <m:ctrlPr>
                                      <a:rPr lang="it-IT" sz="2000" b="0" i="1" smtClean="0">
                                        <a:latin typeface="Cambria Math" panose="02040503050406030204" pitchFamily="18" charset="0"/>
                                        <a:ea typeface="ＭＳ Ｐゴシック" pitchFamily="34" charset="-128"/>
                                      </a:rPr>
                                    </m:ctrlPr>
                                  </m:accPr>
                                  <m:e>
                                    <m:r>
                                      <a:rPr lang="it-IT" sz="2000" i="1" smtClean="0">
                                        <a:latin typeface="Cambria Math" panose="02040503050406030204" pitchFamily="18" charset="0"/>
                                        <a:ea typeface="ＭＳ Ｐゴシック" pitchFamily="34" charset="-128"/>
                                      </a:rPr>
                                      <m:t>𝛽</m:t>
                                    </m:r>
                                  </m:e>
                                </m:acc>
                              </m:e>
                              <m:sub>
                                <m:r>
                                  <a:rPr lang="it-IT" sz="2000" i="1" smtClean="0">
                                    <a:latin typeface="Cambria Math" panose="02040503050406030204" pitchFamily="18" charset="0"/>
                                    <a:ea typeface="ＭＳ Ｐゴシック" pitchFamily="34" charset="-128"/>
                                  </a:rPr>
                                  <m:t>1</m:t>
                                </m:r>
                              </m:sub>
                            </m:sSub>
                            <m:r>
                              <a:rPr lang="it-IT" sz="2000" b="0" i="1" smtClean="0">
                                <a:latin typeface="Cambria Math" panose="02040503050406030204" pitchFamily="18" charset="0"/>
                                <a:ea typeface="ＭＳ Ｐゴシック" pitchFamily="34" charset="-128"/>
                              </a:rPr>
                              <m:t>−</m:t>
                            </m:r>
                            <m:r>
                              <a:rPr lang="it-IT" sz="2000" b="0" i="1" smtClean="0">
                                <a:latin typeface="Cambria Math" panose="02040503050406030204" pitchFamily="18" charset="0"/>
                                <a:ea typeface="ＭＳ Ｐゴシック" pitchFamily="34" charset="-128"/>
                              </a:rPr>
                              <m:t>𝛽</m:t>
                            </m:r>
                          </m:e>
                          <m:sub>
                            <m:r>
                              <a:rPr lang="it-IT" sz="2000" b="0" i="1" smtClean="0">
                                <a:latin typeface="Cambria Math" panose="02040503050406030204" pitchFamily="18" charset="0"/>
                                <a:ea typeface="ＭＳ Ｐゴシック" pitchFamily="34" charset="-128"/>
                              </a:rPr>
                              <m:t>1</m:t>
                            </m:r>
                          </m:sub>
                        </m:sSub>
                      </m:e>
                    </m:d>
                    <m:r>
                      <a:rPr lang="it-IT" sz="2000" b="0" i="1" smtClean="0">
                        <a:latin typeface="Cambria Math" panose="02040503050406030204" pitchFamily="18" charset="0"/>
                        <a:ea typeface="ＭＳ Ｐゴシック" pitchFamily="34" charset="-128"/>
                      </a:rPr>
                      <m:t>=</m:t>
                    </m:r>
                    <m:f>
                      <m:fPr>
                        <m:ctrlPr>
                          <a:rPr lang="it-IT" sz="2000" i="1" smtClean="0">
                            <a:latin typeface="Cambria Math" panose="02040503050406030204" pitchFamily="18" charset="0"/>
                          </a:rPr>
                        </m:ctrlPr>
                      </m:fPr>
                      <m:num>
                        <m:r>
                          <a:rPr lang="it-IT" sz="2000" smtClean="0">
                            <a:latin typeface="Cambria Math" panose="02040503050406030204" pitchFamily="18" charset="0"/>
                          </a:rPr>
                          <m:t>1</m:t>
                        </m:r>
                      </m:num>
                      <m:den>
                        <m:r>
                          <a:rPr lang="it-IT" sz="2000" i="1" smtClean="0">
                            <a:latin typeface="Cambria Math" panose="02040503050406030204" pitchFamily="18" charset="0"/>
                          </a:rPr>
                          <m:t>𝑛</m:t>
                        </m:r>
                      </m:den>
                    </m:f>
                    <m:r>
                      <a:rPr lang="it-IT" sz="2000" smtClean="0">
                        <a:latin typeface="Cambria Math" panose="02040503050406030204" pitchFamily="18" charset="0"/>
                      </a:rPr>
                      <m:t>×</m:t>
                    </m:r>
                    <m:f>
                      <m:fPr>
                        <m:ctrlPr>
                          <a:rPr lang="it-IT" sz="2000" i="1" smtClean="0">
                            <a:latin typeface="Cambria Math" panose="02040503050406030204" pitchFamily="18" charset="0"/>
                          </a:rPr>
                        </m:ctrlPr>
                      </m:fPr>
                      <m:num>
                        <m:d>
                          <m:dPr>
                            <m:begChr m:val=""/>
                            <m:endChr m:val="]"/>
                            <m:ctrlPr>
                              <a:rPr lang="it-IT" sz="2000" i="1" smtClean="0">
                                <a:latin typeface="Cambria Math" panose="02040503050406030204" pitchFamily="18" charset="0"/>
                              </a:rPr>
                            </m:ctrlPr>
                          </m:dPr>
                          <m:e>
                            <m:r>
                              <m:rPr>
                                <m:sty m:val="p"/>
                              </m:rPr>
                              <a:rPr lang="it-IT" sz="2000" smtClean="0">
                                <a:latin typeface="Cambria Math" panose="02040503050406030204" pitchFamily="18" charset="0"/>
                              </a:rPr>
                              <m:t>var</m:t>
                            </m:r>
                            <m:r>
                              <a:rPr lang="it-IT" sz="2000" smtClean="0">
                                <a:latin typeface="Cambria Math" panose="02040503050406030204" pitchFamily="18" charset="0"/>
                              </a:rPr>
                              <m:t>[(</m:t>
                            </m:r>
                            <m:sSub>
                              <m:sSubPr>
                                <m:ctrlPr>
                                  <a:rPr lang="it-IT" sz="2000" i="1" smtClean="0">
                                    <a:latin typeface="Cambria Math" panose="02040503050406030204" pitchFamily="18" charset="0"/>
                                  </a:rPr>
                                </m:ctrlPr>
                              </m:sSubPr>
                              <m:e>
                                <m:r>
                                  <a:rPr lang="it-IT" sz="2000" i="1" smtClean="0">
                                    <a:latin typeface="Cambria Math" panose="02040503050406030204" pitchFamily="18" charset="0"/>
                                  </a:rPr>
                                  <m:t>𝑋</m:t>
                                </m:r>
                              </m:e>
                              <m:sub>
                                <m:r>
                                  <a:rPr lang="it-IT" sz="2000" i="1" smtClean="0">
                                    <a:latin typeface="Cambria Math" panose="02040503050406030204" pitchFamily="18" charset="0"/>
                                  </a:rPr>
                                  <m:t>𝑖</m:t>
                                </m:r>
                              </m:sub>
                            </m:sSub>
                            <m:r>
                              <a:rPr lang="it-IT" sz="2000" smtClean="0">
                                <a:latin typeface="Cambria Math" panose="02040503050406030204" pitchFamily="18" charset="0"/>
                              </a:rPr>
                              <m:t>−</m:t>
                            </m:r>
                            <m:sSub>
                              <m:sSubPr>
                                <m:ctrlPr>
                                  <a:rPr lang="it-IT" sz="2000" i="1" smtClean="0">
                                    <a:latin typeface="Cambria Math" panose="02040503050406030204" pitchFamily="18" charset="0"/>
                                  </a:rPr>
                                </m:ctrlPr>
                              </m:sSubPr>
                              <m:e>
                                <m:r>
                                  <a:rPr lang="it-IT" sz="2000" i="1" smtClean="0">
                                    <a:latin typeface="Cambria Math" panose="02040503050406030204" pitchFamily="18" charset="0"/>
                                  </a:rPr>
                                  <m:t>𝜇</m:t>
                                </m:r>
                              </m:e>
                              <m:sub>
                                <m:r>
                                  <a:rPr lang="it-IT" sz="2000" i="1" smtClean="0">
                                    <a:latin typeface="Cambria Math" panose="02040503050406030204" pitchFamily="18" charset="0"/>
                                  </a:rPr>
                                  <m:t>𝑥</m:t>
                                </m:r>
                              </m:sub>
                            </m:sSub>
                            <m:r>
                              <a:rPr lang="it-IT" sz="2000" smtClean="0">
                                <a:latin typeface="Cambria Math" panose="02040503050406030204" pitchFamily="18" charset="0"/>
                              </a:rPr>
                              <m:t>)</m:t>
                            </m:r>
                            <m:sSub>
                              <m:sSubPr>
                                <m:ctrlPr>
                                  <a:rPr lang="it-IT" sz="2000" i="1" smtClean="0">
                                    <a:latin typeface="Cambria Math" panose="02040503050406030204" pitchFamily="18" charset="0"/>
                                  </a:rPr>
                                </m:ctrlPr>
                              </m:sSubPr>
                              <m:e>
                                <m:r>
                                  <a:rPr lang="it-IT" sz="2000" i="1" smtClean="0">
                                    <a:latin typeface="Cambria Math" panose="02040503050406030204" pitchFamily="18" charset="0"/>
                                  </a:rPr>
                                  <m:t>𝑢</m:t>
                                </m:r>
                              </m:e>
                              <m:sub>
                                <m:r>
                                  <a:rPr lang="it-IT" sz="2000" i="1" smtClean="0">
                                    <a:latin typeface="Cambria Math" panose="02040503050406030204" pitchFamily="18" charset="0"/>
                                  </a:rPr>
                                  <m:t>𝑖</m:t>
                                </m:r>
                              </m:sub>
                            </m:sSub>
                          </m:e>
                        </m:d>
                      </m:num>
                      <m:den>
                        <m:sSup>
                          <m:sSupPr>
                            <m:ctrlPr>
                              <a:rPr lang="it-IT" sz="2000" i="1" smtClean="0">
                                <a:latin typeface="Cambria Math" panose="02040503050406030204" pitchFamily="18" charset="0"/>
                              </a:rPr>
                            </m:ctrlPr>
                          </m:sSupPr>
                          <m:e>
                            <m:d>
                              <m:dPr>
                                <m:ctrlPr>
                                  <a:rPr lang="it-IT" sz="2000" i="1" smtClean="0">
                                    <a:latin typeface="Cambria Math" panose="02040503050406030204" pitchFamily="18" charset="0"/>
                                  </a:rPr>
                                </m:ctrlPr>
                              </m:dPr>
                              <m:e>
                                <m:sSubSup>
                                  <m:sSubSupPr>
                                    <m:ctrlPr>
                                      <a:rPr lang="it-IT" sz="2000" i="1" smtClean="0">
                                        <a:latin typeface="Cambria Math" panose="02040503050406030204" pitchFamily="18" charset="0"/>
                                      </a:rPr>
                                    </m:ctrlPr>
                                  </m:sSubSupPr>
                                  <m:e>
                                    <m:r>
                                      <a:rPr lang="it-IT" sz="2000" i="1" smtClean="0">
                                        <a:latin typeface="Cambria Math" panose="02040503050406030204" pitchFamily="18" charset="0"/>
                                      </a:rPr>
                                      <m:t>𝜎</m:t>
                                    </m:r>
                                  </m:e>
                                  <m:sub>
                                    <m:r>
                                      <a:rPr lang="it-IT" sz="2000" i="1" smtClean="0">
                                        <a:latin typeface="Cambria Math" panose="02040503050406030204" pitchFamily="18" charset="0"/>
                                      </a:rPr>
                                      <m:t>𝑋</m:t>
                                    </m:r>
                                  </m:sub>
                                  <m:sup>
                                    <m:r>
                                      <a:rPr lang="it-IT" sz="2000" smtClean="0">
                                        <a:latin typeface="Cambria Math" panose="02040503050406030204" pitchFamily="18" charset="0"/>
                                      </a:rPr>
                                      <m:t>2</m:t>
                                    </m:r>
                                  </m:sup>
                                </m:sSubSup>
                              </m:e>
                            </m:d>
                          </m:e>
                          <m:sup>
                            <m:r>
                              <a:rPr lang="it-IT" sz="2000" smtClean="0">
                                <a:latin typeface="Cambria Math" panose="02040503050406030204" pitchFamily="18" charset="0"/>
                              </a:rPr>
                              <m:t>2</m:t>
                            </m:r>
                          </m:sup>
                        </m:sSup>
                      </m:den>
                    </m:f>
                  </m:oMath>
                </a14:m>
                <a:endParaRPr lang="it-IT" sz="2000" dirty="0"/>
              </a:p>
              <a:p>
                <a:pPr marL="0" indent="0">
                  <a:buFontTx/>
                  <a:buNone/>
                </a:pPr>
                <a:r>
                  <a:rPr lang="it-IT" sz="2000" dirty="0">
                    <a:ea typeface="ＭＳ Ｐゴシック" pitchFamily="34" charset="-128"/>
                  </a:rPr>
                  <a:t>Dove </a:t>
                </a:r>
                <a14:m>
                  <m:oMath xmlns:m="http://schemas.openxmlformats.org/officeDocument/2006/math">
                    <m:sSubSup>
                      <m:sSubSupPr>
                        <m:ctrlPr>
                          <a:rPr lang="it-IT" sz="2000" b="0" i="1" smtClean="0">
                            <a:latin typeface="Cambria Math" panose="02040503050406030204" pitchFamily="18" charset="0"/>
                            <a:ea typeface="ＭＳ Ｐゴシック" pitchFamily="34" charset="-128"/>
                          </a:rPr>
                        </m:ctrlPr>
                      </m:sSubSupPr>
                      <m:e>
                        <m:r>
                          <a:rPr lang="it-IT" sz="2000" b="0" i="1" smtClean="0">
                            <a:latin typeface="Cambria Math" panose="02040503050406030204" pitchFamily="18" charset="0"/>
                            <a:ea typeface="ＭＳ Ｐゴシック" pitchFamily="34" charset="-128"/>
                          </a:rPr>
                          <m:t>𝜎</m:t>
                        </m:r>
                      </m:e>
                      <m:sub>
                        <m:r>
                          <a:rPr lang="it-IT" sz="2000" b="0" i="1" smtClean="0">
                            <a:latin typeface="Cambria Math" panose="02040503050406030204" pitchFamily="18" charset="0"/>
                            <a:ea typeface="ＭＳ Ｐゴシック" pitchFamily="34" charset="-128"/>
                          </a:rPr>
                          <m:t>𝑋</m:t>
                        </m:r>
                      </m:sub>
                      <m:sup>
                        <m:r>
                          <a:rPr lang="it-IT" sz="2000" b="0" i="1" smtClean="0">
                            <a:latin typeface="Cambria Math" panose="02040503050406030204" pitchFamily="18" charset="0"/>
                            <a:ea typeface="ＭＳ Ｐゴシック" pitchFamily="34" charset="-128"/>
                          </a:rPr>
                          <m:t>2</m:t>
                        </m:r>
                      </m:sup>
                    </m:sSubSup>
                  </m:oMath>
                </a14:m>
                <a:r>
                  <a:rPr lang="it-IT" sz="2000" dirty="0">
                    <a:ea typeface="ＭＳ Ｐゴシック" pitchFamily="34" charset="-128"/>
                  </a:rPr>
                  <a:t> := </a:t>
                </a:r>
                <a:r>
                  <a:rPr lang="it-IT" sz="2000" dirty="0" err="1">
                    <a:ea typeface="ＭＳ Ｐゴシック" pitchFamily="34" charset="-128"/>
                  </a:rPr>
                  <a:t>var</a:t>
                </a:r>
                <a:r>
                  <a:rPr lang="it-IT" sz="2000" dirty="0">
                    <a:ea typeface="ＭＳ Ｐゴシック" pitchFamily="34" charset="-128"/>
                  </a:rPr>
                  <a:t>(</a:t>
                </a:r>
                <a:r>
                  <a:rPr lang="it-IT" sz="2000" i="1" dirty="0" err="1">
                    <a:ea typeface="ＭＳ Ｐゴシック" pitchFamily="34" charset="-128"/>
                  </a:rPr>
                  <a:t>X</a:t>
                </a:r>
                <a:r>
                  <a:rPr lang="it-IT" sz="2000" i="1" baseline="-25000" dirty="0" err="1">
                    <a:ea typeface="ＭＳ Ｐゴシック" pitchFamily="34" charset="-128"/>
                  </a:rPr>
                  <a:t>i</a:t>
                </a:r>
                <a:r>
                  <a:rPr lang="it-IT" sz="2000" dirty="0">
                    <a:ea typeface="ＭＳ Ｐゴシック" pitchFamily="34" charset="-128"/>
                  </a:rPr>
                  <a:t>).</a:t>
                </a:r>
              </a:p>
            </p:txBody>
          </p:sp>
        </mc:Choice>
        <mc:Fallback xmlns="">
          <p:sp>
            <p:nvSpPr>
              <p:cNvPr id="81927" name="Content Placeholder 2"/>
              <p:cNvSpPr>
                <a:spLocks noGrp="1" noRot="1" noChangeAspect="1" noMove="1" noResize="1" noEditPoints="1" noAdjustHandles="1" noChangeArrowheads="1" noChangeShapeType="1" noTextEdit="1"/>
              </p:cNvSpPr>
              <p:nvPr>
                <p:ph idx="1"/>
              </p:nvPr>
            </p:nvSpPr>
            <p:spPr>
              <a:xfrm>
                <a:off x="304800" y="1600200"/>
                <a:ext cx="8610600" cy="4572000"/>
              </a:xfrm>
              <a:blipFill>
                <a:blip r:embed="rId2"/>
                <a:stretch>
                  <a:fillRect l="-708" t="-800"/>
                </a:stretch>
              </a:blipFill>
            </p:spPr>
            <p:txBody>
              <a:bodyPr/>
              <a:lstStyle/>
              <a:p>
                <a:r>
                  <a:rPr lang="en-IE">
                    <a:noFill/>
                  </a:rPr>
                  <a:t> </a:t>
                </a:r>
              </a:p>
            </p:txBody>
          </p:sp>
        </mc:Fallback>
      </mc:AlternateContent>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70</a:t>
            </a:fld>
            <a:endParaRPr lang="en-US" altLang="en-US"/>
          </a:p>
        </p:txBody>
      </p:sp>
    </p:spTree>
    <p:extLst>
      <p:ext uri="{BB962C8B-B14F-4D97-AF65-F5344CB8AC3E}">
        <p14:creationId xmlns:p14="http://schemas.microsoft.com/office/powerpoint/2010/main" val="36834189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itle 1"/>
          <p:cNvSpPr>
            <a:spLocks noGrp="1"/>
          </p:cNvSpPr>
          <p:nvPr>
            <p:ph type="title"/>
          </p:nvPr>
        </p:nvSpPr>
        <p:spPr/>
        <p:txBody>
          <a:bodyPr/>
          <a:lstStyle/>
          <a:p>
            <a:pPr>
              <a:spcBef>
                <a:spcPts val="0"/>
              </a:spcBef>
              <a:spcAft>
                <a:spcPts val="0"/>
              </a:spcAft>
            </a:pPr>
            <a:r>
              <a:rPr lang="it-IT"/>
              <a:t>La distribuzione degli stimatori OLS nella regressione multipla (Paragrafo 6.6)</a:t>
            </a:r>
            <a:endParaRPr lang="en-US" sz="2800" b="1" i="0">
              <a:solidFill>
                <a:srgbClr val="000000"/>
              </a:solidFill>
              <a:latin typeface="Verdana"/>
              <a:ea typeface="ＭＳ Ｐゴシック"/>
              <a:cs typeface="ＭＳ Ｐゴシック"/>
            </a:endParaRPr>
          </a:p>
        </p:txBody>
      </p:sp>
      <mc:AlternateContent xmlns:mc="http://schemas.openxmlformats.org/markup-compatibility/2006" xmlns:a14="http://schemas.microsoft.com/office/drawing/2010/main">
        <mc:Choice Requires="a14">
          <p:sp>
            <p:nvSpPr>
              <p:cNvPr id="14342" name="Content Placeholder 2"/>
              <p:cNvSpPr>
                <a:spLocks noGrp="1"/>
              </p:cNvSpPr>
              <p:nvPr>
                <p:ph idx="1"/>
              </p:nvPr>
            </p:nvSpPr>
            <p:spPr>
              <a:xfrm>
                <a:off x="304800" y="1600200"/>
                <a:ext cx="8534400" cy="4572000"/>
              </a:xfrm>
            </p:spPr>
            <p:txBody>
              <a:bodyPr/>
              <a:lstStyle/>
              <a:p>
                <a:pPr>
                  <a:spcAft>
                    <a:spcPts val="600"/>
                  </a:spcAft>
                  <a:defRPr/>
                </a:pPr>
                <a:r>
                  <a:rPr lang="en-US" sz="2400" dirty="0"/>
                  <a:t>La </a:t>
                </a:r>
                <a:r>
                  <a:rPr lang="en-US" sz="2400" dirty="0" err="1"/>
                  <a:t>distribuzione</a:t>
                </a:r>
                <a:r>
                  <a:rPr lang="en-US" sz="2400" dirty="0"/>
                  <a:t> </a:t>
                </a:r>
                <a:r>
                  <a:rPr lang="en-US" sz="2400" b="1" dirty="0" err="1"/>
                  <a:t>esatta</a:t>
                </a:r>
                <a:r>
                  <a:rPr lang="en-US" sz="2400" dirty="0"/>
                  <a:t>, </a:t>
                </a:r>
                <a:r>
                  <a:rPr lang="en-US" sz="2400" dirty="0" err="1"/>
                  <a:t>ovvero</a:t>
                </a:r>
                <a:r>
                  <a:rPr lang="en-US" sz="2400" dirty="0"/>
                  <a:t> in </a:t>
                </a:r>
                <a:r>
                  <a:rPr lang="en-US" sz="2400" b="1" dirty="0" err="1"/>
                  <a:t>campioni</a:t>
                </a:r>
                <a:r>
                  <a:rPr lang="en-US" sz="2400" b="1" dirty="0"/>
                  <a:t> </a:t>
                </a:r>
                <a:r>
                  <a:rPr lang="en-US" sz="2400" b="1" dirty="0" err="1"/>
                  <a:t>finiti</a:t>
                </a:r>
                <a:r>
                  <a:rPr lang="en-US" sz="2400" dirty="0"/>
                  <a:t>, è molto difficile da </a:t>
                </a:r>
                <a:r>
                  <a:rPr lang="en-US" sz="2400" dirty="0" err="1"/>
                  <a:t>ottenere</a:t>
                </a:r>
                <a:r>
                  <a:rPr lang="en-US" sz="2400" dirty="0"/>
                  <a:t> a </a:t>
                </a:r>
                <a:r>
                  <a:rPr lang="en-US" sz="2400" dirty="0" err="1"/>
                  <a:t>meno</a:t>
                </a:r>
                <a:r>
                  <a:rPr lang="en-US" sz="2400" dirty="0"/>
                  <a:t> </a:t>
                </a:r>
                <a:r>
                  <a:rPr lang="en-US" sz="2400" dirty="0" err="1"/>
                  <a:t>che</a:t>
                </a:r>
                <a:r>
                  <a:rPr lang="en-US" sz="2400" dirty="0"/>
                  <a:t> non </a:t>
                </a:r>
                <a:r>
                  <a:rPr lang="en-US" sz="2400" dirty="0" err="1"/>
                  <a:t>introduciamo</a:t>
                </a:r>
                <a:r>
                  <a:rPr lang="en-US" sz="2400" dirty="0"/>
                  <a:t> </a:t>
                </a:r>
                <a:r>
                  <a:rPr lang="en-US" sz="2400" dirty="0" err="1"/>
                  <a:t>l'assunzione</a:t>
                </a:r>
                <a:r>
                  <a:rPr lang="en-US" sz="2400" dirty="0"/>
                  <a:t> </a:t>
                </a:r>
                <a:r>
                  <a:rPr lang="en-US" sz="2400" dirty="0" err="1"/>
                  <a:t>aggiuntiva</a:t>
                </a:r>
                <a:r>
                  <a:rPr lang="en-US" sz="2400" dirty="0"/>
                  <a:t> </a:t>
                </a:r>
                <a:r>
                  <a:rPr lang="en-US" sz="2400" dirty="0" err="1"/>
                  <a:t>che</a:t>
                </a:r>
                <a:r>
                  <a:rPr lang="en-US" sz="2400" dirty="0"/>
                  <a:t> </a:t>
                </a:r>
                <a:r>
                  <a:rPr lang="en-US" sz="2400" dirty="0" err="1"/>
                  <a:t>i</a:t>
                </a:r>
                <a:r>
                  <a:rPr lang="en-US" sz="2400" dirty="0"/>
                  <a:t> regressori </a:t>
                </a:r>
                <a:r>
                  <a:rPr lang="en-US" sz="2400" dirty="0" err="1"/>
                  <a:t>siano</a:t>
                </a:r>
                <a:r>
                  <a:rPr lang="en-US" sz="2400" dirty="0"/>
                  <a:t> non-</a:t>
                </a:r>
                <a:r>
                  <a:rPr lang="en-US" sz="2400" dirty="0" err="1"/>
                  <a:t>stochastici</a:t>
                </a:r>
                <a:r>
                  <a:rPr lang="en-US" sz="2400" dirty="0"/>
                  <a:t> e </a:t>
                </a:r>
                <a:r>
                  <a:rPr lang="en-US" sz="2400" dirty="0" err="1"/>
                  <a:t>gli</a:t>
                </a:r>
                <a:r>
                  <a:rPr lang="en-US" sz="2400" dirty="0"/>
                  <a:t> </a:t>
                </a:r>
                <a:r>
                  <a:rPr lang="en-US" sz="2400" dirty="0" err="1"/>
                  <a:t>errori</a:t>
                </a:r>
                <a:r>
                  <a:rPr lang="en-US" sz="2400" dirty="0"/>
                  <a:t> </a:t>
                </a:r>
                <a:r>
                  <a:rPr lang="en-US" sz="2400" dirty="0" err="1"/>
                  <a:t>siano</a:t>
                </a:r>
                <a:r>
                  <a:rPr lang="en-US" sz="2400" dirty="0"/>
                  <a:t> </a:t>
                </a:r>
                <a:r>
                  <a:rPr lang="en-US" sz="2400" dirty="0" err="1"/>
                  <a:t>normalmente</a:t>
                </a:r>
                <a:r>
                  <a:rPr lang="en-US" sz="2400" dirty="0"/>
                  <a:t> </a:t>
                </a:r>
                <a:r>
                  <a:rPr lang="en-US" sz="2400" dirty="0" err="1"/>
                  <a:t>distribuiti</a:t>
                </a:r>
                <a:r>
                  <a:rPr lang="en-US" sz="2400" dirty="0"/>
                  <a:t>.</a:t>
                </a:r>
              </a:p>
              <a:p>
                <a:pPr marL="347472" indent="-347472">
                  <a:spcBef>
                    <a:spcPts val="480"/>
                  </a:spcBef>
                  <a:spcAft>
                    <a:spcPts val="1200"/>
                  </a:spcAft>
                  <a:buClr>
                    <a:srgbClr val="000000"/>
                  </a:buClr>
                </a:pPr>
                <a:r>
                  <a:rPr lang="en-US" sz="2400" dirty="0" err="1">
                    <a:solidFill>
                      <a:srgbClr val="000000"/>
                    </a:solidFill>
                    <a:ea typeface="ＭＳ Ｐゴシック"/>
                    <a:cs typeface="ＭＳ Ｐゴシック"/>
                  </a:rPr>
                  <a:t>Quando</a:t>
                </a:r>
                <a:r>
                  <a:rPr lang="en-US" sz="2400" dirty="0">
                    <a:solidFill>
                      <a:srgbClr val="000000"/>
                    </a:solidFill>
                    <a:ea typeface="ＭＳ Ｐゴシック"/>
                    <a:cs typeface="ＭＳ Ｐゴシック"/>
                  </a:rPr>
                  <a:t> </a:t>
                </a:r>
                <a:r>
                  <a:rPr lang="en-US" sz="2400" dirty="0" err="1">
                    <a:solidFill>
                      <a:srgbClr val="000000"/>
                    </a:solidFill>
                    <a:ea typeface="ＭＳ Ｐゴシック"/>
                    <a:cs typeface="ＭＳ Ｐゴシック"/>
                  </a:rPr>
                  <a:t>queste</a:t>
                </a:r>
                <a:r>
                  <a:rPr lang="en-US" sz="2400" dirty="0">
                    <a:solidFill>
                      <a:srgbClr val="000000"/>
                    </a:solidFill>
                    <a:ea typeface="ＭＳ Ｐゴシック"/>
                    <a:cs typeface="ＭＳ Ｐゴシック"/>
                  </a:rPr>
                  <a:t> </a:t>
                </a:r>
                <a:r>
                  <a:rPr lang="en-US" sz="2400" dirty="0" err="1">
                    <a:solidFill>
                      <a:srgbClr val="000000"/>
                    </a:solidFill>
                    <a:ea typeface="ＭＳ Ｐゴシック"/>
                    <a:cs typeface="ＭＳ Ｐゴシック"/>
                  </a:rPr>
                  <a:t>assunzioni</a:t>
                </a:r>
                <a:r>
                  <a:rPr lang="en-US" sz="2400" dirty="0">
                    <a:solidFill>
                      <a:srgbClr val="000000"/>
                    </a:solidFill>
                    <a:ea typeface="ＭＳ Ｐゴシック"/>
                    <a:cs typeface="ＭＳ Ｐゴシック"/>
                  </a:rPr>
                  <a:t> </a:t>
                </a:r>
                <a:r>
                  <a:rPr lang="en-US" sz="2400" dirty="0" err="1">
                    <a:solidFill>
                      <a:srgbClr val="000000"/>
                    </a:solidFill>
                    <a:ea typeface="ＭＳ Ｐゴシック"/>
                    <a:cs typeface="ＭＳ Ｐゴシック"/>
                  </a:rPr>
                  <a:t>sono</a:t>
                </a:r>
                <a:r>
                  <a:rPr lang="en-US" sz="2400" dirty="0">
                    <a:solidFill>
                      <a:srgbClr val="000000"/>
                    </a:solidFill>
                    <a:ea typeface="ＭＳ Ｐゴシック"/>
                    <a:cs typeface="ＭＳ Ｐゴシック"/>
                  </a:rPr>
                  <a:t> </a:t>
                </a:r>
                <a:r>
                  <a:rPr lang="en-US" sz="2400" dirty="0" err="1">
                    <a:solidFill>
                      <a:srgbClr val="000000"/>
                    </a:solidFill>
                    <a:ea typeface="ＭＳ Ｐゴシック"/>
                    <a:cs typeface="ＭＳ Ｐゴシック"/>
                  </a:rPr>
                  <a:t>rispettate</a:t>
                </a:r>
                <a:r>
                  <a:rPr lang="en-US" sz="2400" dirty="0">
                    <a:solidFill>
                      <a:srgbClr val="000000"/>
                    </a:solidFill>
                    <a:ea typeface="ＭＳ Ｐゴシック"/>
                    <a:cs typeface="ＭＳ Ｐゴシック"/>
                  </a:rPr>
                  <a:t>, </a:t>
                </a:r>
                <a:r>
                  <a:rPr lang="en-US" sz="2400" dirty="0" err="1">
                    <a:solidFill>
                      <a:srgbClr val="000000"/>
                    </a:solidFill>
                    <a:ea typeface="ＭＳ Ｐゴシック"/>
                    <a:cs typeface="ＭＳ Ｐゴシック"/>
                  </a:rPr>
                  <a:t>abbiamo</a:t>
                </a:r>
                <a:r>
                  <a:rPr lang="en-US" sz="2400" dirty="0">
                    <a:solidFill>
                      <a:srgbClr val="000000"/>
                    </a:solidFill>
                    <a:ea typeface="ＭＳ Ｐゴシック"/>
                    <a:cs typeface="ＭＳ Ｐゴシック"/>
                  </a:rPr>
                  <a:t> </a:t>
                </a:r>
                <a:r>
                  <a:rPr lang="it-IT" sz="2400" dirty="0">
                    <a:ea typeface="ＭＳ Ｐゴシック" pitchFamily="34" charset="-128"/>
                  </a:rPr>
                  <a:t>(per semplicità, per il caso </a:t>
                </a:r>
                <a:r>
                  <a:rPr lang="it-IT" sz="2400" dirty="0" err="1">
                    <a:ea typeface="ＭＳ Ｐゴシック" pitchFamily="34" charset="-128"/>
                  </a:rPr>
                  <a:t>univariato</a:t>
                </a:r>
                <a:r>
                  <a:rPr lang="it-IT" sz="2400" dirty="0">
                    <a:ea typeface="ＭＳ Ｐゴシック" pitchFamily="34" charset="-128"/>
                  </a:rPr>
                  <a:t>)</a:t>
                </a:r>
                <a:endParaRPr lang="en-US" sz="2400" dirty="0">
                  <a:solidFill>
                    <a:srgbClr val="000000"/>
                  </a:solidFill>
                  <a:ea typeface="ＭＳ Ｐゴシック"/>
                  <a:cs typeface="ＭＳ Ｐゴシック"/>
                </a:endParaRPr>
              </a:p>
              <a:p>
                <a:pPr marL="0" indent="0">
                  <a:spcBef>
                    <a:spcPts val="480"/>
                  </a:spcBef>
                  <a:spcAft>
                    <a:spcPts val="1200"/>
                  </a:spcAft>
                  <a:buClr>
                    <a:srgbClr val="000000"/>
                  </a:buClr>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i="1">
                                  <a:latin typeface="Cambria Math" panose="02040503050406030204" pitchFamily="18" charset="0"/>
                                </a:rPr>
                                <m:t>𝑖</m:t>
                              </m:r>
                            </m:sub>
                          </m:sSub>
                          <m:r>
                            <a:rPr lang="en-US" sz="2000" i="1">
                              <a:latin typeface="Cambria Math" panose="02040503050406030204" pitchFamily="18" charset="0"/>
                            </a:rPr>
                            <m:t>−</m:t>
                          </m:r>
                          <m:sSub>
                            <m:sSubPr>
                              <m:ctrlPr>
                                <a:rPr lang="en-IE" sz="2000" b="0" i="1" smtClean="0">
                                  <a:latin typeface="Cambria Math" panose="02040503050406030204" pitchFamily="18" charset="0"/>
                                </a:rPr>
                              </m:ctrlPr>
                            </m:sSubPr>
                            <m:e>
                              <m:r>
                                <a:rPr lang="en-IE" sz="2000" b="0" i="1" smtClean="0">
                                  <a:latin typeface="Cambria Math" panose="02040503050406030204" pitchFamily="18" charset="0"/>
                                </a:rPr>
                                <m:t>𝛽</m:t>
                              </m:r>
                            </m:e>
                            <m:sub>
                              <m:r>
                                <a:rPr lang="en-IE" sz="2000" b="0" i="1" smtClean="0">
                                  <a:latin typeface="Cambria Math" panose="02040503050406030204" pitchFamily="18" charset="0"/>
                                </a:rPr>
                                <m:t>𝑖</m:t>
                              </m:r>
                            </m:sub>
                          </m:sSub>
                        </m:num>
                        <m:den>
                          <m:r>
                            <a:rPr lang="en-US" sz="2000" i="1">
                              <a:latin typeface="Cambria Math" panose="02040503050406030204" pitchFamily="18" charset="0"/>
                            </a:rPr>
                            <m:t>√</m:t>
                          </m:r>
                          <m:r>
                            <m:rPr>
                              <m:sty m:val="p"/>
                            </m:rPr>
                            <a:rPr lang="en-US" sz="2000">
                              <a:latin typeface="Cambria Math" panose="02040503050406030204" pitchFamily="18" charset="0"/>
                            </a:rPr>
                            <m:t>var</m:t>
                          </m:r>
                          <m:r>
                            <a:rPr lang="en-US" sz="2000" i="1">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i="1">
                                  <a:latin typeface="Cambria Math" panose="02040503050406030204" pitchFamily="18" charset="0"/>
                                </a:rPr>
                                <m:t>𝑖</m:t>
                              </m:r>
                            </m:sub>
                          </m:sSub>
                          <m:r>
                            <a:rPr lang="en-US" sz="2000" i="1">
                              <a:latin typeface="Cambria Math" panose="02040503050406030204" pitchFamily="18" charset="0"/>
                            </a:rPr>
                            <m:t>−</m:t>
                          </m:r>
                          <m:r>
                            <a:rPr lang="en-US" sz="2000" i="1">
                              <a:latin typeface="Cambria Math" panose="02040503050406030204" pitchFamily="18" charset="0"/>
                            </a:rPr>
                            <m:t>𝐸</m:t>
                          </m:r>
                          <m:r>
                            <a:rPr lang="en-US" sz="2000" i="1">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i="1">
                                  <a:latin typeface="Cambria Math" panose="02040503050406030204" pitchFamily="18" charset="0"/>
                                </a:rPr>
                                <m:t>𝑖</m:t>
                              </m:r>
                            </m:sub>
                          </m:sSub>
                          <m:r>
                            <a:rPr lang="en-US" sz="2000" i="1">
                              <a:latin typeface="Cambria Math" panose="02040503050406030204" pitchFamily="18" charset="0"/>
                            </a:rPr>
                            <m:t>))</m:t>
                          </m:r>
                        </m:den>
                      </m:f>
                      <m:r>
                        <a:rPr lang="en-IE" sz="2000" b="0" i="1" smtClean="0">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i="1">
                                  <a:latin typeface="Cambria Math" panose="02040503050406030204" pitchFamily="18" charset="0"/>
                                </a:rPr>
                                <m:t>𝑖</m:t>
                              </m:r>
                            </m:sub>
                          </m:sSub>
                          <m:r>
                            <a:rPr lang="en-US" sz="2000" i="1">
                              <a:latin typeface="Cambria Math" panose="02040503050406030204" pitchFamily="18" charset="0"/>
                            </a:rPr>
                            <m:t>−</m:t>
                          </m:r>
                          <m:r>
                            <a:rPr lang="en-US" sz="2000" i="1">
                              <a:latin typeface="Cambria Math" panose="02040503050406030204" pitchFamily="18" charset="0"/>
                            </a:rPr>
                            <m:t>𝐸</m:t>
                          </m:r>
                          <m:r>
                            <a:rPr lang="en-US" sz="2000" i="1">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i="1">
                                  <a:latin typeface="Cambria Math" panose="02040503050406030204" pitchFamily="18" charset="0"/>
                                </a:rPr>
                                <m:t>𝑖</m:t>
                              </m:r>
                            </m:sub>
                          </m:sSub>
                          <m:r>
                            <a:rPr lang="en-US" sz="2000" i="1">
                              <a:latin typeface="Cambria Math" panose="02040503050406030204" pitchFamily="18" charset="0"/>
                            </a:rPr>
                            <m:t>)</m:t>
                          </m:r>
                        </m:num>
                        <m:den>
                          <m:r>
                            <a:rPr lang="en-US" sz="2000" i="1">
                              <a:latin typeface="Cambria Math" panose="02040503050406030204" pitchFamily="18" charset="0"/>
                            </a:rPr>
                            <m:t>√</m:t>
                          </m:r>
                          <m:r>
                            <m:rPr>
                              <m:sty m:val="p"/>
                            </m:rPr>
                            <a:rPr lang="en-US" sz="2000">
                              <a:latin typeface="Cambria Math" panose="02040503050406030204" pitchFamily="18" charset="0"/>
                            </a:rPr>
                            <m:t>var</m:t>
                          </m:r>
                          <m:r>
                            <a:rPr lang="en-US" sz="2000" i="1">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i="1">
                                  <a:latin typeface="Cambria Math" panose="02040503050406030204" pitchFamily="18" charset="0"/>
                                </a:rPr>
                                <m:t>𝑖</m:t>
                              </m:r>
                            </m:sub>
                          </m:sSub>
                          <m:r>
                            <a:rPr lang="en-US" sz="2000" i="1">
                              <a:latin typeface="Cambria Math" panose="02040503050406030204" pitchFamily="18" charset="0"/>
                            </a:rPr>
                            <m:t>−</m:t>
                          </m:r>
                          <m:r>
                            <a:rPr lang="en-US" sz="2000" i="1">
                              <a:latin typeface="Cambria Math" panose="02040503050406030204" pitchFamily="18" charset="0"/>
                            </a:rPr>
                            <m:t>𝐸</m:t>
                          </m:r>
                          <m:r>
                            <a:rPr lang="en-US" sz="2000" i="1">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i="1">
                                  <a:latin typeface="Cambria Math" panose="02040503050406030204" pitchFamily="18" charset="0"/>
                                </a:rPr>
                                <m:t>𝑖</m:t>
                              </m:r>
                            </m:sub>
                          </m:sSub>
                          <m:r>
                            <a:rPr lang="en-US" sz="2000" i="1">
                              <a:latin typeface="Cambria Math" panose="02040503050406030204" pitchFamily="18" charset="0"/>
                            </a:rPr>
                            <m:t>))</m:t>
                          </m:r>
                        </m:den>
                      </m:f>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r>
                            <a:rPr lang="en-US" sz="2000" i="1">
                              <a:latin typeface="Cambria Math" panose="02040503050406030204" pitchFamily="18" charset="0"/>
                            </a:rPr>
                            <m:t>𝑛</m:t>
                          </m:r>
                          <m:r>
                            <a:rPr lang="en-US" sz="2000" i="1">
                              <a:latin typeface="Cambria Math" panose="02040503050406030204" pitchFamily="18" charset="0"/>
                            </a:rPr>
                            <m:t>−</m:t>
                          </m:r>
                          <m:r>
                            <a:rPr lang="en-US" sz="2000" i="1">
                              <a:latin typeface="Cambria Math" panose="02040503050406030204" pitchFamily="18" charset="0"/>
                            </a:rPr>
                            <m:t>𝑘</m:t>
                          </m:r>
                        </m:sub>
                      </m:sSub>
                    </m:oMath>
                  </m:oMathPara>
                </a14:m>
                <a:endParaRPr lang="en-US" sz="2400" dirty="0">
                  <a:solidFill>
                    <a:srgbClr val="000000"/>
                  </a:solidFill>
                  <a:ea typeface="ＭＳ Ｐゴシック"/>
                  <a:cs typeface="ＭＳ Ｐゴシック"/>
                </a:endParaRPr>
              </a:p>
              <a:p>
                <a:pPr marL="0" indent="0">
                  <a:spcBef>
                    <a:spcPts val="480"/>
                  </a:spcBef>
                  <a:spcAft>
                    <a:spcPts val="0"/>
                  </a:spcAft>
                  <a:buClr>
                    <a:srgbClr val="000000"/>
                  </a:buClr>
                  <a:buNone/>
                </a:pPr>
                <a:r>
                  <a:rPr lang="en-US" sz="2400" dirty="0">
                    <a:solidFill>
                      <a:srgbClr val="000000"/>
                    </a:solidFill>
                    <a:ea typeface="ＭＳ Ｐゴシック"/>
                    <a:cs typeface="ＭＳ Ｐゴシック"/>
                  </a:rPr>
                  <a:t>    </a:t>
                </a:r>
                <a:r>
                  <a:rPr lang="en-US" sz="1800" dirty="0">
                    <a:solidFill>
                      <a:srgbClr val="000000"/>
                    </a:solidFill>
                    <a:ea typeface="ＭＳ Ｐゴシック"/>
                    <a:cs typeface="ＭＳ Ｐゴシック"/>
                  </a:rPr>
                  <a:t>dove</a:t>
                </a:r>
                <a:r>
                  <a:rPr lang="en-US" sz="2400" dirty="0">
                    <a:solidFill>
                      <a:srgbClr val="000000"/>
                    </a:solidFill>
                    <a:ea typeface="ＭＳ Ｐゴシック"/>
                    <a:cs typeface="ＭＳ Ｐゴシック"/>
                  </a:rPr>
                  <a:t>  </a:t>
                </a:r>
              </a:p>
              <a:p>
                <a:pPr marL="0" indent="0">
                  <a:spcBef>
                    <a:spcPts val="480"/>
                  </a:spcBef>
                  <a:spcAft>
                    <a:spcPts val="1200"/>
                  </a:spcAft>
                  <a:buClr>
                    <a:srgbClr val="000000"/>
                  </a:buClr>
                  <a:buNone/>
                </a:pPr>
                <a14:m>
                  <m:oMathPara xmlns:m="http://schemas.openxmlformats.org/officeDocument/2006/math">
                    <m:oMathParaPr>
                      <m:jc m:val="centerGroup"/>
                    </m:oMathParaPr>
                    <m:oMath xmlns:m="http://schemas.openxmlformats.org/officeDocument/2006/math">
                      <m:r>
                        <m:rPr>
                          <m:sty m:val="p"/>
                        </m:rPr>
                        <a:rPr lang="en-US" sz="1600">
                          <a:latin typeface="Cambria Math" panose="02040503050406030204" pitchFamily="18" charset="0"/>
                        </a:rPr>
                        <m:t>var</m:t>
                      </m:r>
                      <m:d>
                        <m:dPr>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𝛽</m:t>
                                  </m:r>
                                </m:e>
                              </m:acc>
                            </m:e>
                            <m:sub>
                              <m:r>
                                <a:rPr lang="en-US" sz="1600" i="1">
                                  <a:latin typeface="Cambria Math" panose="02040503050406030204" pitchFamily="18" charset="0"/>
                                </a:rPr>
                                <m:t>𝑖</m:t>
                              </m:r>
                            </m:sub>
                          </m:sSub>
                          <m:r>
                            <a:rPr lang="en-US" sz="1600" i="1">
                              <a:latin typeface="Cambria Math" panose="02040503050406030204" pitchFamily="18" charset="0"/>
                            </a:rPr>
                            <m:t>−</m:t>
                          </m:r>
                          <m:r>
                            <a:rPr lang="en-US" sz="1600" i="1">
                              <a:latin typeface="Cambria Math" panose="02040503050406030204" pitchFamily="18" charset="0"/>
                            </a:rPr>
                            <m:t>𝐸</m:t>
                          </m:r>
                          <m:d>
                            <m:dPr>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𝛽</m:t>
                                      </m:r>
                                    </m:e>
                                  </m:acc>
                                </m:e>
                                <m:sub>
                                  <m:r>
                                    <a:rPr lang="en-US" sz="1600" i="1">
                                      <a:latin typeface="Cambria Math" panose="02040503050406030204" pitchFamily="18" charset="0"/>
                                    </a:rPr>
                                    <m:t>𝑖</m:t>
                                  </m:r>
                                </m:sub>
                              </m:sSub>
                            </m:e>
                          </m:d>
                        </m:e>
                      </m:d>
                      <m:r>
                        <a:rPr lang="en-IE" sz="1600" b="0" i="1" smtClean="0">
                          <a:latin typeface="Cambria Math" panose="02040503050406030204" pitchFamily="18" charset="0"/>
                        </a:rPr>
                        <m:t>=</m:t>
                      </m:r>
                      <m:f>
                        <m:fPr>
                          <m:ctrlPr>
                            <a:rPr lang="en-US" sz="1600" i="1">
                              <a:latin typeface="Cambria Math" panose="02040503050406030204" pitchFamily="18" charset="0"/>
                            </a:rPr>
                          </m:ctrlPr>
                        </m:fPr>
                        <m:num>
                          <m:r>
                            <m:rPr>
                              <m:sty m:val="p"/>
                            </m:rPr>
                            <a:rPr lang="en-US" sz="1600">
                              <a:latin typeface="Cambria Math" panose="02040503050406030204" pitchFamily="18" charset="0"/>
                            </a:rPr>
                            <m:t>var</m:t>
                          </m:r>
                          <m:d>
                            <m:dPr>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𝑢</m:t>
                                      </m:r>
                                    </m:e>
                                  </m:acc>
                                </m:e>
                                <m:sub>
                                  <m:r>
                                    <a:rPr lang="en-US" sz="1600" i="1">
                                      <a:latin typeface="Cambria Math" panose="02040503050406030204" pitchFamily="18" charset="0"/>
                                    </a:rPr>
                                    <m:t>𝑖</m:t>
                                  </m:r>
                                </m:sub>
                              </m:sSub>
                            </m:e>
                          </m:d>
                        </m:num>
                        <m:den>
                          <m:nary>
                            <m:naryPr>
                              <m:chr m:val="∑"/>
                              <m:limLoc m:val="subSup"/>
                              <m:ctrlPr>
                                <a:rPr lang="en-US" sz="1600" i="1">
                                  <a:latin typeface="Cambria Math" panose="02040503050406030204" pitchFamily="18" charset="0"/>
                                </a:rPr>
                              </m:ctrlPr>
                            </m:naryPr>
                            <m:sub>
                              <m:r>
                                <m:rPr>
                                  <m:brk m:alnAt="25"/>
                                </m:rPr>
                                <a:rPr lang="en-US" sz="1600" i="1">
                                  <a:latin typeface="Cambria Math" panose="02040503050406030204" pitchFamily="18" charset="0"/>
                                </a:rPr>
                                <m:t>𝑖</m:t>
                              </m:r>
                              <m:r>
                                <a:rPr lang="en-US" sz="1600" i="1">
                                  <a:latin typeface="Cambria Math" panose="02040503050406030204" pitchFamily="18" charset="0"/>
                                </a:rPr>
                                <m:t>=1</m:t>
                              </m:r>
                            </m:sub>
                            <m:sup>
                              <m:r>
                                <a:rPr lang="en-US" sz="1600" i="1">
                                  <a:latin typeface="Cambria Math" panose="02040503050406030204" pitchFamily="18" charset="0"/>
                                </a:rPr>
                                <m:t>𝑛</m:t>
                              </m:r>
                            </m:sup>
                            <m:e>
                              <m:sSubSup>
                                <m:sSubSupPr>
                                  <m:ctrlPr>
                                    <a:rPr lang="en-US" sz="1600" i="1">
                                      <a:latin typeface="Cambria Math" panose="02040503050406030204" pitchFamily="18" charset="0"/>
                                    </a:rPr>
                                  </m:ctrlPr>
                                </m:sSubSupPr>
                                <m:e>
                                  <m:r>
                                    <a:rPr lang="en-US" sz="1600" i="1">
                                      <a:latin typeface="Cambria Math" panose="02040503050406030204" pitchFamily="18" charset="0"/>
                                    </a:rPr>
                                    <m:t>𝑥</m:t>
                                  </m:r>
                                </m:e>
                                <m:sub>
                                  <m:r>
                                    <a:rPr lang="en-US" sz="1600" i="1">
                                      <a:latin typeface="Cambria Math" panose="02040503050406030204" pitchFamily="18" charset="0"/>
                                    </a:rPr>
                                    <m:t>𝑖</m:t>
                                  </m:r>
                                </m:sub>
                                <m:sup>
                                  <m:r>
                                    <a:rPr lang="en-US" sz="1600" i="1">
                                      <a:latin typeface="Cambria Math" panose="02040503050406030204" pitchFamily="18" charset="0"/>
                                    </a:rPr>
                                    <m:t>2</m:t>
                                  </m:r>
                                </m:sup>
                              </m:sSubSup>
                            </m:e>
                          </m:nary>
                        </m:den>
                      </m:f>
                    </m:oMath>
                  </m:oMathPara>
                </a14:m>
                <a:endParaRPr lang="en-US" sz="1600" dirty="0">
                  <a:solidFill>
                    <a:srgbClr val="000000"/>
                  </a:solidFill>
                  <a:ea typeface="ＭＳ Ｐゴシック"/>
                  <a:cs typeface="ＭＳ Ｐゴシック"/>
                </a:endParaRPr>
              </a:p>
            </p:txBody>
          </p:sp>
        </mc:Choice>
        <mc:Fallback xmlns="">
          <p:sp>
            <p:nvSpPr>
              <p:cNvPr id="14342" name="Content Placeholder 2"/>
              <p:cNvSpPr>
                <a:spLocks noGrp="1" noRot="1" noChangeAspect="1" noMove="1" noResize="1" noEditPoints="1" noAdjustHandles="1" noChangeArrowheads="1" noChangeShapeType="1" noTextEdit="1"/>
              </p:cNvSpPr>
              <p:nvPr>
                <p:ph idx="1"/>
              </p:nvPr>
            </p:nvSpPr>
            <p:spPr>
              <a:xfrm>
                <a:off x="304800" y="1600200"/>
                <a:ext cx="8534400" cy="4572000"/>
              </a:xfrm>
              <a:blipFill>
                <a:blip r:embed="rId2"/>
                <a:stretch>
                  <a:fillRect l="-1071" t="-1067" r="-1286" b="-3733"/>
                </a:stretch>
              </a:blipFill>
            </p:spPr>
            <p:txBody>
              <a:bodyPr/>
              <a:lstStyle/>
              <a:p>
                <a:r>
                  <a:rPr lang="en-IE">
                    <a:noFill/>
                  </a:rPr>
                  <a:t> </a:t>
                </a:r>
              </a:p>
            </p:txBody>
          </p:sp>
        </mc:Fallback>
      </mc:AlternateContent>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71</a:t>
            </a:fld>
            <a:endParaRPr lang="en-US" altLang="en-US"/>
          </a:p>
        </p:txBody>
      </p:sp>
    </p:spTree>
    <p:extLst>
      <p:ext uri="{BB962C8B-B14F-4D97-AF65-F5344CB8AC3E}">
        <p14:creationId xmlns:p14="http://schemas.microsoft.com/office/powerpoint/2010/main" val="14870303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1926" name="Title 1"/>
              <p:cNvSpPr>
                <a:spLocks noGrp="1"/>
              </p:cNvSpPr>
              <p:nvPr>
                <p:ph type="title"/>
              </p:nvPr>
            </p:nvSpPr>
            <p:spPr/>
            <p:txBody>
              <a:bodyPr/>
              <a:lstStyle/>
              <a:p>
                <a:r>
                  <a:rPr lang="en-US">
                    <a:ea typeface="ＭＳ Ｐゴシック" pitchFamily="34" charset="-128"/>
                  </a:rPr>
                  <a:t>Maggiore è la </a:t>
                </a:r>
                <a:r>
                  <a:rPr lang="en-US" err="1">
                    <a:ea typeface="ＭＳ Ｐゴシック" pitchFamily="34" charset="-128"/>
                  </a:rPr>
                  <a:t>varianza</a:t>
                </a:r>
                <a:r>
                  <a:rPr lang="en-US">
                    <a:ea typeface="ＭＳ Ｐゴシック" pitchFamily="34" charset="-128"/>
                  </a:rPr>
                  <a:t> di </a:t>
                </a:r>
                <a:r>
                  <a:rPr lang="en-US" i="1">
                    <a:ea typeface="ＭＳ Ｐゴシック" pitchFamily="34" charset="-128"/>
                  </a:rPr>
                  <a:t>X</a:t>
                </a:r>
                <a:r>
                  <a:rPr lang="en-US">
                    <a:ea typeface="ＭＳ Ｐゴシック" pitchFamily="34" charset="-128"/>
                  </a:rPr>
                  <a:t>, </a:t>
                </a:r>
                <a:r>
                  <a:rPr lang="en-US" err="1">
                    <a:ea typeface="ＭＳ Ｐゴシック" pitchFamily="34" charset="-128"/>
                  </a:rPr>
                  <a:t>minore</a:t>
                </a:r>
                <a:r>
                  <a:rPr lang="en-US">
                    <a:ea typeface="ＭＳ Ｐゴシック" pitchFamily="34" charset="-128"/>
                  </a:rPr>
                  <a:t> è la </a:t>
                </a:r>
                <a:r>
                  <a:rPr lang="en-US" err="1">
                    <a:ea typeface="ＭＳ Ｐゴシック" pitchFamily="34" charset="-128"/>
                  </a:rPr>
                  <a:t>varianza</a:t>
                </a:r>
                <a:r>
                  <a:rPr lang="en-US">
                    <a:ea typeface="ＭＳ Ｐゴシック" pitchFamily="34" charset="-128"/>
                  </a:rPr>
                  <a:t> di </a:t>
                </a:r>
                <a14:m>
                  <m:oMath xmlns:m="http://schemas.openxmlformats.org/officeDocument/2006/math">
                    <m:sSub>
                      <m:sSubPr>
                        <m:ctrlPr>
                          <a:rPr lang="en-US" i="1">
                            <a:latin typeface="Cambria Math" panose="02040503050406030204" pitchFamily="18" charset="0"/>
                            <a:ea typeface="ＭＳ Ｐゴシック" pitchFamily="34" charset="-128"/>
                          </a:rPr>
                        </m:ctrlPr>
                      </m:sSubPr>
                      <m:e>
                        <m:acc>
                          <m:accPr>
                            <m:chr m:val="̂"/>
                            <m:ctrlPr>
                              <a:rPr lang="en-US" b="0" i="1">
                                <a:latin typeface="Cambria Math" panose="02040503050406030204" pitchFamily="18" charset="0"/>
                                <a:ea typeface="ＭＳ Ｐゴシック" pitchFamily="34" charset="-128"/>
                              </a:rPr>
                            </m:ctrlPr>
                          </m:accPr>
                          <m:e>
                            <m:r>
                              <a:rPr lang="en-US" i="1">
                                <a:latin typeface="Cambria Math" panose="02040503050406030204" pitchFamily="18" charset="0"/>
                                <a:ea typeface="ＭＳ Ｐゴシック" pitchFamily="34" charset="-128"/>
                              </a:rPr>
                              <m:t>𝛽</m:t>
                            </m:r>
                          </m:e>
                        </m:acc>
                      </m:e>
                      <m:sub>
                        <m:r>
                          <a:rPr lang="en-US" i="1">
                            <a:latin typeface="Cambria Math" panose="02040503050406030204" pitchFamily="18" charset="0"/>
                            <a:ea typeface="ＭＳ Ｐゴシック" pitchFamily="34" charset="-128"/>
                          </a:rPr>
                          <m:t>1</m:t>
                        </m:r>
                      </m:sub>
                    </m:sSub>
                  </m:oMath>
                </a14:m>
                <a:endParaRPr lang="en-US">
                  <a:ea typeface="ＭＳ Ｐゴシック" pitchFamily="34" charset="-128"/>
                </a:endParaRPr>
              </a:p>
            </p:txBody>
          </p:sp>
        </mc:Choice>
        <mc:Fallback xmlns="">
          <p:sp>
            <p:nvSpPr>
              <p:cNvPr id="81926" name="Title 1"/>
              <p:cNvSpPr>
                <a:spLocks noGrp="1" noRot="1" noChangeAspect="1" noMove="1" noResize="1" noEditPoints="1" noAdjustHandles="1" noChangeArrowheads="1" noChangeShapeType="1" noTextEdit="1"/>
              </p:cNvSpPr>
              <p:nvPr>
                <p:ph type="title"/>
              </p:nvPr>
            </p:nvSpPr>
            <p:spPr>
              <a:blipFill rotWithShape="0">
                <a:blip r:embed="rId3"/>
                <a:stretch>
                  <a:fillRect l="-1415" t="-5521" b="-153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927" name="Content Placeholder 2"/>
              <p:cNvSpPr>
                <a:spLocks noGrp="1"/>
              </p:cNvSpPr>
              <p:nvPr>
                <p:ph idx="1"/>
              </p:nvPr>
            </p:nvSpPr>
            <p:spPr>
              <a:xfrm>
                <a:off x="304800" y="1600200"/>
                <a:ext cx="8610600" cy="4572000"/>
              </a:xfrm>
            </p:spPr>
            <p:txBody>
              <a:bodyPr/>
              <a:lstStyle/>
              <a:p>
                <a:pPr marL="0" indent="0">
                  <a:buFontTx/>
                  <a:buNone/>
                </a:pPr>
                <a:r>
                  <a:rPr lang="it-IT" sz="2000" u="sng" dirty="0">
                    <a:ea typeface="ＭＳ Ｐゴシック" pitchFamily="34" charset="-128"/>
                  </a:rPr>
                  <a:t>Formalizzazione</a:t>
                </a:r>
                <a:r>
                  <a:rPr lang="it-IT" sz="2000" dirty="0">
                    <a:ea typeface="ＭＳ Ｐゴシック" pitchFamily="34" charset="-128"/>
                  </a:rPr>
                  <a:t> (per semplicità, per il caso </a:t>
                </a:r>
                <a:r>
                  <a:rPr lang="it-IT" sz="2000" dirty="0" err="1">
                    <a:ea typeface="ＭＳ Ｐゴシック" pitchFamily="34" charset="-128"/>
                  </a:rPr>
                  <a:t>univariato</a:t>
                </a:r>
                <a:r>
                  <a:rPr lang="it-IT" sz="2000" dirty="0">
                    <a:ea typeface="ＭＳ Ｐゴシック" pitchFamily="34" charset="-128"/>
                  </a:rPr>
                  <a:t>):</a:t>
                </a:r>
              </a:p>
              <a:p>
                <a:pPr marL="0" indent="0">
                  <a:buFontTx/>
                  <a:buNone/>
                </a:pPr>
                <a:endParaRPr lang="it-IT" sz="2000" dirty="0">
                  <a:ea typeface="ＭＳ Ｐゴシック" pitchFamily="34" charset="-128"/>
                </a:endParaRPr>
              </a:p>
              <a:p>
                <a:pPr marL="0" indent="0" algn="ctr">
                  <a:spcAft>
                    <a:spcPts val="1800"/>
                  </a:spcAft>
                  <a:buNone/>
                </a:pPr>
                <a:r>
                  <a:rPr lang="it-IT" sz="2000" b="0" dirty="0" err="1">
                    <a:ea typeface="ＭＳ Ｐゴシック" pitchFamily="34" charset="-128"/>
                  </a:rPr>
                  <a:t>var</a:t>
                </a:r>
                <a14:m>
                  <m:oMath xmlns:m="http://schemas.openxmlformats.org/officeDocument/2006/math">
                    <m:d>
                      <m:dPr>
                        <m:ctrlPr>
                          <a:rPr lang="it-IT" sz="2000" b="0" i="1" smtClean="0">
                            <a:latin typeface="Cambria Math" panose="02040503050406030204" pitchFamily="18" charset="0"/>
                            <a:ea typeface="ＭＳ Ｐゴシック" pitchFamily="34" charset="-128"/>
                          </a:rPr>
                        </m:ctrlPr>
                      </m:dPr>
                      <m:e>
                        <m:sSub>
                          <m:sSubPr>
                            <m:ctrlPr>
                              <a:rPr lang="it-IT" sz="2000" b="0" i="1" smtClean="0">
                                <a:latin typeface="Cambria Math" panose="02040503050406030204" pitchFamily="18" charset="0"/>
                                <a:ea typeface="ＭＳ Ｐゴシック" pitchFamily="34" charset="-128"/>
                              </a:rPr>
                            </m:ctrlPr>
                          </m:sSubPr>
                          <m:e>
                            <m:sSub>
                              <m:sSubPr>
                                <m:ctrlPr>
                                  <a:rPr lang="it-IT" sz="2000" i="1" smtClean="0">
                                    <a:latin typeface="Cambria Math" panose="02040503050406030204" pitchFamily="18" charset="0"/>
                                    <a:ea typeface="ＭＳ Ｐゴシック" pitchFamily="34" charset="-128"/>
                                  </a:rPr>
                                </m:ctrlPr>
                              </m:sSubPr>
                              <m:e>
                                <m:acc>
                                  <m:accPr>
                                    <m:chr m:val="̂"/>
                                    <m:ctrlPr>
                                      <a:rPr lang="it-IT" sz="2000" b="0" i="1" smtClean="0">
                                        <a:latin typeface="Cambria Math" panose="02040503050406030204" pitchFamily="18" charset="0"/>
                                        <a:ea typeface="ＭＳ Ｐゴシック" pitchFamily="34" charset="-128"/>
                                      </a:rPr>
                                    </m:ctrlPr>
                                  </m:accPr>
                                  <m:e>
                                    <m:r>
                                      <a:rPr lang="it-IT" sz="2000" i="1" smtClean="0">
                                        <a:latin typeface="Cambria Math" panose="02040503050406030204" pitchFamily="18" charset="0"/>
                                        <a:ea typeface="ＭＳ Ｐゴシック" pitchFamily="34" charset="-128"/>
                                      </a:rPr>
                                      <m:t>𝛽</m:t>
                                    </m:r>
                                  </m:e>
                                </m:acc>
                              </m:e>
                              <m:sub>
                                <m:r>
                                  <a:rPr lang="it-IT" sz="2000" i="1" smtClean="0">
                                    <a:latin typeface="Cambria Math" panose="02040503050406030204" pitchFamily="18" charset="0"/>
                                    <a:ea typeface="ＭＳ Ｐゴシック" pitchFamily="34" charset="-128"/>
                                  </a:rPr>
                                  <m:t>1</m:t>
                                </m:r>
                              </m:sub>
                            </m:sSub>
                            <m:r>
                              <a:rPr lang="it-IT" sz="2000" b="0" i="1" smtClean="0">
                                <a:latin typeface="Cambria Math" panose="02040503050406030204" pitchFamily="18" charset="0"/>
                                <a:ea typeface="ＭＳ Ｐゴシック" pitchFamily="34" charset="-128"/>
                              </a:rPr>
                              <m:t>−</m:t>
                            </m:r>
                            <m:r>
                              <a:rPr lang="it-IT" sz="2000" b="0" i="1" smtClean="0">
                                <a:latin typeface="Cambria Math" panose="02040503050406030204" pitchFamily="18" charset="0"/>
                                <a:ea typeface="ＭＳ Ｐゴシック" pitchFamily="34" charset="-128"/>
                              </a:rPr>
                              <m:t>𝛽</m:t>
                            </m:r>
                          </m:e>
                          <m:sub>
                            <m:r>
                              <a:rPr lang="it-IT" sz="2000" b="0" i="1" smtClean="0">
                                <a:latin typeface="Cambria Math" panose="02040503050406030204" pitchFamily="18" charset="0"/>
                                <a:ea typeface="ＭＳ Ｐゴシック" pitchFamily="34" charset="-128"/>
                              </a:rPr>
                              <m:t>1</m:t>
                            </m:r>
                          </m:sub>
                        </m:sSub>
                      </m:e>
                    </m:d>
                    <m:r>
                      <a:rPr lang="it-IT" sz="2000" b="0" i="1" smtClean="0">
                        <a:latin typeface="Cambria Math" panose="02040503050406030204" pitchFamily="18" charset="0"/>
                        <a:ea typeface="ＭＳ Ｐゴシック" pitchFamily="34" charset="-128"/>
                      </a:rPr>
                      <m:t>=</m:t>
                    </m:r>
                    <m:f>
                      <m:fPr>
                        <m:ctrlPr>
                          <a:rPr lang="it-IT" sz="2000" i="1" smtClean="0">
                            <a:latin typeface="Cambria Math" panose="02040503050406030204" pitchFamily="18" charset="0"/>
                          </a:rPr>
                        </m:ctrlPr>
                      </m:fPr>
                      <m:num>
                        <m:r>
                          <a:rPr lang="it-IT" sz="2000" smtClean="0">
                            <a:latin typeface="Cambria Math" panose="02040503050406030204" pitchFamily="18" charset="0"/>
                          </a:rPr>
                          <m:t>1</m:t>
                        </m:r>
                      </m:num>
                      <m:den>
                        <m:r>
                          <a:rPr lang="it-IT" sz="2000" i="1" smtClean="0">
                            <a:latin typeface="Cambria Math" panose="02040503050406030204" pitchFamily="18" charset="0"/>
                          </a:rPr>
                          <m:t>𝑛</m:t>
                        </m:r>
                      </m:den>
                    </m:f>
                    <m:r>
                      <a:rPr lang="it-IT" sz="2000" smtClean="0">
                        <a:latin typeface="Cambria Math" panose="02040503050406030204" pitchFamily="18" charset="0"/>
                      </a:rPr>
                      <m:t>×</m:t>
                    </m:r>
                    <m:f>
                      <m:fPr>
                        <m:ctrlPr>
                          <a:rPr lang="it-IT" sz="2000" i="1" smtClean="0">
                            <a:latin typeface="Cambria Math" panose="02040503050406030204" pitchFamily="18" charset="0"/>
                          </a:rPr>
                        </m:ctrlPr>
                      </m:fPr>
                      <m:num>
                        <m:d>
                          <m:dPr>
                            <m:begChr m:val=""/>
                            <m:endChr m:val="]"/>
                            <m:ctrlPr>
                              <a:rPr lang="it-IT" sz="2000" i="1" smtClean="0">
                                <a:latin typeface="Cambria Math" panose="02040503050406030204" pitchFamily="18" charset="0"/>
                              </a:rPr>
                            </m:ctrlPr>
                          </m:dPr>
                          <m:e>
                            <m:r>
                              <m:rPr>
                                <m:sty m:val="p"/>
                              </m:rPr>
                              <a:rPr lang="it-IT" sz="2000" smtClean="0">
                                <a:latin typeface="Cambria Math" panose="02040503050406030204" pitchFamily="18" charset="0"/>
                              </a:rPr>
                              <m:t>var</m:t>
                            </m:r>
                            <m:r>
                              <a:rPr lang="it-IT" sz="2000" smtClean="0">
                                <a:latin typeface="Cambria Math" panose="02040503050406030204" pitchFamily="18" charset="0"/>
                              </a:rPr>
                              <m:t>[(</m:t>
                            </m:r>
                            <m:sSub>
                              <m:sSubPr>
                                <m:ctrlPr>
                                  <a:rPr lang="it-IT" sz="2000" i="1" smtClean="0">
                                    <a:latin typeface="Cambria Math" panose="02040503050406030204" pitchFamily="18" charset="0"/>
                                  </a:rPr>
                                </m:ctrlPr>
                              </m:sSubPr>
                              <m:e>
                                <m:r>
                                  <a:rPr lang="it-IT" sz="2000" i="1" smtClean="0">
                                    <a:latin typeface="Cambria Math" panose="02040503050406030204" pitchFamily="18" charset="0"/>
                                  </a:rPr>
                                  <m:t>𝑋</m:t>
                                </m:r>
                              </m:e>
                              <m:sub>
                                <m:r>
                                  <a:rPr lang="it-IT" sz="2000" i="1" smtClean="0">
                                    <a:latin typeface="Cambria Math" panose="02040503050406030204" pitchFamily="18" charset="0"/>
                                  </a:rPr>
                                  <m:t>𝑖</m:t>
                                </m:r>
                              </m:sub>
                            </m:sSub>
                            <m:r>
                              <a:rPr lang="it-IT" sz="2000" smtClean="0">
                                <a:latin typeface="Cambria Math" panose="02040503050406030204" pitchFamily="18" charset="0"/>
                              </a:rPr>
                              <m:t>−</m:t>
                            </m:r>
                            <m:sSub>
                              <m:sSubPr>
                                <m:ctrlPr>
                                  <a:rPr lang="it-IT" sz="2000" i="1" smtClean="0">
                                    <a:latin typeface="Cambria Math" panose="02040503050406030204" pitchFamily="18" charset="0"/>
                                  </a:rPr>
                                </m:ctrlPr>
                              </m:sSubPr>
                              <m:e>
                                <m:r>
                                  <a:rPr lang="it-IT" sz="2000" i="1" smtClean="0">
                                    <a:latin typeface="Cambria Math" panose="02040503050406030204" pitchFamily="18" charset="0"/>
                                  </a:rPr>
                                  <m:t>𝜇</m:t>
                                </m:r>
                              </m:e>
                              <m:sub>
                                <m:r>
                                  <a:rPr lang="it-IT" sz="2000" i="1" smtClean="0">
                                    <a:latin typeface="Cambria Math" panose="02040503050406030204" pitchFamily="18" charset="0"/>
                                  </a:rPr>
                                  <m:t>𝑥</m:t>
                                </m:r>
                              </m:sub>
                            </m:sSub>
                            <m:r>
                              <a:rPr lang="it-IT" sz="2000" smtClean="0">
                                <a:latin typeface="Cambria Math" panose="02040503050406030204" pitchFamily="18" charset="0"/>
                              </a:rPr>
                              <m:t>)</m:t>
                            </m:r>
                            <m:sSub>
                              <m:sSubPr>
                                <m:ctrlPr>
                                  <a:rPr lang="it-IT" sz="2000" i="1" smtClean="0">
                                    <a:latin typeface="Cambria Math" panose="02040503050406030204" pitchFamily="18" charset="0"/>
                                  </a:rPr>
                                </m:ctrlPr>
                              </m:sSubPr>
                              <m:e>
                                <m:r>
                                  <a:rPr lang="it-IT" sz="2000" i="1" smtClean="0">
                                    <a:latin typeface="Cambria Math" panose="02040503050406030204" pitchFamily="18" charset="0"/>
                                  </a:rPr>
                                  <m:t>𝑢</m:t>
                                </m:r>
                              </m:e>
                              <m:sub>
                                <m:r>
                                  <a:rPr lang="it-IT" sz="2000" i="1" smtClean="0">
                                    <a:latin typeface="Cambria Math" panose="02040503050406030204" pitchFamily="18" charset="0"/>
                                  </a:rPr>
                                  <m:t>𝑖</m:t>
                                </m:r>
                              </m:sub>
                            </m:sSub>
                          </m:e>
                        </m:d>
                      </m:num>
                      <m:den>
                        <m:sSup>
                          <m:sSupPr>
                            <m:ctrlPr>
                              <a:rPr lang="it-IT" sz="2000" i="1" smtClean="0">
                                <a:latin typeface="Cambria Math" panose="02040503050406030204" pitchFamily="18" charset="0"/>
                              </a:rPr>
                            </m:ctrlPr>
                          </m:sSupPr>
                          <m:e>
                            <m:d>
                              <m:dPr>
                                <m:ctrlPr>
                                  <a:rPr lang="it-IT" sz="2000" i="1" smtClean="0">
                                    <a:latin typeface="Cambria Math" panose="02040503050406030204" pitchFamily="18" charset="0"/>
                                  </a:rPr>
                                </m:ctrlPr>
                              </m:dPr>
                              <m:e>
                                <m:sSubSup>
                                  <m:sSubSupPr>
                                    <m:ctrlPr>
                                      <a:rPr lang="it-IT" sz="2000" i="1" smtClean="0">
                                        <a:latin typeface="Cambria Math" panose="02040503050406030204" pitchFamily="18" charset="0"/>
                                      </a:rPr>
                                    </m:ctrlPr>
                                  </m:sSubSupPr>
                                  <m:e>
                                    <m:r>
                                      <a:rPr lang="it-IT" sz="2000" i="1" smtClean="0">
                                        <a:latin typeface="Cambria Math" panose="02040503050406030204" pitchFamily="18" charset="0"/>
                                      </a:rPr>
                                      <m:t>𝜎</m:t>
                                    </m:r>
                                  </m:e>
                                  <m:sub>
                                    <m:r>
                                      <a:rPr lang="it-IT" sz="2000" i="1" smtClean="0">
                                        <a:latin typeface="Cambria Math" panose="02040503050406030204" pitchFamily="18" charset="0"/>
                                      </a:rPr>
                                      <m:t>𝑋</m:t>
                                    </m:r>
                                  </m:sub>
                                  <m:sup>
                                    <m:r>
                                      <a:rPr lang="it-IT" sz="2000" smtClean="0">
                                        <a:latin typeface="Cambria Math" panose="02040503050406030204" pitchFamily="18" charset="0"/>
                                      </a:rPr>
                                      <m:t>2</m:t>
                                    </m:r>
                                  </m:sup>
                                </m:sSubSup>
                              </m:e>
                            </m:d>
                          </m:e>
                          <m:sup>
                            <m:r>
                              <a:rPr lang="it-IT" sz="2000" smtClean="0">
                                <a:latin typeface="Cambria Math" panose="02040503050406030204" pitchFamily="18" charset="0"/>
                              </a:rPr>
                              <m:t>2</m:t>
                            </m:r>
                          </m:sup>
                        </m:sSup>
                      </m:den>
                    </m:f>
                  </m:oMath>
                </a14:m>
                <a:endParaRPr lang="it-IT" sz="2000" dirty="0"/>
              </a:p>
              <a:p>
                <a:pPr marL="0" indent="0">
                  <a:buFontTx/>
                  <a:buNone/>
                </a:pPr>
                <a:r>
                  <a:rPr lang="it-IT" sz="2000" dirty="0">
                    <a:ea typeface="ＭＳ Ｐゴシック" pitchFamily="34" charset="-128"/>
                  </a:rPr>
                  <a:t>Dove </a:t>
                </a:r>
                <a14:m>
                  <m:oMath xmlns:m="http://schemas.openxmlformats.org/officeDocument/2006/math">
                    <m:sSubSup>
                      <m:sSubSupPr>
                        <m:ctrlPr>
                          <a:rPr lang="it-IT" sz="2000" b="0" i="1" smtClean="0">
                            <a:latin typeface="Cambria Math" panose="02040503050406030204" pitchFamily="18" charset="0"/>
                            <a:ea typeface="ＭＳ Ｐゴシック" pitchFamily="34" charset="-128"/>
                          </a:rPr>
                        </m:ctrlPr>
                      </m:sSubSupPr>
                      <m:e>
                        <m:r>
                          <a:rPr lang="it-IT" sz="2000" b="0" i="1" smtClean="0">
                            <a:latin typeface="Cambria Math" panose="02040503050406030204" pitchFamily="18" charset="0"/>
                            <a:ea typeface="ＭＳ Ｐゴシック" pitchFamily="34" charset="-128"/>
                          </a:rPr>
                          <m:t>𝜎</m:t>
                        </m:r>
                      </m:e>
                      <m:sub>
                        <m:r>
                          <a:rPr lang="it-IT" sz="2000" b="0" i="1" smtClean="0">
                            <a:latin typeface="Cambria Math" panose="02040503050406030204" pitchFamily="18" charset="0"/>
                            <a:ea typeface="ＭＳ Ｐゴシック" pitchFamily="34" charset="-128"/>
                          </a:rPr>
                          <m:t>𝑋</m:t>
                        </m:r>
                      </m:sub>
                      <m:sup>
                        <m:r>
                          <a:rPr lang="it-IT" sz="2000" b="0" i="1" smtClean="0">
                            <a:latin typeface="Cambria Math" panose="02040503050406030204" pitchFamily="18" charset="0"/>
                            <a:ea typeface="ＭＳ Ｐゴシック" pitchFamily="34" charset="-128"/>
                          </a:rPr>
                          <m:t>2</m:t>
                        </m:r>
                      </m:sup>
                    </m:sSubSup>
                  </m:oMath>
                </a14:m>
                <a:r>
                  <a:rPr lang="it-IT" sz="2000" dirty="0">
                    <a:ea typeface="ＭＳ Ｐゴシック" pitchFamily="34" charset="-128"/>
                  </a:rPr>
                  <a:t> := </a:t>
                </a:r>
                <a:r>
                  <a:rPr lang="it-IT" sz="2000" dirty="0" err="1">
                    <a:ea typeface="ＭＳ Ｐゴシック" pitchFamily="34" charset="-128"/>
                  </a:rPr>
                  <a:t>var</a:t>
                </a:r>
                <a:r>
                  <a:rPr lang="it-IT" sz="2000" dirty="0">
                    <a:ea typeface="ＭＳ Ｐゴシック" pitchFamily="34" charset="-128"/>
                  </a:rPr>
                  <a:t>(</a:t>
                </a:r>
                <a:r>
                  <a:rPr lang="it-IT" sz="2000" i="1" dirty="0" err="1">
                    <a:ea typeface="ＭＳ Ｐゴシック" pitchFamily="34" charset="-128"/>
                  </a:rPr>
                  <a:t>X</a:t>
                </a:r>
                <a:r>
                  <a:rPr lang="it-IT" sz="2000" i="1" baseline="-25000" dirty="0" err="1">
                    <a:ea typeface="ＭＳ Ｐゴシック" pitchFamily="34" charset="-128"/>
                  </a:rPr>
                  <a:t>i</a:t>
                </a:r>
                <a:r>
                  <a:rPr lang="it-IT" sz="2000" dirty="0">
                    <a:ea typeface="ＭＳ Ｐゴシック" pitchFamily="34" charset="-128"/>
                  </a:rPr>
                  <a:t>).</a:t>
                </a:r>
              </a:p>
              <a:p>
                <a:pPr marL="0" indent="0">
                  <a:buFontTx/>
                  <a:buNone/>
                </a:pPr>
                <a:endParaRPr lang="it-IT" sz="2000" dirty="0">
                  <a:ea typeface="ＭＳ Ｐゴシック" pitchFamily="34" charset="-128"/>
                </a:endParaRPr>
              </a:p>
              <a:p>
                <a:r>
                  <a:rPr lang="it-IT" sz="2000" dirty="0">
                    <a:ea typeface="ＭＳ Ｐゴシック" pitchFamily="34" charset="-128"/>
                  </a:rPr>
                  <a:t>La varianza di </a:t>
                </a:r>
                <a:r>
                  <a:rPr lang="it-IT" sz="2000" i="1" dirty="0">
                    <a:ea typeface="ＭＳ Ｐゴシック" pitchFamily="34" charset="-128"/>
                  </a:rPr>
                  <a:t>X</a:t>
                </a:r>
                <a:r>
                  <a:rPr lang="it-IT" sz="2000" dirty="0">
                    <a:ea typeface="ＭＳ Ｐゴシック" pitchFamily="34" charset="-128"/>
                  </a:rPr>
                  <a:t> appare (al quadrato) al denominatore</a:t>
                </a:r>
              </a:p>
              <a:p>
                <a:r>
                  <a:rPr lang="it-IT" sz="2000" dirty="0">
                    <a:ea typeface="ＭＳ Ｐゴシック" pitchFamily="34" charset="-128"/>
                  </a:rPr>
                  <a:t>Perciò, aumentando la dispersione di </a:t>
                </a:r>
                <a:r>
                  <a:rPr lang="it-IT" sz="2000" i="1" dirty="0">
                    <a:ea typeface="ＭＳ Ｐゴシック" pitchFamily="34" charset="-128"/>
                  </a:rPr>
                  <a:t>X,</a:t>
                </a:r>
                <a:r>
                  <a:rPr lang="it-IT" sz="2000" dirty="0">
                    <a:ea typeface="ＭＳ Ｐゴシック" pitchFamily="34" charset="-128"/>
                  </a:rPr>
                  <a:t> diminuisce la varianza di </a:t>
                </a:r>
                <a:r>
                  <a:rPr lang="it-IT" sz="2000" i="1" dirty="0">
                    <a:latin typeface="Lucida Grande"/>
                    <a:ea typeface="Lucida Grande"/>
                    <a:cs typeface="Lucida Grande"/>
                    <a:sym typeface="Symbol" pitchFamily="18" charset="2"/>
                  </a:rPr>
                  <a:t>β</a:t>
                </a:r>
                <a:r>
                  <a:rPr lang="it-IT" sz="2000" baseline="-25000" dirty="0">
                    <a:ea typeface="ＭＳ Ｐゴシック" pitchFamily="34" charset="-128"/>
                  </a:rPr>
                  <a:t>1</a:t>
                </a:r>
                <a:r>
                  <a:rPr lang="it-IT" sz="2000" dirty="0">
                    <a:ea typeface="ＭＳ Ｐゴシック" pitchFamily="34" charset="-128"/>
                  </a:rPr>
                  <a:t>.</a:t>
                </a:r>
              </a:p>
              <a:p>
                <a:pPr marL="0" indent="0">
                  <a:buNone/>
                </a:pPr>
                <a:r>
                  <a:rPr lang="it-IT" sz="2000" dirty="0">
                    <a:ea typeface="ＭＳ Ｐゴシック" pitchFamily="34" charset="-128"/>
                  </a:rPr>
                  <a:t> </a:t>
                </a:r>
              </a:p>
              <a:p>
                <a:pPr marL="0" indent="0">
                  <a:buNone/>
                </a:pPr>
                <a:r>
                  <a:rPr lang="it-IT" sz="2000" u="sng" dirty="0">
                    <a:ea typeface="ＭＳ Ｐゴシック" pitchFamily="34" charset="-128"/>
                  </a:rPr>
                  <a:t>Ragionamento intuitivo</a:t>
                </a:r>
                <a:endParaRPr lang="it-IT" sz="2000" dirty="0">
                  <a:ea typeface="ＭＳ Ｐゴシック" pitchFamily="34" charset="-128"/>
                </a:endParaRPr>
              </a:p>
              <a:p>
                <a:pPr marL="0" indent="0">
                  <a:buNone/>
                </a:pPr>
                <a:r>
                  <a:rPr lang="it-IT" sz="2000" dirty="0">
                    <a:ea typeface="ＭＳ Ｐゴシック" pitchFamily="34" charset="-128"/>
                  </a:rPr>
                  <a:t>Se vi è più variazione in </a:t>
                </a:r>
                <a:r>
                  <a:rPr lang="it-IT" sz="2000" i="1" dirty="0">
                    <a:ea typeface="ＭＳ Ｐゴシック" pitchFamily="34" charset="-128"/>
                  </a:rPr>
                  <a:t>X</a:t>
                </a:r>
                <a:r>
                  <a:rPr lang="it-IT" sz="2000" dirty="0">
                    <a:ea typeface="ＭＳ Ｐゴシック" pitchFamily="34" charset="-128"/>
                  </a:rPr>
                  <a:t>, allora vi sono più informazioni nei dati che si possono utilizzare per l’adattamento della retta di regressione. Lo si vede meglio in una figura…</a:t>
                </a:r>
              </a:p>
              <a:p>
                <a:pPr marL="0" indent="0"/>
                <a:endParaRPr lang="en-US" sz="2400" dirty="0">
                  <a:ea typeface="ＭＳ Ｐゴシック" pitchFamily="34" charset="-128"/>
                </a:endParaRPr>
              </a:p>
            </p:txBody>
          </p:sp>
        </mc:Choice>
        <mc:Fallback xmlns="">
          <p:sp>
            <p:nvSpPr>
              <p:cNvPr id="81927" name="Content Placeholder 2"/>
              <p:cNvSpPr>
                <a:spLocks noGrp="1" noRot="1" noChangeAspect="1" noMove="1" noResize="1" noEditPoints="1" noAdjustHandles="1" noChangeArrowheads="1" noChangeShapeType="1" noTextEdit="1"/>
              </p:cNvSpPr>
              <p:nvPr>
                <p:ph idx="1"/>
              </p:nvPr>
            </p:nvSpPr>
            <p:spPr>
              <a:xfrm>
                <a:off x="304800" y="1600200"/>
                <a:ext cx="8610600" cy="4572000"/>
              </a:xfrm>
              <a:blipFill>
                <a:blip r:embed="rId4"/>
                <a:stretch>
                  <a:fillRect l="-778" t="-800" r="-1203" b="-14533"/>
                </a:stretch>
              </a:blipFill>
            </p:spPr>
            <p:txBody>
              <a:bodyPr/>
              <a:lstStyle/>
              <a:p>
                <a:r>
                  <a:rPr lang="en-IE">
                    <a:noFill/>
                  </a:rPr>
                  <a:t> </a:t>
                </a:r>
              </a:p>
            </p:txBody>
          </p:sp>
        </mc:Fallback>
      </mc:AlternateContent>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72</a:t>
            </a:fld>
            <a:endParaRPr lang="en-US" altLang="en-US"/>
          </a:p>
        </p:txBody>
      </p:sp>
    </p:spTree>
    <p:extLst>
      <p:ext uri="{BB962C8B-B14F-4D97-AF65-F5344CB8AC3E}">
        <p14:creationId xmlns:p14="http://schemas.microsoft.com/office/powerpoint/2010/main" val="448530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itle 1"/>
          <p:cNvSpPr>
            <a:spLocks noGrp="1"/>
          </p:cNvSpPr>
          <p:nvPr>
            <p:ph type="title"/>
          </p:nvPr>
        </p:nvSpPr>
        <p:spPr/>
        <p:txBody>
          <a:bodyPr/>
          <a:lstStyle/>
          <a:p>
            <a:r>
              <a:rPr lang="en-US">
                <a:ea typeface="ＭＳ Ｐゴシック" pitchFamily="34" charset="-128"/>
              </a:rPr>
              <a:t>Maggiore è la varianza di </a:t>
            </a:r>
            <a:r>
              <a:rPr lang="en-US" i="1">
                <a:ea typeface="ＭＳ Ｐゴシック" pitchFamily="34" charset="-128"/>
              </a:rPr>
              <a:t>X</a:t>
            </a:r>
            <a:r>
              <a:rPr lang="en-US">
                <a:ea typeface="ＭＳ Ｐゴシック" pitchFamily="34" charset="-128"/>
              </a:rPr>
              <a:t>, minore è la varianza di</a:t>
            </a:r>
          </a:p>
        </p:txBody>
      </p:sp>
      <p:sp>
        <p:nvSpPr>
          <p:cNvPr id="115716" name="Content Placeholder 2"/>
          <p:cNvSpPr>
            <a:spLocks noGrp="1"/>
          </p:cNvSpPr>
          <p:nvPr>
            <p:ph idx="1"/>
          </p:nvPr>
        </p:nvSpPr>
        <p:spPr>
          <a:xfrm>
            <a:off x="304800" y="5486400"/>
            <a:ext cx="8610600" cy="990600"/>
          </a:xfrm>
        </p:spPr>
        <p:txBody>
          <a:bodyPr/>
          <a:lstStyle/>
          <a:p>
            <a:pPr marL="0" indent="0">
              <a:buFontTx/>
              <a:buNone/>
            </a:pPr>
            <a:r>
              <a:rPr lang="en-US" sz="2000">
                <a:ea typeface="ＭＳ Ｐゴシック" pitchFamily="34" charset="-128"/>
              </a:rPr>
              <a:t>Il numero di punti neri e grigi è lo stesso. Quali consentono di ottenere una retta di regressione più accurata? </a:t>
            </a:r>
          </a:p>
        </p:txBody>
      </p:sp>
      <p:pic>
        <p:nvPicPr>
          <p:cNvPr id="2" name="Immagin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820738"/>
            <a:ext cx="31750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0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5450" y="1300163"/>
            <a:ext cx="5753100" cy="425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73</a:t>
            </a:fld>
            <a:endParaRPr lang="en-US" altLang="en-US"/>
          </a:p>
        </p:txBody>
      </p:sp>
    </p:spTree>
    <p:extLst>
      <p:ext uri="{BB962C8B-B14F-4D97-AF65-F5344CB8AC3E}">
        <p14:creationId xmlns:p14="http://schemas.microsoft.com/office/powerpoint/2010/main" val="30058367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itle 1"/>
          <p:cNvSpPr>
            <a:spLocks noGrp="1"/>
          </p:cNvSpPr>
          <p:nvPr>
            <p:ph type="title"/>
          </p:nvPr>
        </p:nvSpPr>
        <p:spPr/>
        <p:txBody>
          <a:bodyPr/>
          <a:lstStyle/>
          <a:p>
            <a:pPr>
              <a:spcBef>
                <a:spcPts val="0"/>
              </a:spcBef>
              <a:spcAft>
                <a:spcPts val="0"/>
              </a:spcAft>
            </a:pPr>
            <a:r>
              <a:rPr lang="it-IT"/>
              <a:t>La distribuzione degli stimatori OLS nella regressione multipla (Paragrafo 6.6)</a:t>
            </a:r>
            <a:endParaRPr lang="en-US" sz="2800" b="1" i="0">
              <a:solidFill>
                <a:srgbClr val="000000"/>
              </a:solidFill>
              <a:latin typeface="Verdana"/>
              <a:ea typeface="ＭＳ Ｐゴシック"/>
              <a:cs typeface="ＭＳ Ｐゴシック"/>
            </a:endParaRPr>
          </a:p>
        </p:txBody>
      </p:sp>
      <mc:AlternateContent xmlns:mc="http://schemas.openxmlformats.org/markup-compatibility/2006" xmlns:a14="http://schemas.microsoft.com/office/drawing/2010/main">
        <mc:Choice Requires="a14">
          <p:sp>
            <p:nvSpPr>
              <p:cNvPr id="14342" name="Content Placeholder 2"/>
              <p:cNvSpPr>
                <a:spLocks noGrp="1"/>
              </p:cNvSpPr>
              <p:nvPr>
                <p:ph idx="1"/>
              </p:nvPr>
            </p:nvSpPr>
            <p:spPr>
              <a:xfrm>
                <a:off x="304800" y="1828800"/>
                <a:ext cx="8534400" cy="4343400"/>
              </a:xfrm>
            </p:spPr>
            <p:txBody>
              <a:bodyPr/>
              <a:lstStyle/>
              <a:p>
                <a:pPr>
                  <a:spcAft>
                    <a:spcPts val="600"/>
                  </a:spcAft>
                  <a:defRPr/>
                </a:pPr>
                <a:r>
                  <a:rPr lang="it-IT" sz="2000" dirty="0"/>
                  <a:t>Sempre </a:t>
                </a:r>
                <a:r>
                  <a:rPr lang="it-IT" sz="2000" dirty="0">
                    <a:solidFill>
                      <a:srgbClr val="000000"/>
                    </a:solidFill>
                    <a:ea typeface="ＭＳ Ｐゴシック"/>
                    <a:cs typeface="ＭＳ Ｐゴシック"/>
                  </a:rPr>
                  <a:t>in grandi campioni (</a:t>
                </a:r>
                <a:r>
                  <a:rPr lang="it-IT" sz="2000" i="1" dirty="0"/>
                  <a:t>n</a:t>
                </a:r>
                <a:r>
                  <a:rPr lang="it-IT" sz="2000" dirty="0"/>
                  <a:t> grande), la distribuzione campionaria della statistica </a:t>
                </a:r>
                <a14:m>
                  <m:oMath xmlns:m="http://schemas.openxmlformats.org/officeDocument/2006/math">
                    <m:r>
                      <a:rPr lang="it-IT" sz="2000" i="1">
                        <a:latin typeface="Cambria Math" panose="02040503050406030204" pitchFamily="18" charset="0"/>
                      </a:rPr>
                      <m:t>𝐹</m:t>
                    </m:r>
                  </m:oMath>
                </a14:m>
                <a:r>
                  <a:rPr lang="it-IT" sz="2000" dirty="0"/>
                  <a:t> per la verifica di ipotesi congiunte su </a:t>
                </a:r>
                <a14:m>
                  <m:oMath xmlns:m="http://schemas.openxmlformats.org/officeDocument/2006/math">
                    <m:r>
                      <a:rPr lang="it-IT" sz="2000" b="0" i="1" smtClean="0">
                        <a:latin typeface="Cambria Math" panose="02040503050406030204" pitchFamily="18" charset="0"/>
                      </a:rPr>
                      <m:t>𝑞</m:t>
                    </m:r>
                  </m:oMath>
                </a14:m>
                <a:r>
                  <a:rPr lang="it-IT" sz="2000" dirty="0"/>
                  <a:t> parametri del modello, ovvero</a:t>
                </a:r>
              </a:p>
              <a:p>
                <a:pPr marL="347472" indent="-347472" algn="ctr">
                  <a:spcBef>
                    <a:spcPts val="600"/>
                  </a:spcBef>
                  <a:spcAft>
                    <a:spcPts val="600"/>
                  </a:spcAft>
                  <a:buNone/>
                </a:pPr>
                <a14:m>
                  <m:oMathPara xmlns:m="http://schemas.openxmlformats.org/officeDocument/2006/math">
                    <m:oMathParaPr>
                      <m:jc m:val="centerGroup"/>
                    </m:oMathParaPr>
                    <m:oMath xmlns:m="http://schemas.openxmlformats.org/officeDocument/2006/math">
                      <m:r>
                        <a:rPr lang="it-IT" sz="2000" i="1">
                          <a:solidFill>
                            <a:srgbClr val="000000"/>
                          </a:solidFill>
                          <a:latin typeface="Cambria Math" panose="02040503050406030204" pitchFamily="18" charset="0"/>
                          <a:ea typeface="ＭＳ Ｐゴシック"/>
                          <a:cs typeface="ＭＳ Ｐゴシック"/>
                        </a:rPr>
                        <m:t>𝐹</m:t>
                      </m:r>
                      <m:r>
                        <a:rPr lang="it-IT" sz="2000" i="1">
                          <a:solidFill>
                            <a:srgbClr val="000000"/>
                          </a:solidFill>
                          <a:latin typeface="Cambria Math" panose="02040503050406030204" pitchFamily="18" charset="0"/>
                          <a:ea typeface="ＭＳ Ｐゴシック"/>
                          <a:cs typeface="ＭＳ Ｐゴシック"/>
                        </a:rPr>
                        <m:t>=</m:t>
                      </m:r>
                      <m:f>
                        <m:fPr>
                          <m:ctrlPr>
                            <a:rPr lang="it-IT" sz="2000" i="1">
                              <a:solidFill>
                                <a:srgbClr val="000000"/>
                              </a:solidFill>
                              <a:latin typeface="Cambria Math" panose="02040503050406030204" pitchFamily="18" charset="0"/>
                              <a:ea typeface="ＭＳ Ｐゴシック"/>
                              <a:cs typeface="ＭＳ Ｐゴシック"/>
                            </a:rPr>
                          </m:ctrlPr>
                        </m:fPr>
                        <m:num>
                          <m:d>
                            <m:dPr>
                              <m:ctrlPr>
                                <a:rPr lang="it-IT" sz="2000" i="1">
                                  <a:solidFill>
                                    <a:srgbClr val="000000"/>
                                  </a:solidFill>
                                  <a:latin typeface="Cambria Math" panose="02040503050406030204" pitchFamily="18" charset="0"/>
                                  <a:ea typeface="ＭＳ Ｐゴシック"/>
                                  <a:cs typeface="ＭＳ Ｐゴシック"/>
                                </a:rPr>
                              </m:ctrlPr>
                            </m:dPr>
                            <m:e>
                              <m:sSubSup>
                                <m:sSubSupPr>
                                  <m:ctrlPr>
                                    <a:rPr lang="it-IT" sz="2000" i="1">
                                      <a:solidFill>
                                        <a:srgbClr val="000000"/>
                                      </a:solidFill>
                                      <a:latin typeface="Cambria Math" panose="02040503050406030204" pitchFamily="18" charset="0"/>
                                      <a:ea typeface="ＭＳ Ｐゴシック"/>
                                      <a:cs typeface="ＭＳ Ｐゴシック"/>
                                    </a:rPr>
                                  </m:ctrlPr>
                                </m:sSubSupPr>
                                <m:e>
                                  <m:r>
                                    <a:rPr lang="it-IT" sz="2000" i="1">
                                      <a:solidFill>
                                        <a:srgbClr val="000000"/>
                                      </a:solidFill>
                                      <a:latin typeface="Cambria Math" panose="02040503050406030204" pitchFamily="18" charset="0"/>
                                      <a:ea typeface="ＭＳ Ｐゴシック"/>
                                      <a:cs typeface="ＭＳ Ｐゴシック"/>
                                    </a:rPr>
                                    <m:t>𝑅</m:t>
                                  </m:r>
                                </m:e>
                                <m:sub>
                                  <m:r>
                                    <a:rPr lang="it-IT" sz="2000" i="1">
                                      <a:solidFill>
                                        <a:srgbClr val="000000"/>
                                      </a:solidFill>
                                      <a:latin typeface="Cambria Math" panose="02040503050406030204" pitchFamily="18" charset="0"/>
                                      <a:ea typeface="ＭＳ Ｐゴシック"/>
                                      <a:cs typeface="ＭＳ Ｐゴシック"/>
                                    </a:rPr>
                                    <m:t>𝑛𝑜𝑛</m:t>
                                  </m:r>
                                  <m:r>
                                    <a:rPr lang="it-IT" sz="2000" i="1">
                                      <a:solidFill>
                                        <a:srgbClr val="000000"/>
                                      </a:solidFill>
                                      <a:latin typeface="Cambria Math" panose="02040503050406030204" pitchFamily="18" charset="0"/>
                                      <a:ea typeface="ＭＳ Ｐゴシック"/>
                                      <a:cs typeface="ＭＳ Ｐゴシック"/>
                                    </a:rPr>
                                    <m:t> </m:t>
                                  </m:r>
                                  <m:r>
                                    <a:rPr lang="it-IT" sz="2000" i="1">
                                      <a:solidFill>
                                        <a:srgbClr val="000000"/>
                                      </a:solidFill>
                                      <a:latin typeface="Cambria Math" panose="02040503050406030204" pitchFamily="18" charset="0"/>
                                      <a:ea typeface="ＭＳ Ｐゴシック"/>
                                      <a:cs typeface="ＭＳ Ｐゴシック"/>
                                    </a:rPr>
                                    <m:t>𝑟𝑖𝑠𝑡𝑟𝑒𝑡𝑡𝑜</m:t>
                                  </m:r>
                                </m:sub>
                                <m:sup>
                                  <m:r>
                                    <a:rPr lang="it-IT" sz="2000" i="1">
                                      <a:solidFill>
                                        <a:srgbClr val="000000"/>
                                      </a:solidFill>
                                      <a:latin typeface="Cambria Math" panose="02040503050406030204" pitchFamily="18" charset="0"/>
                                      <a:ea typeface="ＭＳ Ｐゴシック"/>
                                      <a:cs typeface="ＭＳ Ｐゴシック"/>
                                    </a:rPr>
                                    <m:t>2</m:t>
                                  </m:r>
                                </m:sup>
                              </m:sSubSup>
                              <m:r>
                                <a:rPr lang="it-IT" sz="2000" i="1">
                                  <a:solidFill>
                                    <a:srgbClr val="000000"/>
                                  </a:solidFill>
                                  <a:latin typeface="Cambria Math" panose="02040503050406030204" pitchFamily="18" charset="0"/>
                                  <a:ea typeface="ＭＳ Ｐゴシック"/>
                                  <a:cs typeface="ＭＳ Ｐゴシック"/>
                                </a:rPr>
                                <m:t>−</m:t>
                              </m:r>
                              <m:sSubSup>
                                <m:sSubSupPr>
                                  <m:ctrlPr>
                                    <a:rPr lang="it-IT" sz="2000" i="1">
                                      <a:solidFill>
                                        <a:srgbClr val="000000"/>
                                      </a:solidFill>
                                      <a:latin typeface="Cambria Math" panose="02040503050406030204" pitchFamily="18" charset="0"/>
                                      <a:ea typeface="ＭＳ Ｐゴシック"/>
                                      <a:cs typeface="ＭＳ Ｐゴシック"/>
                                    </a:rPr>
                                  </m:ctrlPr>
                                </m:sSubSupPr>
                                <m:e>
                                  <m:r>
                                    <a:rPr lang="it-IT" sz="2000" i="1">
                                      <a:solidFill>
                                        <a:srgbClr val="000000"/>
                                      </a:solidFill>
                                      <a:latin typeface="Cambria Math" panose="02040503050406030204" pitchFamily="18" charset="0"/>
                                      <a:ea typeface="ＭＳ Ｐゴシック"/>
                                      <a:cs typeface="ＭＳ Ｐゴシック"/>
                                    </a:rPr>
                                    <m:t>𝑅</m:t>
                                  </m:r>
                                </m:e>
                                <m:sub>
                                  <m:r>
                                    <a:rPr lang="it-IT" sz="2000" i="1">
                                      <a:solidFill>
                                        <a:srgbClr val="000000"/>
                                      </a:solidFill>
                                      <a:latin typeface="Cambria Math" panose="02040503050406030204" pitchFamily="18" charset="0"/>
                                      <a:ea typeface="ＭＳ Ｐゴシック"/>
                                      <a:cs typeface="ＭＳ Ｐゴシック"/>
                                    </a:rPr>
                                    <m:t>𝑟𝑖𝑠𝑡𝑟𝑒𝑡𝑡𝑜</m:t>
                                  </m:r>
                                </m:sub>
                                <m:sup>
                                  <m:r>
                                    <a:rPr lang="it-IT" sz="2000" i="1">
                                      <a:solidFill>
                                        <a:srgbClr val="000000"/>
                                      </a:solidFill>
                                      <a:latin typeface="Cambria Math" panose="02040503050406030204" pitchFamily="18" charset="0"/>
                                      <a:ea typeface="ＭＳ Ｐゴシック"/>
                                      <a:cs typeface="ＭＳ Ｐゴシック"/>
                                    </a:rPr>
                                    <m:t>2</m:t>
                                  </m:r>
                                </m:sup>
                              </m:sSubSup>
                            </m:e>
                          </m:d>
                          <m:r>
                            <a:rPr lang="it-IT" sz="2000" i="1">
                              <a:solidFill>
                                <a:srgbClr val="000000"/>
                              </a:solidFill>
                              <a:latin typeface="Cambria Math" panose="02040503050406030204" pitchFamily="18" charset="0"/>
                              <a:ea typeface="ＭＳ Ｐゴシック"/>
                              <a:cs typeface="ＭＳ Ｐゴシック"/>
                            </a:rPr>
                            <m:t> / </m:t>
                          </m:r>
                          <m:r>
                            <a:rPr lang="it-IT" sz="2000" i="1">
                              <a:solidFill>
                                <a:srgbClr val="000000"/>
                              </a:solidFill>
                              <a:latin typeface="Cambria Math" panose="02040503050406030204" pitchFamily="18" charset="0"/>
                              <a:ea typeface="ＭＳ Ｐゴシック"/>
                              <a:cs typeface="ＭＳ Ｐゴシック"/>
                            </a:rPr>
                            <m:t>𝑞</m:t>
                          </m:r>
                          <m:r>
                            <a:rPr lang="it-IT" sz="2000" i="1">
                              <a:solidFill>
                                <a:srgbClr val="000000"/>
                              </a:solidFill>
                              <a:latin typeface="Cambria Math" panose="02040503050406030204" pitchFamily="18" charset="0"/>
                              <a:ea typeface="ＭＳ Ｐゴシック"/>
                              <a:cs typeface="ＭＳ Ｐゴシック"/>
                            </a:rPr>
                            <m:t> </m:t>
                          </m:r>
                        </m:num>
                        <m:den>
                          <m:d>
                            <m:dPr>
                              <m:ctrlPr>
                                <a:rPr lang="it-IT" sz="2000" i="1">
                                  <a:solidFill>
                                    <a:srgbClr val="000000"/>
                                  </a:solidFill>
                                  <a:latin typeface="Cambria Math" panose="02040503050406030204" pitchFamily="18" charset="0"/>
                                  <a:ea typeface="ＭＳ Ｐゴシック"/>
                                  <a:cs typeface="ＭＳ Ｐゴシック"/>
                                </a:rPr>
                              </m:ctrlPr>
                            </m:dPr>
                            <m:e>
                              <m:r>
                                <a:rPr lang="it-IT" sz="2000" i="1">
                                  <a:solidFill>
                                    <a:srgbClr val="000000"/>
                                  </a:solidFill>
                                  <a:latin typeface="Cambria Math" panose="02040503050406030204" pitchFamily="18" charset="0"/>
                                  <a:ea typeface="ＭＳ Ｐゴシック"/>
                                  <a:cs typeface="ＭＳ Ｐゴシック"/>
                                </a:rPr>
                                <m:t>1−</m:t>
                              </m:r>
                              <m:sSubSup>
                                <m:sSubSupPr>
                                  <m:ctrlPr>
                                    <a:rPr lang="it-IT" sz="2000" i="1">
                                      <a:solidFill>
                                        <a:srgbClr val="000000"/>
                                      </a:solidFill>
                                      <a:latin typeface="Cambria Math" panose="02040503050406030204" pitchFamily="18" charset="0"/>
                                      <a:ea typeface="ＭＳ Ｐゴシック"/>
                                      <a:cs typeface="ＭＳ Ｐゴシック"/>
                                    </a:rPr>
                                  </m:ctrlPr>
                                </m:sSubSupPr>
                                <m:e>
                                  <m:r>
                                    <a:rPr lang="it-IT" sz="2000" i="1">
                                      <a:solidFill>
                                        <a:srgbClr val="000000"/>
                                      </a:solidFill>
                                      <a:latin typeface="Cambria Math" panose="02040503050406030204" pitchFamily="18" charset="0"/>
                                      <a:ea typeface="ＭＳ Ｐゴシック"/>
                                      <a:cs typeface="ＭＳ Ｐゴシック"/>
                                    </a:rPr>
                                    <m:t>𝑅</m:t>
                                  </m:r>
                                </m:e>
                                <m:sub>
                                  <m:r>
                                    <a:rPr lang="it-IT" sz="2000" i="1">
                                      <a:solidFill>
                                        <a:srgbClr val="000000"/>
                                      </a:solidFill>
                                      <a:latin typeface="Cambria Math" panose="02040503050406030204" pitchFamily="18" charset="0"/>
                                      <a:ea typeface="ＭＳ Ｐゴシック"/>
                                      <a:cs typeface="ＭＳ Ｐゴシック"/>
                                    </a:rPr>
                                    <m:t>𝑛𝑜𝑛</m:t>
                                  </m:r>
                                  <m:r>
                                    <a:rPr lang="it-IT" sz="2000" i="1">
                                      <a:solidFill>
                                        <a:srgbClr val="000000"/>
                                      </a:solidFill>
                                      <a:latin typeface="Cambria Math" panose="02040503050406030204" pitchFamily="18" charset="0"/>
                                      <a:ea typeface="ＭＳ Ｐゴシック"/>
                                      <a:cs typeface="ＭＳ Ｐゴシック"/>
                                    </a:rPr>
                                    <m:t> </m:t>
                                  </m:r>
                                  <m:r>
                                    <a:rPr lang="it-IT" sz="2000" i="1">
                                      <a:solidFill>
                                        <a:srgbClr val="000000"/>
                                      </a:solidFill>
                                      <a:latin typeface="Cambria Math" panose="02040503050406030204" pitchFamily="18" charset="0"/>
                                      <a:ea typeface="ＭＳ Ｐゴシック"/>
                                      <a:cs typeface="ＭＳ Ｐゴシック"/>
                                    </a:rPr>
                                    <m:t>𝑟𝑖𝑠𝑡𝑟𝑒𝑡𝑡𝑜</m:t>
                                  </m:r>
                                </m:sub>
                                <m:sup>
                                  <m:r>
                                    <a:rPr lang="it-IT" sz="2000" i="1">
                                      <a:solidFill>
                                        <a:srgbClr val="000000"/>
                                      </a:solidFill>
                                      <a:latin typeface="Cambria Math" panose="02040503050406030204" pitchFamily="18" charset="0"/>
                                      <a:ea typeface="ＭＳ Ｐゴシック"/>
                                      <a:cs typeface="ＭＳ Ｐゴシック"/>
                                    </a:rPr>
                                    <m:t>2</m:t>
                                  </m:r>
                                </m:sup>
                              </m:sSubSup>
                            </m:e>
                          </m:d>
                          <m:r>
                            <a:rPr lang="it-IT" sz="2000" i="1">
                              <a:solidFill>
                                <a:srgbClr val="000000"/>
                              </a:solidFill>
                              <a:latin typeface="Cambria Math" panose="02040503050406030204" pitchFamily="18" charset="0"/>
                              <a:ea typeface="ＭＳ Ｐゴシック"/>
                              <a:cs typeface="ＭＳ Ｐゴシック"/>
                            </a:rPr>
                            <m:t>/ (</m:t>
                          </m:r>
                          <m:r>
                            <a:rPr lang="it-IT" sz="2000" i="1">
                              <a:solidFill>
                                <a:srgbClr val="000000"/>
                              </a:solidFill>
                              <a:latin typeface="Cambria Math" panose="02040503050406030204" pitchFamily="18" charset="0"/>
                              <a:ea typeface="ＭＳ Ｐゴシック"/>
                              <a:cs typeface="ＭＳ Ｐゴシック"/>
                            </a:rPr>
                            <m:t>𝑛</m:t>
                          </m:r>
                          <m:r>
                            <a:rPr lang="it-IT" sz="2000" i="1">
                              <a:solidFill>
                                <a:srgbClr val="000000"/>
                              </a:solidFill>
                              <a:latin typeface="Cambria Math" panose="02040503050406030204" pitchFamily="18" charset="0"/>
                              <a:ea typeface="ＭＳ Ｐゴシック"/>
                              <a:cs typeface="ＭＳ Ｐゴシック"/>
                            </a:rPr>
                            <m:t>−</m:t>
                          </m:r>
                          <m:sSub>
                            <m:sSubPr>
                              <m:ctrlPr>
                                <a:rPr lang="it-IT" sz="2000" i="1">
                                  <a:solidFill>
                                    <a:srgbClr val="000000"/>
                                  </a:solidFill>
                                  <a:latin typeface="Cambria Math" panose="02040503050406030204" pitchFamily="18" charset="0"/>
                                  <a:ea typeface="ＭＳ Ｐゴシック"/>
                                  <a:cs typeface="ＭＳ Ｐゴシック"/>
                                </a:rPr>
                              </m:ctrlPr>
                            </m:sSubPr>
                            <m:e>
                              <m:r>
                                <a:rPr lang="it-IT" sz="2000" i="1">
                                  <a:solidFill>
                                    <a:srgbClr val="000000"/>
                                  </a:solidFill>
                                  <a:latin typeface="Cambria Math" panose="02040503050406030204" pitchFamily="18" charset="0"/>
                                  <a:ea typeface="ＭＳ Ｐゴシック"/>
                                  <a:cs typeface="ＭＳ Ｐゴシック"/>
                                </a:rPr>
                                <m:t>𝑘</m:t>
                              </m:r>
                            </m:e>
                            <m:sub>
                              <m:r>
                                <a:rPr lang="it-IT" sz="2000" i="1">
                                  <a:solidFill>
                                    <a:srgbClr val="000000"/>
                                  </a:solidFill>
                                  <a:latin typeface="Cambria Math" panose="02040503050406030204" pitchFamily="18" charset="0"/>
                                  <a:ea typeface="ＭＳ Ｐゴシック"/>
                                  <a:cs typeface="ＭＳ Ｐゴシック"/>
                                </a:rPr>
                                <m:t>𝑛𝑜𝑛</m:t>
                              </m:r>
                              <m:r>
                                <a:rPr lang="it-IT" sz="2000" i="1">
                                  <a:solidFill>
                                    <a:srgbClr val="000000"/>
                                  </a:solidFill>
                                  <a:latin typeface="Cambria Math" panose="02040503050406030204" pitchFamily="18" charset="0"/>
                                  <a:ea typeface="ＭＳ Ｐゴシック"/>
                                  <a:cs typeface="ＭＳ Ｐゴシック"/>
                                </a:rPr>
                                <m:t> </m:t>
                              </m:r>
                              <m:r>
                                <a:rPr lang="it-IT" sz="2000" i="1">
                                  <a:solidFill>
                                    <a:srgbClr val="000000"/>
                                  </a:solidFill>
                                  <a:latin typeface="Cambria Math" panose="02040503050406030204" pitchFamily="18" charset="0"/>
                                  <a:ea typeface="ＭＳ Ｐゴシック"/>
                                  <a:cs typeface="ＭＳ Ｐゴシック"/>
                                </a:rPr>
                                <m:t>𝑟𝑖𝑠𝑡𝑟𝑒𝑡𝑡𝑜</m:t>
                              </m:r>
                            </m:sub>
                          </m:sSub>
                          <m:r>
                            <a:rPr lang="it-IT" sz="2000" i="1">
                              <a:solidFill>
                                <a:srgbClr val="000000"/>
                              </a:solidFill>
                              <a:latin typeface="Cambria Math" panose="02040503050406030204" pitchFamily="18" charset="0"/>
                              <a:ea typeface="ＭＳ Ｐゴシック"/>
                              <a:cs typeface="ＭＳ Ｐゴシック"/>
                            </a:rPr>
                            <m:t>−1)</m:t>
                          </m:r>
                        </m:den>
                      </m:f>
                      <m:r>
                        <a:rPr lang="it-IT" sz="2000" i="1" smtClean="0">
                          <a:solidFill>
                            <a:srgbClr val="000000"/>
                          </a:solidFill>
                          <a:latin typeface="Cambria Math" panose="02040503050406030204" pitchFamily="18" charset="0"/>
                          <a:ea typeface="ＭＳ Ｐゴシック"/>
                          <a:cs typeface="ＭＳ Ｐゴシック"/>
                        </a:rPr>
                        <m:t> </m:t>
                      </m:r>
                    </m:oMath>
                  </m:oMathPara>
                </a14:m>
                <a:endParaRPr lang="it-IT" sz="2000" b="0" i="0" dirty="0">
                  <a:solidFill>
                    <a:srgbClr val="000000"/>
                  </a:solidFill>
                  <a:latin typeface="Verdana"/>
                  <a:ea typeface="ＭＳ Ｐゴシック"/>
                  <a:cs typeface="ＭＳ Ｐゴシック"/>
                </a:endParaRPr>
              </a:p>
              <a:p>
                <a:pPr marL="347472" indent="-347472">
                  <a:spcBef>
                    <a:spcPts val="600"/>
                  </a:spcBef>
                  <a:spcAft>
                    <a:spcPts val="600"/>
                  </a:spcAft>
                  <a:buNone/>
                </a:pPr>
                <a:r>
                  <a:rPr lang="it-IT" sz="2000" b="0" i="0" dirty="0">
                    <a:solidFill>
                      <a:srgbClr val="000000"/>
                    </a:solidFill>
                    <a:latin typeface="Verdana"/>
                    <a:ea typeface="ＭＳ Ｐゴシック"/>
                    <a:cs typeface="ＭＳ Ｐゴシック"/>
                  </a:rPr>
                  <a:t>    </a:t>
                </a:r>
                <a:r>
                  <a:rPr lang="it-IT" sz="2000" dirty="0">
                    <a:solidFill>
                      <a:srgbClr val="000000"/>
                    </a:solidFill>
                    <a:ea typeface="ＭＳ Ｐゴシック"/>
                    <a:cs typeface="ＭＳ Ｐゴシック"/>
                  </a:rPr>
                  <a:t>dove </a:t>
                </a:r>
                <a14:m>
                  <m:oMath xmlns:m="http://schemas.openxmlformats.org/officeDocument/2006/math">
                    <m:r>
                      <a:rPr lang="it-IT" sz="2000" b="0" i="1" smtClean="0">
                        <a:solidFill>
                          <a:srgbClr val="000000"/>
                        </a:solidFill>
                        <a:latin typeface="Cambria Math" panose="02040503050406030204" pitchFamily="18" charset="0"/>
                        <a:ea typeface="ＭＳ Ｐゴシック"/>
                        <a:cs typeface="ＭＳ Ｐゴシック"/>
                      </a:rPr>
                      <m:t>𝑞</m:t>
                    </m:r>
                    <m:r>
                      <a:rPr lang="it-IT" sz="2000" b="0" i="0" smtClean="0">
                        <a:solidFill>
                          <a:srgbClr val="000000"/>
                        </a:solidFill>
                        <a:latin typeface="Cambria Math" panose="02040503050406030204" pitchFamily="18" charset="0"/>
                        <a:ea typeface="ＭＳ Ｐゴシック"/>
                        <a:cs typeface="ＭＳ Ｐゴシック"/>
                      </a:rPr>
                      <m:t>≔</m:t>
                    </m:r>
                    <m:sSub>
                      <m:sSubPr>
                        <m:ctrlPr>
                          <a:rPr lang="it-IT" sz="2000" i="1">
                            <a:solidFill>
                              <a:srgbClr val="000000"/>
                            </a:solidFill>
                            <a:latin typeface="Cambria Math" panose="02040503050406030204" pitchFamily="18" charset="0"/>
                            <a:ea typeface="ＭＳ Ｐゴシック"/>
                            <a:cs typeface="ＭＳ Ｐゴシック"/>
                          </a:rPr>
                        </m:ctrlPr>
                      </m:sSubPr>
                      <m:e>
                        <m:r>
                          <a:rPr lang="it-IT" sz="2000" i="1">
                            <a:solidFill>
                              <a:srgbClr val="000000"/>
                            </a:solidFill>
                            <a:latin typeface="Cambria Math" panose="02040503050406030204" pitchFamily="18" charset="0"/>
                            <a:ea typeface="ＭＳ Ｐゴシック"/>
                            <a:cs typeface="ＭＳ Ｐゴシック"/>
                          </a:rPr>
                          <m:t>𝑘</m:t>
                        </m:r>
                      </m:e>
                      <m:sub>
                        <m:r>
                          <a:rPr lang="it-IT" sz="2000" i="1">
                            <a:solidFill>
                              <a:srgbClr val="000000"/>
                            </a:solidFill>
                            <a:latin typeface="Cambria Math" panose="02040503050406030204" pitchFamily="18" charset="0"/>
                            <a:ea typeface="ＭＳ Ｐゴシック"/>
                            <a:cs typeface="ＭＳ Ｐゴシック"/>
                          </a:rPr>
                          <m:t>𝑛𝑜𝑛</m:t>
                        </m:r>
                        <m:r>
                          <a:rPr lang="it-IT" sz="2000" i="1">
                            <a:solidFill>
                              <a:srgbClr val="000000"/>
                            </a:solidFill>
                            <a:latin typeface="Cambria Math" panose="02040503050406030204" pitchFamily="18" charset="0"/>
                            <a:ea typeface="ＭＳ Ｐゴシック"/>
                            <a:cs typeface="ＭＳ Ｐゴシック"/>
                          </a:rPr>
                          <m:t> </m:t>
                        </m:r>
                        <m:r>
                          <a:rPr lang="it-IT" sz="2000" i="1">
                            <a:solidFill>
                              <a:srgbClr val="000000"/>
                            </a:solidFill>
                            <a:latin typeface="Cambria Math" panose="02040503050406030204" pitchFamily="18" charset="0"/>
                            <a:ea typeface="ＭＳ Ｐゴシック"/>
                            <a:cs typeface="ＭＳ Ｐゴシック"/>
                          </a:rPr>
                          <m:t>𝑟𝑖𝑠𝑡𝑟𝑒𝑡𝑡𝑜</m:t>
                        </m:r>
                      </m:sub>
                    </m:sSub>
                    <m:r>
                      <a:rPr lang="it-IT" sz="2000" b="0" i="1" smtClean="0">
                        <a:solidFill>
                          <a:srgbClr val="000000"/>
                        </a:solidFill>
                        <a:latin typeface="Cambria Math" panose="02040503050406030204" pitchFamily="18" charset="0"/>
                        <a:ea typeface="ＭＳ Ｐゴシック"/>
                        <a:cs typeface="ＭＳ Ｐゴシック"/>
                      </a:rPr>
                      <m:t>−</m:t>
                    </m:r>
                    <m:sSub>
                      <m:sSubPr>
                        <m:ctrlPr>
                          <a:rPr lang="it-IT" sz="2000" i="1">
                            <a:solidFill>
                              <a:srgbClr val="000000"/>
                            </a:solidFill>
                            <a:latin typeface="Cambria Math" panose="02040503050406030204" pitchFamily="18" charset="0"/>
                            <a:ea typeface="ＭＳ Ｐゴシック"/>
                            <a:cs typeface="ＭＳ Ｐゴシック"/>
                          </a:rPr>
                        </m:ctrlPr>
                      </m:sSubPr>
                      <m:e>
                        <m:r>
                          <a:rPr lang="it-IT" sz="2000" i="1">
                            <a:solidFill>
                              <a:srgbClr val="000000"/>
                            </a:solidFill>
                            <a:latin typeface="Cambria Math" panose="02040503050406030204" pitchFamily="18" charset="0"/>
                            <a:ea typeface="ＭＳ Ｐゴシック"/>
                            <a:cs typeface="ＭＳ Ｐゴシック"/>
                          </a:rPr>
                          <m:t>𝑘</m:t>
                        </m:r>
                      </m:e>
                      <m:sub>
                        <m:r>
                          <a:rPr lang="it-IT" sz="2000" b="0" i="1" smtClean="0">
                            <a:solidFill>
                              <a:srgbClr val="000000"/>
                            </a:solidFill>
                            <a:latin typeface="Cambria Math" panose="02040503050406030204" pitchFamily="18" charset="0"/>
                            <a:ea typeface="ＭＳ Ｐゴシック"/>
                            <a:cs typeface="ＭＳ Ｐゴシック"/>
                          </a:rPr>
                          <m:t>𝑟𝑖𝑠𝑡𝑟𝑒𝑡𝑡𝑜</m:t>
                        </m:r>
                      </m:sub>
                    </m:sSub>
                  </m:oMath>
                </a14:m>
                <a:r>
                  <a:rPr lang="it-IT" sz="2000" dirty="0">
                    <a:solidFill>
                      <a:srgbClr val="000000"/>
                    </a:solidFill>
                    <a:ea typeface="ＭＳ Ｐゴシック"/>
                    <a:cs typeface="ＭＳ Ｐゴシック"/>
                  </a:rPr>
                  <a:t>, ha una distribuzione che è </a:t>
                </a:r>
                <a14:m>
                  <m:oMath xmlns:m="http://schemas.openxmlformats.org/officeDocument/2006/math">
                    <m:r>
                      <a:rPr lang="it-IT" sz="2000" b="0" i="1" smtClean="0">
                        <a:solidFill>
                          <a:srgbClr val="000000"/>
                        </a:solidFill>
                        <a:latin typeface="Cambria Math" panose="02040503050406030204" pitchFamily="18" charset="0"/>
                        <a:ea typeface="ＭＳ Ｐゴシック"/>
                        <a:cs typeface="ＭＳ Ｐゴシック"/>
                      </a:rPr>
                      <m:t>𝐹</m:t>
                    </m:r>
                    <m:r>
                      <a:rPr lang="it-IT" sz="2000" b="0" i="1" smtClean="0">
                        <a:solidFill>
                          <a:srgbClr val="000000"/>
                        </a:solidFill>
                        <a:latin typeface="Cambria Math" panose="02040503050406030204" pitchFamily="18" charset="0"/>
                        <a:ea typeface="ＭＳ Ｐゴシック"/>
                        <a:cs typeface="ＭＳ Ｐゴシック"/>
                      </a:rPr>
                      <m:t>(</m:t>
                    </m:r>
                    <m:r>
                      <a:rPr lang="it-IT" sz="2000" b="0" i="1" smtClean="0">
                        <a:solidFill>
                          <a:srgbClr val="000000"/>
                        </a:solidFill>
                        <a:latin typeface="Cambria Math" panose="02040503050406030204" pitchFamily="18" charset="0"/>
                        <a:ea typeface="ＭＳ Ｐゴシック"/>
                        <a:cs typeface="ＭＳ Ｐゴシック"/>
                      </a:rPr>
                      <m:t>𝑞</m:t>
                    </m:r>
                    <m:r>
                      <a:rPr lang="it-IT" sz="2000" b="0" i="1" smtClean="0">
                        <a:solidFill>
                          <a:srgbClr val="000000"/>
                        </a:solidFill>
                        <a:latin typeface="Cambria Math" panose="02040503050406030204" pitchFamily="18" charset="0"/>
                        <a:ea typeface="ＭＳ Ｐゴシック"/>
                        <a:cs typeface="ＭＳ Ｐゴシック"/>
                      </a:rPr>
                      <m:t>,</m:t>
                    </m:r>
                    <m:r>
                      <a:rPr lang="it-IT" sz="2000" i="1">
                        <a:solidFill>
                          <a:srgbClr val="000000"/>
                        </a:solidFill>
                        <a:latin typeface="Cambria Math" panose="02040503050406030204" pitchFamily="18" charset="0"/>
                        <a:ea typeface="ＭＳ Ｐゴシック"/>
                        <a:cs typeface="ＭＳ Ｐゴシック"/>
                      </a:rPr>
                      <m:t>𝑛</m:t>
                    </m:r>
                    <m:r>
                      <a:rPr lang="it-IT" sz="2000" i="1">
                        <a:solidFill>
                          <a:srgbClr val="000000"/>
                        </a:solidFill>
                        <a:latin typeface="Cambria Math" panose="02040503050406030204" pitchFamily="18" charset="0"/>
                        <a:ea typeface="ＭＳ Ｐゴシック"/>
                        <a:cs typeface="ＭＳ Ｐゴシック"/>
                      </a:rPr>
                      <m:t>−</m:t>
                    </m:r>
                    <m:sSub>
                      <m:sSubPr>
                        <m:ctrlPr>
                          <a:rPr lang="it-IT" sz="2000" i="1">
                            <a:solidFill>
                              <a:srgbClr val="000000"/>
                            </a:solidFill>
                            <a:latin typeface="Cambria Math" panose="02040503050406030204" pitchFamily="18" charset="0"/>
                            <a:ea typeface="ＭＳ Ｐゴシック"/>
                            <a:cs typeface="ＭＳ Ｐゴシック"/>
                          </a:rPr>
                        </m:ctrlPr>
                      </m:sSubPr>
                      <m:e>
                        <m:r>
                          <a:rPr lang="it-IT" sz="2000" i="1">
                            <a:solidFill>
                              <a:srgbClr val="000000"/>
                            </a:solidFill>
                            <a:latin typeface="Cambria Math" panose="02040503050406030204" pitchFamily="18" charset="0"/>
                            <a:ea typeface="ＭＳ Ｐゴシック"/>
                            <a:cs typeface="ＭＳ Ｐゴシック"/>
                          </a:rPr>
                          <m:t>𝑘</m:t>
                        </m:r>
                      </m:e>
                      <m:sub>
                        <m:r>
                          <a:rPr lang="it-IT" sz="2000" i="1">
                            <a:solidFill>
                              <a:srgbClr val="000000"/>
                            </a:solidFill>
                            <a:latin typeface="Cambria Math" panose="02040503050406030204" pitchFamily="18" charset="0"/>
                            <a:ea typeface="ＭＳ Ｐゴシック"/>
                            <a:cs typeface="ＭＳ Ｐゴシック"/>
                          </a:rPr>
                          <m:t>𝑛𝑜𝑛</m:t>
                        </m:r>
                        <m:r>
                          <a:rPr lang="it-IT" sz="2000" i="1">
                            <a:solidFill>
                              <a:srgbClr val="000000"/>
                            </a:solidFill>
                            <a:latin typeface="Cambria Math" panose="02040503050406030204" pitchFamily="18" charset="0"/>
                            <a:ea typeface="ＭＳ Ｐゴシック"/>
                            <a:cs typeface="ＭＳ Ｐゴシック"/>
                          </a:rPr>
                          <m:t> </m:t>
                        </m:r>
                        <m:r>
                          <a:rPr lang="it-IT" sz="2000" i="1">
                            <a:solidFill>
                              <a:srgbClr val="000000"/>
                            </a:solidFill>
                            <a:latin typeface="Cambria Math" panose="02040503050406030204" pitchFamily="18" charset="0"/>
                            <a:ea typeface="ＭＳ Ｐゴシック"/>
                            <a:cs typeface="ＭＳ Ｐゴシック"/>
                          </a:rPr>
                          <m:t>𝑟𝑖𝑠𝑡𝑟𝑒𝑡𝑡𝑜</m:t>
                        </m:r>
                      </m:sub>
                    </m:sSub>
                    <m:r>
                      <a:rPr lang="it-IT" sz="2000" i="1">
                        <a:solidFill>
                          <a:srgbClr val="000000"/>
                        </a:solidFill>
                        <a:latin typeface="Cambria Math" panose="02040503050406030204" pitchFamily="18" charset="0"/>
                        <a:ea typeface="ＭＳ Ｐゴシック"/>
                        <a:cs typeface="ＭＳ Ｐゴシック"/>
                      </a:rPr>
                      <m:t>−1</m:t>
                    </m:r>
                    <m:r>
                      <a:rPr lang="it-IT" sz="2000" b="0" i="1" smtClean="0">
                        <a:solidFill>
                          <a:srgbClr val="000000"/>
                        </a:solidFill>
                        <a:latin typeface="Cambria Math" panose="02040503050406030204" pitchFamily="18" charset="0"/>
                        <a:ea typeface="ＭＳ Ｐゴシック"/>
                        <a:cs typeface="ＭＳ Ｐゴシック"/>
                      </a:rPr>
                      <m:t>)</m:t>
                    </m:r>
                  </m:oMath>
                </a14:m>
                <a:r>
                  <a:rPr lang="it-IT" sz="2000" dirty="0">
                    <a:solidFill>
                      <a:srgbClr val="000000"/>
                    </a:solidFill>
                    <a:ea typeface="ＭＳ Ｐゴシック"/>
                    <a:cs typeface="ＭＳ Ｐゴシック"/>
                  </a:rPr>
                  <a:t> in campioni finiti e </a:t>
                </a:r>
                <a14:m>
                  <m:oMath xmlns:m="http://schemas.openxmlformats.org/officeDocument/2006/math">
                    <m:f>
                      <m:fPr>
                        <m:ctrlPr>
                          <a:rPr lang="it-IT" sz="2000" i="1">
                            <a:solidFill>
                              <a:srgbClr val="000000"/>
                            </a:solidFill>
                            <a:latin typeface="Cambria Math" panose="02040503050406030204" pitchFamily="18" charset="0"/>
                            <a:ea typeface="ＭＳ Ｐゴシック"/>
                            <a:cs typeface="ＭＳ Ｐゴシック"/>
                          </a:rPr>
                        </m:ctrlPr>
                      </m:fPr>
                      <m:num>
                        <m:sSubSup>
                          <m:sSubSupPr>
                            <m:ctrlPr>
                              <a:rPr lang="it-IT" sz="2000" i="1">
                                <a:solidFill>
                                  <a:srgbClr val="000000"/>
                                </a:solidFill>
                                <a:latin typeface="Cambria Math" panose="02040503050406030204" pitchFamily="18" charset="0"/>
                                <a:ea typeface="ＭＳ Ｐゴシック"/>
                                <a:cs typeface="ＭＳ Ｐゴシック"/>
                              </a:rPr>
                            </m:ctrlPr>
                          </m:sSubSupPr>
                          <m:e>
                            <m:r>
                              <a:rPr lang="it-IT" sz="2000" i="1">
                                <a:solidFill>
                                  <a:srgbClr val="000000"/>
                                </a:solidFill>
                                <a:latin typeface="Cambria Math" panose="02040503050406030204" pitchFamily="18" charset="0"/>
                                <a:ea typeface="ＭＳ Ｐゴシック"/>
                                <a:cs typeface="ＭＳ Ｐゴシック"/>
                              </a:rPr>
                              <m:t>𝜒</m:t>
                            </m:r>
                          </m:e>
                          <m:sub>
                            <m:r>
                              <a:rPr lang="it-IT" sz="2000" i="1">
                                <a:solidFill>
                                  <a:srgbClr val="000000"/>
                                </a:solidFill>
                                <a:latin typeface="Cambria Math" panose="02040503050406030204" pitchFamily="18" charset="0"/>
                                <a:ea typeface="ＭＳ Ｐゴシック"/>
                                <a:cs typeface="ＭＳ Ｐゴシック"/>
                              </a:rPr>
                              <m:t>𝑞</m:t>
                            </m:r>
                          </m:sub>
                          <m:sup>
                            <m:r>
                              <a:rPr lang="it-IT" sz="2000" i="1">
                                <a:solidFill>
                                  <a:srgbClr val="000000"/>
                                </a:solidFill>
                                <a:latin typeface="Cambria Math" panose="02040503050406030204" pitchFamily="18" charset="0"/>
                                <a:ea typeface="ＭＳ Ｐゴシック"/>
                                <a:cs typeface="ＭＳ Ｐゴシック"/>
                              </a:rPr>
                              <m:t>2</m:t>
                            </m:r>
                          </m:sup>
                        </m:sSubSup>
                      </m:num>
                      <m:den>
                        <m:r>
                          <a:rPr lang="it-IT" sz="2000" i="1">
                            <a:solidFill>
                              <a:srgbClr val="000000"/>
                            </a:solidFill>
                            <a:latin typeface="Cambria Math" panose="02040503050406030204" pitchFamily="18" charset="0"/>
                            <a:ea typeface="ＭＳ Ｐゴシック"/>
                            <a:cs typeface="ＭＳ Ｐゴシック"/>
                          </a:rPr>
                          <m:t>𝑞</m:t>
                        </m:r>
                      </m:den>
                    </m:f>
                  </m:oMath>
                </a14:m>
                <a:r>
                  <a:rPr lang="it-IT" sz="2000" dirty="0">
                    <a:solidFill>
                      <a:srgbClr val="000000"/>
                    </a:solidFill>
                    <a:ea typeface="ＭＳ Ｐゴシック"/>
                    <a:cs typeface="ＭＳ Ｐゴシック"/>
                  </a:rPr>
                  <a:t> in campioni infiniti</a:t>
                </a:r>
              </a:p>
              <a:p>
                <a:pPr marL="747522" lvl="1" indent="-347472">
                  <a:spcBef>
                    <a:spcPts val="600"/>
                  </a:spcBef>
                  <a:spcAft>
                    <a:spcPts val="1200"/>
                  </a:spcAft>
                  <a:buClr>
                    <a:srgbClr val="000000"/>
                  </a:buClr>
                  <a:buChar char="•"/>
                </a:pPr>
                <a:r>
                  <a:rPr lang="it-IT" sz="1600" b="1" i="0" dirty="0">
                    <a:solidFill>
                      <a:srgbClr val="000000"/>
                    </a:solidFill>
                    <a:latin typeface="Verdana"/>
                    <a:ea typeface="ＭＳ Ｐゴシック"/>
                    <a:cs typeface="ＭＳ Ｐゴシック"/>
                  </a:rPr>
                  <a:t>NB: </a:t>
                </a:r>
                <a:r>
                  <a:rPr lang="it-IT" sz="1600" b="0" i="0" dirty="0">
                    <a:solidFill>
                      <a:srgbClr val="000000"/>
                    </a:solidFill>
                    <a:latin typeface="Verdana"/>
                    <a:ea typeface="ＭＳ Ｐゴシック"/>
                    <a:cs typeface="ＭＳ Ｐゴシック"/>
                  </a:rPr>
                  <a:t>La statistica </a:t>
                </a:r>
                <a:r>
                  <a:rPr lang="it-IT" sz="1600" b="0" i="1" dirty="0">
                    <a:solidFill>
                      <a:srgbClr val="000000"/>
                    </a:solidFill>
                    <a:latin typeface="Verdana"/>
                    <a:ea typeface="ＭＳ Ｐゴシック"/>
                    <a:cs typeface="ＭＳ Ｐゴシック"/>
                  </a:rPr>
                  <a:t>F</a:t>
                </a:r>
                <a:r>
                  <a:rPr lang="it-IT" sz="1600" b="0" i="0" dirty="0">
                    <a:solidFill>
                      <a:srgbClr val="000000"/>
                    </a:solidFill>
                    <a:latin typeface="Verdana"/>
                    <a:ea typeface="ＭＳ Ｐゴシック"/>
                    <a:cs typeface="ＭＳ Ｐゴシック"/>
                  </a:rPr>
                  <a:t> rifiuta quando, aggiungendo le variabili alla sola </a:t>
                </a:r>
                <a:r>
                  <a:rPr lang="it-IT" sz="1600" dirty="0">
                    <a:solidFill>
                      <a:srgbClr val="000000"/>
                    </a:solidFill>
                    <a:latin typeface="Verdana"/>
                    <a:ea typeface="ＭＳ Ｐゴシック"/>
                    <a:cs typeface="ＭＳ Ｐゴシック"/>
                  </a:rPr>
                  <a:t>intercetta</a:t>
                </a:r>
                <a:r>
                  <a:rPr lang="it-IT" sz="1600" b="0" i="0" dirty="0">
                    <a:solidFill>
                      <a:srgbClr val="000000"/>
                    </a:solidFill>
                    <a:latin typeface="Verdana"/>
                    <a:ea typeface="ＭＳ Ｐゴシック"/>
                    <a:cs typeface="ＭＳ Ｐゴシック"/>
                  </a:rPr>
                  <a:t>, si aumenta </a:t>
                </a:r>
                <a:r>
                  <a:rPr lang="it-IT" sz="1600" b="0" i="1" dirty="0">
                    <a:solidFill>
                      <a:srgbClr val="000000"/>
                    </a:solidFill>
                    <a:latin typeface="Verdana"/>
                    <a:ea typeface="ＭＳ Ｐゴシック"/>
                    <a:cs typeface="ＭＳ Ｐゴシック"/>
                  </a:rPr>
                  <a:t>R</a:t>
                </a:r>
                <a:r>
                  <a:rPr lang="it-IT" sz="1600" b="0" i="0" baseline="30000" dirty="0">
                    <a:solidFill>
                      <a:srgbClr val="000000"/>
                    </a:solidFill>
                    <a:latin typeface="Verdana"/>
                    <a:ea typeface="ＭＳ Ｐゴシック"/>
                    <a:cs typeface="ＭＳ Ｐゴシック"/>
                  </a:rPr>
                  <a:t>2</a:t>
                </a:r>
                <a:r>
                  <a:rPr lang="it-IT" sz="1600" b="0" i="0" dirty="0">
                    <a:solidFill>
                      <a:srgbClr val="000000"/>
                    </a:solidFill>
                    <a:latin typeface="Verdana"/>
                    <a:ea typeface="ＭＳ Ｐゴシック"/>
                    <a:cs typeface="ＭＳ Ｐゴシック"/>
                  </a:rPr>
                  <a:t> "non abbastanza" per non ritenere l'aumento spurio, ovvero una conseguenza dell'errore di campionamento</a:t>
                </a:r>
              </a:p>
              <a:p>
                <a:pPr marL="747522" lvl="1" indent="-347472">
                  <a:spcBef>
                    <a:spcPts val="480"/>
                  </a:spcBef>
                  <a:spcAft>
                    <a:spcPts val="1200"/>
                  </a:spcAft>
                  <a:buClr>
                    <a:srgbClr val="000000"/>
                  </a:buClr>
                  <a:buChar char="•"/>
                </a:pPr>
                <a:r>
                  <a:rPr lang="it-IT" sz="1600" dirty="0">
                    <a:solidFill>
                      <a:srgbClr val="000000"/>
                    </a:solidFill>
                    <a:ea typeface="ＭＳ Ｐゴシック"/>
                    <a:cs typeface="ＭＳ Ｐゴシック"/>
                  </a:rPr>
                  <a:t>Se, </a:t>
                </a:r>
                <a:r>
                  <a:rPr lang="it-IT" sz="1600" dirty="0">
                    <a:solidFill>
                      <a:srgbClr val="000000"/>
                    </a:solidFill>
                    <a:latin typeface="Verdana"/>
                    <a:ea typeface="ＭＳ Ｐゴシック"/>
                    <a:cs typeface="ＭＳ Ｐゴシック"/>
                  </a:rPr>
                  <a:t>contrariamente</a:t>
                </a:r>
                <a:r>
                  <a:rPr lang="it-IT" sz="1600" dirty="0">
                    <a:solidFill>
                      <a:srgbClr val="000000"/>
                    </a:solidFill>
                    <a:ea typeface="ＭＳ Ｐゴシック"/>
                    <a:cs typeface="ＭＳ Ｐゴシック"/>
                  </a:rPr>
                  <a:t> alla nostra assunzione nr. 2, invece gli errori sono eteroschedastici, la distribuzione in grandi campioni della statistica </a:t>
                </a:r>
                <a:r>
                  <a:rPr lang="it-IT" sz="1600" i="1" dirty="0">
                    <a:solidFill>
                      <a:srgbClr val="000000"/>
                    </a:solidFill>
                    <a:ea typeface="ＭＳ Ｐゴシック"/>
                    <a:cs typeface="ＭＳ Ｐゴシック"/>
                  </a:rPr>
                  <a:t>F</a:t>
                </a:r>
                <a:r>
                  <a:rPr lang="it-IT" sz="1600" dirty="0">
                    <a:solidFill>
                      <a:srgbClr val="000000"/>
                    </a:solidFill>
                    <a:ea typeface="ＭＳ Ｐゴシック"/>
                    <a:cs typeface="ＭＳ Ｐゴシック"/>
                  </a:rPr>
                  <a:t> classica </a:t>
                </a:r>
                <a:r>
                  <a:rPr lang="it-IT" sz="1600" u="sng" dirty="0">
                    <a:solidFill>
                      <a:srgbClr val="000000"/>
                    </a:solidFill>
                    <a:ea typeface="ＭＳ Ｐゴシック"/>
                    <a:cs typeface="ＭＳ Ｐゴシック"/>
                  </a:rPr>
                  <a:t>non</a:t>
                </a:r>
                <a:r>
                  <a:rPr lang="it-IT" sz="1600" dirty="0">
                    <a:solidFill>
                      <a:srgbClr val="000000"/>
                    </a:solidFill>
                    <a:ea typeface="ＭＳ Ｐゴシック"/>
                    <a:cs typeface="ＭＳ Ｐゴシック"/>
                  </a:rPr>
                  <a:t> è </a:t>
                </a:r>
                <a14:m>
                  <m:oMath xmlns:m="http://schemas.openxmlformats.org/officeDocument/2006/math">
                    <m:sSubSup>
                      <m:sSubSupPr>
                        <m:ctrlPr>
                          <a:rPr lang="it-IT" sz="1600" i="1">
                            <a:solidFill>
                              <a:srgbClr val="000000"/>
                            </a:solidFill>
                            <a:latin typeface="Cambria Math" panose="02040503050406030204" pitchFamily="18" charset="0"/>
                            <a:ea typeface="ＭＳ Ｐゴシック"/>
                            <a:cs typeface="ＭＳ Ｐゴシック"/>
                          </a:rPr>
                        </m:ctrlPr>
                      </m:sSubSupPr>
                      <m:e>
                        <m:r>
                          <a:rPr lang="it-IT" sz="1600" i="1">
                            <a:solidFill>
                              <a:srgbClr val="000000"/>
                            </a:solidFill>
                            <a:latin typeface="Cambria Math" panose="02040503050406030204" pitchFamily="18" charset="0"/>
                            <a:ea typeface="ＭＳ Ｐゴシック"/>
                            <a:cs typeface="ＭＳ Ｐゴシック"/>
                          </a:rPr>
                          <m:t>𝜒</m:t>
                        </m:r>
                      </m:e>
                      <m:sub>
                        <m:r>
                          <a:rPr lang="it-IT" sz="1600" i="1">
                            <a:solidFill>
                              <a:srgbClr val="000000"/>
                            </a:solidFill>
                            <a:latin typeface="Cambria Math" panose="02040503050406030204" pitchFamily="18" charset="0"/>
                            <a:ea typeface="ＭＳ Ｐゴシック"/>
                            <a:cs typeface="ＭＳ Ｐゴシック"/>
                          </a:rPr>
                          <m:t>𝑞</m:t>
                        </m:r>
                      </m:sub>
                      <m:sup>
                        <m:r>
                          <a:rPr lang="it-IT" sz="1600" i="1">
                            <a:solidFill>
                              <a:srgbClr val="000000"/>
                            </a:solidFill>
                            <a:latin typeface="Cambria Math" panose="02040503050406030204" pitchFamily="18" charset="0"/>
                            <a:ea typeface="ＭＳ Ｐゴシック"/>
                            <a:cs typeface="ＭＳ Ｐゴシック"/>
                          </a:rPr>
                          <m:t>2</m:t>
                        </m:r>
                      </m:sup>
                    </m:sSubSup>
                    <m:r>
                      <a:rPr lang="it-IT" sz="1600" i="1">
                        <a:solidFill>
                          <a:srgbClr val="000000"/>
                        </a:solidFill>
                        <a:latin typeface="Cambria Math" panose="02040503050406030204" pitchFamily="18" charset="0"/>
                        <a:ea typeface="ＭＳ Ｐゴシック"/>
                        <a:cs typeface="ＭＳ Ｐゴシック"/>
                      </a:rPr>
                      <m:t>/</m:t>
                    </m:r>
                    <m:r>
                      <a:rPr lang="it-IT" sz="1600" i="1">
                        <a:solidFill>
                          <a:srgbClr val="000000"/>
                        </a:solidFill>
                        <a:latin typeface="Cambria Math" panose="02040503050406030204" pitchFamily="18" charset="0"/>
                        <a:ea typeface="ＭＳ Ｐゴシック"/>
                        <a:cs typeface="ＭＳ Ｐゴシック"/>
                      </a:rPr>
                      <m:t>𝑞</m:t>
                    </m:r>
                  </m:oMath>
                </a14:m>
                <a:r>
                  <a:rPr lang="it-IT" sz="1600" b="0" i="0" dirty="0">
                    <a:solidFill>
                      <a:srgbClr val="000000"/>
                    </a:solidFill>
                    <a:latin typeface="Verdana"/>
                    <a:ea typeface="ＭＳ Ｐゴシック"/>
                    <a:cs typeface="ＭＳ Ｐゴシック"/>
                  </a:rPr>
                  <a:t>.</a:t>
                </a:r>
              </a:p>
            </p:txBody>
          </p:sp>
        </mc:Choice>
        <mc:Fallback xmlns="">
          <p:sp>
            <p:nvSpPr>
              <p:cNvPr id="14342" name="Content Placeholder 2"/>
              <p:cNvSpPr>
                <a:spLocks noGrp="1" noRot="1" noChangeAspect="1" noMove="1" noResize="1" noEditPoints="1" noAdjustHandles="1" noChangeArrowheads="1" noChangeShapeType="1" noTextEdit="1"/>
              </p:cNvSpPr>
              <p:nvPr>
                <p:ph idx="1"/>
              </p:nvPr>
            </p:nvSpPr>
            <p:spPr>
              <a:xfrm>
                <a:off x="304800" y="1828800"/>
                <a:ext cx="8534400" cy="4343400"/>
              </a:xfrm>
              <a:blipFill>
                <a:blip r:embed="rId2"/>
                <a:stretch>
                  <a:fillRect l="-786" t="-982" r="-1500" b="-8275"/>
                </a:stretch>
              </a:blipFill>
            </p:spPr>
            <p:txBody>
              <a:bodyPr/>
              <a:lstStyle/>
              <a:p>
                <a:r>
                  <a:rPr lang="en-IE">
                    <a:noFill/>
                  </a:rPr>
                  <a:t> </a:t>
                </a:r>
              </a:p>
            </p:txBody>
          </p:sp>
        </mc:Fallback>
      </mc:AlternateContent>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74</a:t>
            </a:fld>
            <a:endParaRPr lang="en-US" altLang="en-US"/>
          </a:p>
        </p:txBody>
      </p:sp>
    </p:spTree>
    <p:extLst>
      <p:ext uri="{BB962C8B-B14F-4D97-AF65-F5344CB8AC3E}">
        <p14:creationId xmlns:p14="http://schemas.microsoft.com/office/powerpoint/2010/main" val="20068747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15" name="Title 1"/>
          <p:cNvSpPr>
            <a:spLocks noGrp="1"/>
          </p:cNvSpPr>
          <p:nvPr>
            <p:ph type="title"/>
          </p:nvPr>
        </p:nvSpPr>
        <p:spPr/>
        <p:txBody>
          <a:bodyPr/>
          <a:lstStyle/>
          <a:p>
            <a:br>
              <a:rPr lang="it-IT" b="0" dirty="0"/>
            </a:br>
            <a:r>
              <a:rPr lang="it-IT" dirty="0"/>
              <a:t>Giochiamo con le assunzioni!</a:t>
            </a:r>
            <a:endParaRPr lang="en-US" dirty="0">
              <a:ea typeface="ＭＳ Ｐゴシック" pitchFamily="34" charset="-128"/>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9512" y="1981200"/>
                <a:ext cx="8712968" cy="4419600"/>
              </a:xfrm>
            </p:spPr>
            <p:txBody>
              <a:bodyPr/>
              <a:lstStyle/>
              <a:p>
                <a:pPr>
                  <a:spcAft>
                    <a:spcPts val="600"/>
                  </a:spcAft>
                  <a:defRPr/>
                </a:pPr>
                <a:r>
                  <a:rPr lang="it-IT" sz="2000" dirty="0"/>
                  <a:t>L’assunzione nr. 2 (errori </a:t>
                </a:r>
                <a:r>
                  <a:rPr lang="it-IT" sz="2000" dirty="0" err="1"/>
                  <a:t>i.i.d</a:t>
                </a:r>
                <a:r>
                  <a:rPr lang="it-IT" sz="2000" dirty="0"/>
                  <a:t>.) non è molto realistica.</a:t>
                </a:r>
              </a:p>
              <a:p>
                <a:pPr>
                  <a:spcAft>
                    <a:spcPts val="600"/>
                  </a:spcAft>
                  <a:defRPr/>
                </a:pPr>
                <a:r>
                  <a:rPr lang="it-IT" sz="2000" dirty="0"/>
                  <a:t>Se viene a mancare, lo stimatore OLS non è più non distorto, e dunque (in generale)</a:t>
                </a:r>
              </a:p>
              <a:p>
                <a:pPr marL="457200" lvl="1" indent="0">
                  <a:spcAft>
                    <a:spcPts val="600"/>
                  </a:spcAft>
                  <a:buNone/>
                  <a:defRPr/>
                </a:pPr>
                <a14:m>
                  <m:oMathPara xmlns:m="http://schemas.openxmlformats.org/officeDocument/2006/math">
                    <m:oMathParaPr>
                      <m:jc m:val="center"/>
                    </m:oMathParaPr>
                    <m:oMath xmlns:m="http://schemas.openxmlformats.org/officeDocument/2006/math">
                      <m:r>
                        <a:rPr lang="it-IT" sz="2000" i="1">
                          <a:latin typeface="Cambria Math" panose="02040503050406030204" pitchFamily="18" charset="0"/>
                        </a:rPr>
                        <m:t>𝐸</m:t>
                      </m:r>
                      <m:d>
                        <m:dPr>
                          <m:ctrlPr>
                            <a:rPr lang="it-IT" sz="2000" i="1">
                              <a:latin typeface="Cambria Math" panose="02040503050406030204" pitchFamily="18" charset="0"/>
                            </a:rPr>
                          </m:ctrlPr>
                        </m:dPr>
                        <m:e>
                          <m:sSub>
                            <m:sSubPr>
                              <m:ctrlPr>
                                <a:rPr lang="it-IT" sz="2000" i="1">
                                  <a:latin typeface="Cambria Math" panose="02040503050406030204" pitchFamily="18" charset="0"/>
                                </a:rPr>
                              </m:ctrlPr>
                            </m:sSubPr>
                            <m:e>
                              <m:acc>
                                <m:accPr>
                                  <m:chr m:val="̂"/>
                                  <m:ctrlPr>
                                    <a:rPr lang="it-IT" sz="2000" i="1">
                                      <a:latin typeface="Cambria Math" panose="02040503050406030204" pitchFamily="18" charset="0"/>
                                    </a:rPr>
                                  </m:ctrlPr>
                                </m:accPr>
                                <m:e>
                                  <m:r>
                                    <a:rPr lang="it-IT" sz="2000" i="1">
                                      <a:latin typeface="Cambria Math" panose="02040503050406030204" pitchFamily="18" charset="0"/>
                                    </a:rPr>
                                    <m:t>𝛽</m:t>
                                  </m:r>
                                </m:e>
                              </m:acc>
                            </m:e>
                            <m:sub>
                              <m:r>
                                <a:rPr lang="it-IT" sz="2000" i="1">
                                  <a:latin typeface="Cambria Math" panose="02040503050406030204" pitchFamily="18" charset="0"/>
                                </a:rPr>
                                <m:t>𝑖</m:t>
                              </m:r>
                            </m:sub>
                          </m:sSub>
                        </m:e>
                      </m:d>
                      <m:r>
                        <a:rPr lang="it-IT" sz="2000" i="1">
                          <a:latin typeface="Cambria Math" panose="02040503050406030204" pitchFamily="18" charset="0"/>
                        </a:rPr>
                        <m:t>≠</m:t>
                      </m:r>
                      <m:sSub>
                        <m:sSubPr>
                          <m:ctrlPr>
                            <a:rPr lang="it-IT" sz="2000" i="1">
                              <a:latin typeface="Cambria Math" panose="02040503050406030204" pitchFamily="18" charset="0"/>
                            </a:rPr>
                          </m:ctrlPr>
                        </m:sSubPr>
                        <m:e>
                          <m:r>
                            <a:rPr lang="it-IT" sz="2000" i="1">
                              <a:latin typeface="Cambria Math" panose="02040503050406030204" pitchFamily="18" charset="0"/>
                            </a:rPr>
                            <m:t>𝛽</m:t>
                          </m:r>
                        </m:e>
                        <m:sub>
                          <m:r>
                            <a:rPr lang="it-IT" sz="2000" i="1">
                              <a:latin typeface="Cambria Math" panose="02040503050406030204" pitchFamily="18" charset="0"/>
                            </a:rPr>
                            <m:t>𝑖</m:t>
                          </m:r>
                        </m:sub>
                      </m:sSub>
                    </m:oMath>
                  </m:oMathPara>
                </a14:m>
                <a:endParaRPr lang="it-IT" sz="1600" dirty="0"/>
              </a:p>
              <a:p>
                <a:pPr>
                  <a:spcAft>
                    <a:spcPts val="600"/>
                  </a:spcAft>
                  <a:defRPr/>
                </a:pPr>
                <a:endParaRPr lang="it-IT" sz="2000" dirty="0"/>
              </a:p>
              <a:p>
                <a:pPr>
                  <a:spcAft>
                    <a:spcPts val="600"/>
                  </a:spcAft>
                  <a:defRPr/>
                </a:pPr>
                <a:r>
                  <a:rPr lang="it-IT" sz="2000" dirty="0"/>
                  <a:t>Che si fa? Tutti a casa?</a:t>
                </a:r>
              </a:p>
              <a:p>
                <a:pPr>
                  <a:spcAft>
                    <a:spcPts val="600"/>
                  </a:spcAft>
                  <a:defRPr/>
                </a:pPr>
                <a:r>
                  <a:rPr lang="it-IT" sz="2000" dirty="0"/>
                  <a:t>Ma </a:t>
                </a:r>
                <a:r>
                  <a:rPr lang="it-IT" sz="2000" dirty="0" err="1"/>
                  <a:t>noooo</a:t>
                </a:r>
                <a:r>
                  <a:rPr lang="it-IT" sz="2000" dirty="0"/>
                  <a:t> che non si va a casa (contenti, no?)</a:t>
                </a:r>
              </a:p>
              <a:p>
                <a:pPr>
                  <a:spcAft>
                    <a:spcPts val="600"/>
                  </a:spcAft>
                  <a:defRPr/>
                </a:pPr>
                <a:endParaRPr lang="it-IT" sz="2000" dirty="0"/>
              </a:p>
              <a:p>
                <a:pPr>
                  <a:spcAft>
                    <a:spcPts val="600"/>
                  </a:spcAft>
                  <a:defRPr/>
                </a:pPr>
                <a:r>
                  <a:rPr lang="it-IT" sz="2000" dirty="0"/>
                  <a:t>Vediamo...</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9512" y="1981200"/>
                <a:ext cx="8712968" cy="4419600"/>
              </a:xfrm>
              <a:blipFill>
                <a:blip r:embed="rId2"/>
                <a:stretch>
                  <a:fillRect l="-769" t="-966" r="-490"/>
                </a:stretch>
              </a:blipFill>
            </p:spPr>
            <p:txBody>
              <a:bodyPr/>
              <a:lstStyle/>
              <a:p>
                <a:r>
                  <a:rPr lang="en-IE">
                    <a:noFill/>
                  </a:rPr>
                  <a:t> </a:t>
                </a:r>
              </a:p>
            </p:txBody>
          </p:sp>
        </mc:Fallback>
      </mc:AlternateContent>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75</a:t>
            </a:fld>
            <a:endParaRPr lang="en-US" altLang="en-US"/>
          </a:p>
        </p:txBody>
      </p:sp>
    </p:spTree>
    <p:extLst>
      <p:ext uri="{BB962C8B-B14F-4D97-AF65-F5344CB8AC3E}">
        <p14:creationId xmlns:p14="http://schemas.microsoft.com/office/powerpoint/2010/main" val="292450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15" name="Title 1"/>
          <p:cNvSpPr>
            <a:spLocks noGrp="1"/>
          </p:cNvSpPr>
          <p:nvPr>
            <p:ph type="title"/>
          </p:nvPr>
        </p:nvSpPr>
        <p:spPr/>
        <p:txBody>
          <a:bodyPr/>
          <a:lstStyle/>
          <a:p>
            <a:r>
              <a:rPr lang="it-IT" sz="3600" dirty="0"/>
              <a:t>Errori non-</a:t>
            </a:r>
            <a:r>
              <a:rPr lang="it-IT" sz="3600" dirty="0" err="1"/>
              <a:t>i.i.d</a:t>
            </a:r>
            <a:r>
              <a:rPr lang="it-IT" sz="3600" dirty="0"/>
              <a:t>.</a:t>
            </a:r>
            <a:endParaRPr lang="en-US" sz="3600" dirty="0">
              <a:ea typeface="ＭＳ Ｐゴシック" pitchFamily="34" charset="-128"/>
            </a:endParaRPr>
          </a:p>
        </p:txBody>
      </p:sp>
      <p:sp>
        <p:nvSpPr>
          <p:cNvPr id="3" name="Content Placeholder 2"/>
          <p:cNvSpPr>
            <a:spLocks noGrp="1"/>
          </p:cNvSpPr>
          <p:nvPr>
            <p:ph idx="1"/>
          </p:nvPr>
        </p:nvSpPr>
        <p:spPr>
          <a:xfrm>
            <a:off x="179512" y="1600200"/>
            <a:ext cx="8712968" cy="4800600"/>
          </a:xfrm>
        </p:spPr>
        <p:txBody>
          <a:bodyPr/>
          <a:lstStyle/>
          <a:p>
            <a:pPr>
              <a:spcAft>
                <a:spcPts val="600"/>
              </a:spcAft>
              <a:defRPr/>
            </a:pPr>
            <a:r>
              <a:rPr lang="it-IT" sz="3200" dirty="0"/>
              <a:t>In caso di errori non </a:t>
            </a:r>
            <a:r>
              <a:rPr lang="it-IT" sz="3200" dirty="0" err="1"/>
              <a:t>i.i.d</a:t>
            </a:r>
            <a:r>
              <a:rPr lang="it-IT" sz="3200" dirty="0"/>
              <a:t>., abbiamo due possibilità: </a:t>
            </a:r>
          </a:p>
          <a:p>
            <a:pPr>
              <a:spcAft>
                <a:spcPts val="600"/>
              </a:spcAft>
              <a:defRPr/>
            </a:pPr>
            <a:endParaRPr lang="it-IT" sz="3200" dirty="0"/>
          </a:p>
          <a:p>
            <a:pPr marL="914400" lvl="1" indent="-514350">
              <a:spcAft>
                <a:spcPts val="600"/>
              </a:spcAft>
              <a:buFont typeface="+mj-lt"/>
              <a:buAutoNum type="arabicPeriod"/>
              <a:defRPr/>
            </a:pPr>
            <a:r>
              <a:rPr lang="it-IT" sz="2800" dirty="0"/>
              <a:t>I </a:t>
            </a:r>
            <a:r>
              <a:rPr lang="it-IT" sz="2800" dirty="0" err="1"/>
              <a:t>regressori</a:t>
            </a:r>
            <a:r>
              <a:rPr lang="it-IT" sz="2800" dirty="0"/>
              <a:t> sono </a:t>
            </a:r>
            <a:r>
              <a:rPr lang="it-IT" sz="2800" b="1" dirty="0"/>
              <a:t>non stocastici</a:t>
            </a:r>
            <a:r>
              <a:rPr lang="it-IT" sz="2800" dirty="0"/>
              <a:t>, ovvero fissi in campionamenti ripetuti </a:t>
            </a:r>
          </a:p>
          <a:p>
            <a:pPr marL="914400" lvl="1" indent="-514350">
              <a:spcAft>
                <a:spcPts val="600"/>
              </a:spcAft>
              <a:buFont typeface="+mj-lt"/>
              <a:buAutoNum type="arabicPeriod"/>
              <a:defRPr/>
            </a:pPr>
            <a:endParaRPr lang="it-IT" sz="2800" dirty="0"/>
          </a:p>
          <a:p>
            <a:pPr marL="914400" lvl="1" indent="-514350">
              <a:spcAft>
                <a:spcPts val="600"/>
              </a:spcAft>
              <a:buFont typeface="+mj-lt"/>
              <a:buAutoNum type="arabicPeriod"/>
              <a:defRPr/>
            </a:pPr>
            <a:r>
              <a:rPr lang="it-IT" sz="2800" dirty="0"/>
              <a:t>I </a:t>
            </a:r>
            <a:r>
              <a:rPr lang="it-IT" sz="2800" dirty="0" err="1"/>
              <a:t>regressori</a:t>
            </a:r>
            <a:r>
              <a:rPr lang="it-IT" sz="2800" dirty="0"/>
              <a:t> sono </a:t>
            </a:r>
            <a:r>
              <a:rPr lang="it-IT" sz="2800" b="1" dirty="0"/>
              <a:t>stocastici</a:t>
            </a: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76</a:t>
            </a:fld>
            <a:endParaRPr lang="en-US" altLang="en-US"/>
          </a:p>
        </p:txBody>
      </p:sp>
    </p:spTree>
    <p:extLst>
      <p:ext uri="{BB962C8B-B14F-4D97-AF65-F5344CB8AC3E}">
        <p14:creationId xmlns:p14="http://schemas.microsoft.com/office/powerpoint/2010/main" val="97136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15" name="Title 1"/>
          <p:cNvSpPr>
            <a:spLocks noGrp="1"/>
          </p:cNvSpPr>
          <p:nvPr>
            <p:ph type="title"/>
          </p:nvPr>
        </p:nvSpPr>
        <p:spPr/>
        <p:txBody>
          <a:bodyPr/>
          <a:lstStyle/>
          <a:p>
            <a:r>
              <a:rPr lang="it-IT" sz="3200" dirty="0"/>
              <a:t>Errori non-</a:t>
            </a:r>
            <a:r>
              <a:rPr lang="it-IT" sz="3200" dirty="0" err="1"/>
              <a:t>i.i.d</a:t>
            </a:r>
            <a:r>
              <a:rPr lang="it-IT" sz="3200" dirty="0"/>
              <a:t>. e </a:t>
            </a:r>
            <a:r>
              <a:rPr lang="it-IT" sz="3200" dirty="0" err="1"/>
              <a:t>regressori</a:t>
            </a:r>
            <a:r>
              <a:rPr lang="it-IT" sz="3200" dirty="0"/>
              <a:t> </a:t>
            </a:r>
            <a:r>
              <a:rPr lang="it-IT" sz="3200" u="sng" dirty="0"/>
              <a:t>non</a:t>
            </a:r>
            <a:r>
              <a:rPr lang="it-IT" sz="3200" dirty="0"/>
              <a:t> stocastici </a:t>
            </a:r>
            <a:endParaRPr lang="en-US" sz="3200" dirty="0">
              <a:ea typeface="ＭＳ Ｐゴシック" pitchFamily="34" charset="-128"/>
            </a:endParaRPr>
          </a:p>
        </p:txBody>
      </p:sp>
      <p:sp>
        <p:nvSpPr>
          <p:cNvPr id="3" name="Content Placeholder 2"/>
          <p:cNvSpPr>
            <a:spLocks noGrp="1"/>
          </p:cNvSpPr>
          <p:nvPr>
            <p:ph idx="1"/>
          </p:nvPr>
        </p:nvSpPr>
        <p:spPr>
          <a:xfrm>
            <a:off x="179512" y="1600200"/>
            <a:ext cx="8712968" cy="4800600"/>
          </a:xfrm>
        </p:spPr>
        <p:txBody>
          <a:bodyPr/>
          <a:lstStyle/>
          <a:p>
            <a:pPr>
              <a:spcAft>
                <a:spcPts val="600"/>
              </a:spcAft>
              <a:defRPr/>
            </a:pPr>
            <a:r>
              <a:rPr lang="it-IT" sz="2400" dirty="0"/>
              <a:t>Nel caso i regressori siano </a:t>
            </a:r>
            <a:r>
              <a:rPr lang="it-IT" sz="2400" u="sng" dirty="0"/>
              <a:t>non</a:t>
            </a:r>
            <a:r>
              <a:rPr lang="it-IT" sz="2400" dirty="0"/>
              <a:t> stocastici, </a:t>
            </a:r>
            <a:r>
              <a:rPr lang="it-IT" sz="2400" u="sng" dirty="0"/>
              <a:t>non</a:t>
            </a:r>
            <a:r>
              <a:rPr lang="it-IT" sz="2400" dirty="0"/>
              <a:t> ci sarebbero problemi perché lo stimatore OLS tornerebbe ad essere </a:t>
            </a:r>
            <a:r>
              <a:rPr lang="it-IT" sz="2400" u="sng" dirty="0"/>
              <a:t>non</a:t>
            </a:r>
            <a:r>
              <a:rPr lang="it-IT" sz="2400" dirty="0"/>
              <a:t> distorto nonostante gli errori </a:t>
            </a:r>
            <a:r>
              <a:rPr lang="it-IT" sz="2400" u="sng" dirty="0"/>
              <a:t>non</a:t>
            </a:r>
            <a:r>
              <a:rPr lang="it-IT" sz="2400" dirty="0"/>
              <a:t> siano </a:t>
            </a:r>
            <a:r>
              <a:rPr lang="it-IT" sz="2400" dirty="0" err="1"/>
              <a:t>i.i.d</a:t>
            </a:r>
            <a:r>
              <a:rPr lang="it-IT" sz="2400" dirty="0"/>
              <a:t>.</a:t>
            </a:r>
          </a:p>
          <a:p>
            <a:pPr>
              <a:spcAft>
                <a:spcPts val="600"/>
              </a:spcAft>
              <a:defRPr/>
            </a:pPr>
            <a:endParaRPr lang="it-IT" sz="2400" dirty="0"/>
          </a:p>
          <a:p>
            <a:pPr>
              <a:spcAft>
                <a:spcPts val="600"/>
              </a:spcAft>
              <a:defRPr/>
            </a:pPr>
            <a:r>
              <a:rPr lang="it-IT" sz="2400" dirty="0"/>
              <a:t>Ma quanto è realistica la possibilità di regressori non stocastici? Che vuol dire?</a:t>
            </a:r>
          </a:p>
          <a:p>
            <a:pPr>
              <a:spcAft>
                <a:spcPts val="600"/>
              </a:spcAft>
              <a:defRPr/>
            </a:pPr>
            <a:endParaRPr lang="it-IT" sz="2400" b="1" dirty="0">
              <a:solidFill>
                <a:srgbClr val="FF0000"/>
              </a:solidFill>
            </a:endParaRPr>
          </a:p>
          <a:p>
            <a:pPr>
              <a:spcAft>
                <a:spcPts val="600"/>
              </a:spcAft>
              <a:defRPr/>
            </a:pPr>
            <a:r>
              <a:rPr lang="it-IT" sz="2400" b="1" dirty="0">
                <a:solidFill>
                  <a:srgbClr val="FF0000"/>
                </a:solidFill>
              </a:rPr>
              <a:t>Vuol dire che siamo in grado di svolgere un esperimento controllato, in cui generiamo la variazione dei regressori, il che non è facilissimo</a:t>
            </a: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77</a:t>
            </a:fld>
            <a:endParaRPr lang="en-US" altLang="en-US"/>
          </a:p>
        </p:txBody>
      </p:sp>
    </p:spTree>
    <p:extLst>
      <p:ext uri="{BB962C8B-B14F-4D97-AF65-F5344CB8AC3E}">
        <p14:creationId xmlns:p14="http://schemas.microsoft.com/office/powerpoint/2010/main" val="223969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15" name="Title 1"/>
          <p:cNvSpPr>
            <a:spLocks noGrp="1"/>
          </p:cNvSpPr>
          <p:nvPr>
            <p:ph type="title"/>
          </p:nvPr>
        </p:nvSpPr>
        <p:spPr/>
        <p:txBody>
          <a:bodyPr/>
          <a:lstStyle/>
          <a:p>
            <a:r>
              <a:rPr lang="it-IT" sz="3200" dirty="0"/>
              <a:t>Errori non-</a:t>
            </a:r>
            <a:r>
              <a:rPr lang="it-IT" sz="3200" dirty="0" err="1"/>
              <a:t>i.i.d</a:t>
            </a:r>
            <a:r>
              <a:rPr lang="it-IT" sz="3200" dirty="0"/>
              <a:t>. e </a:t>
            </a:r>
            <a:r>
              <a:rPr lang="it-IT" sz="3200" dirty="0" err="1"/>
              <a:t>regressori</a:t>
            </a:r>
            <a:r>
              <a:rPr lang="it-IT" sz="3200" dirty="0"/>
              <a:t> </a:t>
            </a:r>
            <a:r>
              <a:rPr lang="it-IT" sz="3200" u="sng" dirty="0"/>
              <a:t>stocastici</a:t>
            </a:r>
            <a:r>
              <a:rPr lang="it-IT" sz="3200" dirty="0"/>
              <a:t> - I</a:t>
            </a:r>
            <a:endParaRPr lang="en-US" sz="3200" dirty="0">
              <a:ea typeface="ＭＳ Ｐゴシック" pitchFamily="34" charset="-128"/>
            </a:endParaRPr>
          </a:p>
        </p:txBody>
      </p:sp>
      <p:sp>
        <p:nvSpPr>
          <p:cNvPr id="3" name="Content Placeholder 2"/>
          <p:cNvSpPr>
            <a:spLocks noGrp="1"/>
          </p:cNvSpPr>
          <p:nvPr>
            <p:ph idx="1"/>
          </p:nvPr>
        </p:nvSpPr>
        <p:spPr>
          <a:xfrm>
            <a:off x="179512" y="1600200"/>
            <a:ext cx="8712968" cy="4800600"/>
          </a:xfrm>
        </p:spPr>
        <p:txBody>
          <a:bodyPr/>
          <a:lstStyle/>
          <a:p>
            <a:pPr>
              <a:spcAft>
                <a:spcPts val="600"/>
              </a:spcAft>
              <a:defRPr/>
            </a:pPr>
            <a:r>
              <a:rPr lang="it-IT" sz="2400" dirty="0"/>
              <a:t>In caso di errori non </a:t>
            </a:r>
            <a:r>
              <a:rPr lang="it-IT" sz="2400" dirty="0" err="1"/>
              <a:t>i.i.d</a:t>
            </a:r>
            <a:r>
              <a:rPr lang="it-IT" sz="2400" dirty="0"/>
              <a:t>. e </a:t>
            </a:r>
            <a:r>
              <a:rPr lang="it-IT" sz="2400" dirty="0" err="1"/>
              <a:t>regressori</a:t>
            </a:r>
            <a:r>
              <a:rPr lang="it-IT" sz="2400" dirty="0"/>
              <a:t> </a:t>
            </a:r>
            <a:r>
              <a:rPr lang="it-IT" sz="2400" u="sng" dirty="0"/>
              <a:t>stocastici</a:t>
            </a:r>
            <a:r>
              <a:rPr lang="it-IT" sz="2400" dirty="0"/>
              <a:t>, lo stimatore OLS tornerebbe ad essere non distorto solo nel caso in cui valesse l'assunzione di </a:t>
            </a:r>
            <a:r>
              <a:rPr lang="it-IT" sz="2400" b="1" dirty="0" err="1"/>
              <a:t>esogeneità</a:t>
            </a:r>
            <a:r>
              <a:rPr lang="it-IT" sz="2400" b="1" dirty="0"/>
              <a:t> forte</a:t>
            </a:r>
            <a:r>
              <a:rPr lang="it-IT" sz="2400" dirty="0"/>
              <a:t> dei </a:t>
            </a:r>
            <a:r>
              <a:rPr lang="it-IT" sz="2400" dirty="0" err="1"/>
              <a:t>regressori</a:t>
            </a:r>
            <a:r>
              <a:rPr lang="it-IT" sz="2400" dirty="0"/>
              <a:t> stessi</a:t>
            </a:r>
          </a:p>
          <a:p>
            <a:pPr>
              <a:spcAft>
                <a:spcPts val="600"/>
              </a:spcAft>
              <a:defRPr/>
            </a:pPr>
            <a:r>
              <a:rPr lang="it-IT" sz="2400" dirty="0"/>
              <a:t>Tale assunzione implica indipendenza delle </a:t>
            </a:r>
            <a:r>
              <a:rPr lang="it-IT" sz="2400" i="1" dirty="0"/>
              <a:t>X</a:t>
            </a:r>
            <a:r>
              <a:rPr lang="it-IT" sz="2400" dirty="0"/>
              <a:t> dagli errori e dunque assenza di qualunque relazione, sia lineare che non lineare, tra le </a:t>
            </a:r>
            <a:r>
              <a:rPr lang="it-IT" sz="2400" i="1" dirty="0"/>
              <a:t>X</a:t>
            </a:r>
            <a:r>
              <a:rPr lang="it-IT" sz="2400" dirty="0"/>
              <a:t> e gli errori, e non solo l'assenza di correlazione (relazioni lineari) </a:t>
            </a:r>
          </a:p>
          <a:p>
            <a:pPr>
              <a:spcAft>
                <a:spcPts val="600"/>
              </a:spcAft>
              <a:defRPr/>
            </a:pPr>
            <a:r>
              <a:rPr lang="it-IT" sz="2400" dirty="0"/>
              <a:t>Ma quanto è realistica questa assunzione?</a:t>
            </a:r>
          </a:p>
          <a:p>
            <a:pPr>
              <a:spcAft>
                <a:spcPts val="600"/>
              </a:spcAft>
              <a:defRPr/>
            </a:pPr>
            <a:r>
              <a:rPr lang="it-IT" sz="3200" b="1" dirty="0"/>
              <a:t>Questa volta si va a casa, no?</a:t>
            </a: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78</a:t>
            </a:fld>
            <a:endParaRPr lang="en-US" altLang="en-US"/>
          </a:p>
        </p:txBody>
      </p:sp>
    </p:spTree>
    <p:extLst>
      <p:ext uri="{BB962C8B-B14F-4D97-AF65-F5344CB8AC3E}">
        <p14:creationId xmlns:p14="http://schemas.microsoft.com/office/powerpoint/2010/main" val="228126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715" name="Title 1"/>
          <p:cNvSpPr>
            <a:spLocks noGrp="1"/>
          </p:cNvSpPr>
          <p:nvPr>
            <p:ph type="title"/>
          </p:nvPr>
        </p:nvSpPr>
        <p:spPr/>
        <p:txBody>
          <a:bodyPr/>
          <a:lstStyle/>
          <a:p>
            <a:r>
              <a:rPr lang="it-IT" sz="3200" dirty="0"/>
              <a:t>Errori non-</a:t>
            </a:r>
            <a:r>
              <a:rPr lang="it-IT" sz="3200" dirty="0" err="1"/>
              <a:t>i.i.d</a:t>
            </a:r>
            <a:r>
              <a:rPr lang="it-IT" sz="3200" dirty="0"/>
              <a:t>. e regressori </a:t>
            </a:r>
            <a:r>
              <a:rPr lang="it-IT" sz="3200" u="sng" dirty="0"/>
              <a:t>stocastici</a:t>
            </a:r>
            <a:r>
              <a:rPr lang="it-IT" sz="3200" dirty="0"/>
              <a:t> - II ("La Vendetta")</a:t>
            </a:r>
            <a:endParaRPr lang="en-US" sz="3200" dirty="0">
              <a:ea typeface="ＭＳ Ｐゴシック" pitchFamily="34" charset="-128"/>
            </a:endParaRPr>
          </a:p>
        </p:txBody>
      </p:sp>
      <p:sp>
        <p:nvSpPr>
          <p:cNvPr id="3" name="Content Placeholder 2"/>
          <p:cNvSpPr>
            <a:spLocks noGrp="1"/>
          </p:cNvSpPr>
          <p:nvPr>
            <p:ph idx="1"/>
          </p:nvPr>
        </p:nvSpPr>
        <p:spPr>
          <a:xfrm>
            <a:off x="179512" y="1600200"/>
            <a:ext cx="8712968" cy="4800600"/>
          </a:xfrm>
        </p:spPr>
        <p:txBody>
          <a:bodyPr/>
          <a:lstStyle/>
          <a:p>
            <a:pPr>
              <a:spcAft>
                <a:spcPts val="600"/>
              </a:spcAft>
              <a:defRPr/>
            </a:pPr>
            <a:r>
              <a:rPr lang="it-IT" dirty="0"/>
              <a:t>Non si </a:t>
            </a:r>
            <a:r>
              <a:rPr lang="it-IT" b="1" dirty="0"/>
              <a:t>va a casa neanche questa volta!</a:t>
            </a:r>
          </a:p>
          <a:p>
            <a:pPr>
              <a:spcAft>
                <a:spcPts val="600"/>
              </a:spcAft>
              <a:defRPr/>
            </a:pPr>
            <a:r>
              <a:rPr lang="it-IT" dirty="0"/>
              <a:t>Quando tutto congiura contro l'econometrico, con gli errori che non sono </a:t>
            </a:r>
            <a:r>
              <a:rPr lang="it-IT" dirty="0" err="1"/>
              <a:t>i.i.d</a:t>
            </a:r>
            <a:r>
              <a:rPr lang="it-IT" dirty="0"/>
              <a:t>., i regressori sono </a:t>
            </a:r>
            <a:r>
              <a:rPr lang="it-IT" u="sng" dirty="0"/>
              <a:t>stocastici</a:t>
            </a:r>
            <a:r>
              <a:rPr lang="it-IT" dirty="0"/>
              <a:t> e la </a:t>
            </a:r>
            <a:r>
              <a:rPr lang="it-IT" dirty="0" err="1"/>
              <a:t>esogeneità</a:t>
            </a:r>
            <a:r>
              <a:rPr lang="it-IT" dirty="0"/>
              <a:t> forte che manca, ci viene in aiuto un bellissimo regalo fatto da Nostro Signore all'Umanità, ovvero il</a:t>
            </a:r>
          </a:p>
          <a:p>
            <a:pPr marL="0" indent="0" algn="ctr">
              <a:spcAft>
                <a:spcPts val="0"/>
              </a:spcAft>
              <a:buNone/>
              <a:defRPr/>
            </a:pPr>
            <a:r>
              <a:rPr lang="it-IT" sz="4400" b="1" dirty="0">
                <a:solidFill>
                  <a:srgbClr val="33CCFF"/>
                </a:solidFill>
              </a:rPr>
              <a:t>Teorema del Limite Centrale</a:t>
            </a:r>
          </a:p>
          <a:p>
            <a:pPr marL="0" indent="0" algn="ctr">
              <a:spcBef>
                <a:spcPts val="0"/>
              </a:spcBef>
              <a:spcAft>
                <a:spcPts val="600"/>
              </a:spcAft>
              <a:buNone/>
              <a:defRPr/>
            </a:pPr>
            <a:r>
              <a:rPr lang="it-IT" sz="2400" b="1" dirty="0">
                <a:solidFill>
                  <a:srgbClr val="FF0000"/>
                </a:solidFill>
              </a:rPr>
              <a:t>(</a:t>
            </a:r>
            <a:r>
              <a:rPr lang="it-IT" sz="2000" b="1" dirty="0">
                <a:solidFill>
                  <a:srgbClr val="FF0000"/>
                </a:solidFill>
              </a:rPr>
              <a:t>coadiuvato, più in profondità, dal teorema di </a:t>
            </a:r>
            <a:r>
              <a:rPr lang="it-IT" sz="2000" b="1" dirty="0" err="1">
                <a:solidFill>
                  <a:srgbClr val="FF0000"/>
                </a:solidFill>
              </a:rPr>
              <a:t>Slusky</a:t>
            </a:r>
            <a:r>
              <a:rPr lang="it-IT" sz="2000" b="1" dirty="0">
                <a:solidFill>
                  <a:srgbClr val="FF0000"/>
                </a:solidFill>
              </a:rPr>
              <a:t>)</a:t>
            </a:r>
            <a:r>
              <a:rPr lang="it-IT" sz="4000" b="1" dirty="0">
                <a:solidFill>
                  <a:srgbClr val="33CCFF"/>
                </a:solidFill>
              </a:rPr>
              <a:t> </a:t>
            </a:r>
            <a:endParaRPr lang="it-IT" sz="4400" b="1" dirty="0">
              <a:solidFill>
                <a:srgbClr val="33CCFF"/>
              </a:solidFill>
            </a:endParaRP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79</a:t>
            </a:fld>
            <a:endParaRPr lang="en-US" altLang="en-US"/>
          </a:p>
        </p:txBody>
      </p:sp>
    </p:spTree>
    <p:extLst>
      <p:ext uri="{BB962C8B-B14F-4D97-AF65-F5344CB8AC3E}">
        <p14:creationId xmlns:p14="http://schemas.microsoft.com/office/powerpoint/2010/main" val="196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15"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15" name="Title 1"/>
          <p:cNvSpPr>
            <a:spLocks noGrp="1"/>
          </p:cNvSpPr>
          <p:nvPr>
            <p:ph type="title"/>
          </p:nvPr>
        </p:nvSpPr>
        <p:spPr/>
        <p:txBody>
          <a:bodyPr/>
          <a:lstStyle/>
          <a:p>
            <a:r>
              <a:rPr lang="it-IT" sz="3200" dirty="0"/>
              <a:t>Errori non-</a:t>
            </a:r>
            <a:r>
              <a:rPr lang="it-IT" sz="3200" dirty="0" err="1"/>
              <a:t>i.i.d</a:t>
            </a:r>
            <a:r>
              <a:rPr lang="it-IT" sz="3200" dirty="0"/>
              <a:t>. e </a:t>
            </a:r>
            <a:r>
              <a:rPr lang="it-IT" sz="3200" dirty="0" err="1"/>
              <a:t>regressori</a:t>
            </a:r>
            <a:r>
              <a:rPr lang="it-IT" sz="3200" dirty="0"/>
              <a:t> </a:t>
            </a:r>
            <a:r>
              <a:rPr lang="it-IT" sz="3200" u="sng" dirty="0"/>
              <a:t>stocastici</a:t>
            </a:r>
            <a:r>
              <a:rPr lang="it-IT" sz="3200" dirty="0"/>
              <a:t> - II ("La Vendetta")</a:t>
            </a:r>
            <a:endParaRPr lang="en-US" sz="3200" dirty="0">
              <a:ea typeface="ＭＳ Ｐゴシック" pitchFamily="34" charset="-128"/>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9512" y="1600200"/>
                <a:ext cx="8712968" cy="4800600"/>
              </a:xfrm>
            </p:spPr>
            <p:txBody>
              <a:bodyPr/>
              <a:lstStyle/>
              <a:p>
                <a:pPr>
                  <a:spcAft>
                    <a:spcPts val="600"/>
                  </a:spcAft>
                  <a:defRPr/>
                </a:pPr>
                <a:r>
                  <a:rPr lang="it-IT" dirty="0"/>
                  <a:t>Questo Teorema, ovviamente a condizione che la </a:t>
                </a:r>
                <a:r>
                  <a:rPr lang="it-IT" b="1" dirty="0" err="1"/>
                  <a:t>esogeneità</a:t>
                </a:r>
                <a:r>
                  <a:rPr lang="it-IT" b="1" dirty="0"/>
                  <a:t> debole </a:t>
                </a:r>
                <a:r>
                  <a:rPr lang="it-IT" dirty="0"/>
                  <a:t>non venga a mancare (come potrebbe?), ci permette di dimostrare che lo stimatore OLS rimane consistente e dunque, </a:t>
                </a:r>
                <a:r>
                  <a:rPr lang="it-IT" b="1" dirty="0"/>
                  <a:t>in campioni grandi</a:t>
                </a:r>
                <a:r>
                  <a:rPr lang="it-IT" dirty="0"/>
                  <a:t>, </a:t>
                </a:r>
              </a:p>
              <a:p>
                <a:pPr marL="0" indent="0" algn="ctr">
                  <a:spcAft>
                    <a:spcPts val="600"/>
                  </a:spcAft>
                  <a:buNone/>
                  <a:defRPr/>
                </a:pPr>
                <a:endParaRPr lang="en-US" sz="4000" i="1" dirty="0">
                  <a:latin typeface="Cambria Math" panose="02040503050406030204" pitchFamily="18" charset="0"/>
                </a:endParaRPr>
              </a:p>
              <a:p>
                <a:pPr marL="0" indent="0" algn="ctr">
                  <a:spcAft>
                    <a:spcPts val="600"/>
                  </a:spcAft>
                  <a:buNone/>
                  <a:defRPr/>
                </a:pPr>
                <a14:m>
                  <m:oMath xmlns:m="http://schemas.openxmlformats.org/officeDocument/2006/math">
                    <m:sSub>
                      <m:sSubPr>
                        <m:ctrlPr>
                          <a:rPr lang="en-US" sz="4000" i="1">
                            <a:latin typeface="Cambria Math" panose="02040503050406030204" pitchFamily="18" charset="0"/>
                          </a:rPr>
                        </m:ctrlPr>
                      </m:sSubPr>
                      <m:e>
                        <m:acc>
                          <m:accPr>
                            <m:chr m:val="̂"/>
                            <m:ctrlPr>
                              <a:rPr lang="en-US" sz="4000" i="1">
                                <a:latin typeface="Cambria Math" panose="02040503050406030204" pitchFamily="18" charset="0"/>
                              </a:rPr>
                            </m:ctrlPr>
                          </m:accPr>
                          <m:e>
                            <m:r>
                              <a:rPr lang="en-US" sz="4000" i="1">
                                <a:latin typeface="Cambria Math" panose="02040503050406030204" pitchFamily="18" charset="0"/>
                              </a:rPr>
                              <m:t>𝛽</m:t>
                            </m:r>
                          </m:e>
                        </m:acc>
                      </m:e>
                      <m:sub>
                        <m:r>
                          <a:rPr lang="en-US" sz="4000" i="1">
                            <a:latin typeface="Cambria Math" panose="02040503050406030204" pitchFamily="18" charset="0"/>
                          </a:rPr>
                          <m:t>𝑖</m:t>
                        </m:r>
                      </m:sub>
                    </m:sSub>
                    <m:groupChr>
                      <m:groupChrPr>
                        <m:chr m:val="→"/>
                        <m:vertJc m:val="bot"/>
                        <m:ctrlPr>
                          <a:rPr lang="en-US" sz="4000" i="1">
                            <a:latin typeface="Cambria Math" panose="02040503050406030204" pitchFamily="18" charset="0"/>
                          </a:rPr>
                        </m:ctrlPr>
                      </m:groupChrPr>
                      <m:e>
                        <m:r>
                          <m:rPr>
                            <m:brk m:alnAt="2"/>
                          </m:rPr>
                          <a:rPr lang="en-US" sz="4000" i="1">
                            <a:latin typeface="Cambria Math" panose="02040503050406030204" pitchFamily="18" charset="0"/>
                          </a:rPr>
                          <m:t>𝑝</m:t>
                        </m:r>
                      </m:e>
                    </m:groupChr>
                    <m:sSub>
                      <m:sSubPr>
                        <m:ctrlPr>
                          <a:rPr lang="en-US" sz="4000" i="1">
                            <a:latin typeface="Cambria Math" panose="02040503050406030204" pitchFamily="18" charset="0"/>
                          </a:rPr>
                        </m:ctrlPr>
                      </m:sSubPr>
                      <m:e>
                        <m:r>
                          <a:rPr lang="en-US" sz="4000" i="1">
                            <a:latin typeface="Cambria Math" panose="02040503050406030204" pitchFamily="18" charset="0"/>
                          </a:rPr>
                          <m:t>𝛽</m:t>
                        </m:r>
                      </m:e>
                      <m:sub>
                        <m:r>
                          <a:rPr lang="en-US" sz="4000" i="1">
                            <a:latin typeface="Cambria Math" panose="02040503050406030204" pitchFamily="18" charset="0"/>
                          </a:rPr>
                          <m:t>𝑖</m:t>
                        </m:r>
                      </m:sub>
                    </m:sSub>
                  </m:oMath>
                </a14:m>
                <a:r>
                  <a:rPr lang="en-US" sz="4000" dirty="0"/>
                  <a:t> </a:t>
                </a:r>
              </a:p>
              <a:p>
                <a:pPr>
                  <a:spcAft>
                    <a:spcPts val="600"/>
                  </a:spcAft>
                  <a:defRPr/>
                </a:pPr>
                <a:endParaRPr lang="it-IT"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9512" y="1600200"/>
                <a:ext cx="8712968" cy="4800600"/>
              </a:xfrm>
              <a:blipFill rotWithShape="0">
                <a:blip r:embed="rId2"/>
                <a:stretch>
                  <a:fillRect l="-1399" t="-1398"/>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80</a:t>
            </a:fld>
            <a:endParaRPr lang="en-US" altLang="en-US" dirty="0"/>
          </a:p>
        </p:txBody>
      </p:sp>
    </p:spTree>
    <p:extLst>
      <p:ext uri="{BB962C8B-B14F-4D97-AF65-F5344CB8AC3E}">
        <p14:creationId xmlns:p14="http://schemas.microsoft.com/office/powerpoint/2010/main" val="340979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15" name="Title 1"/>
          <p:cNvSpPr>
            <a:spLocks noGrp="1"/>
          </p:cNvSpPr>
          <p:nvPr>
            <p:ph type="title"/>
          </p:nvPr>
        </p:nvSpPr>
        <p:spPr/>
        <p:txBody>
          <a:bodyPr/>
          <a:lstStyle/>
          <a:p>
            <a:br>
              <a:rPr lang="it-IT" b="0" dirty="0"/>
            </a:br>
            <a:r>
              <a:rPr lang="it-IT" dirty="0"/>
              <a:t>Giochiamo con le assunzioni!</a:t>
            </a:r>
            <a:br>
              <a:rPr lang="it-IT" dirty="0"/>
            </a:br>
            <a:r>
              <a:rPr lang="it-IT" dirty="0"/>
              <a:t>(Mie note)</a:t>
            </a:r>
            <a:endParaRPr lang="en-US" dirty="0">
              <a:ea typeface="ＭＳ Ｐゴシック" pitchFamily="34" charset="-128"/>
            </a:endParaRPr>
          </a:p>
        </p:txBody>
      </p:sp>
      <p:sp>
        <p:nvSpPr>
          <p:cNvPr id="3" name="Content Placeholder 2"/>
          <p:cNvSpPr>
            <a:spLocks noGrp="1"/>
          </p:cNvSpPr>
          <p:nvPr>
            <p:ph idx="1"/>
          </p:nvPr>
        </p:nvSpPr>
        <p:spPr>
          <a:xfrm>
            <a:off x="179512" y="1600200"/>
            <a:ext cx="8712968" cy="4800600"/>
          </a:xfrm>
        </p:spPr>
        <p:txBody>
          <a:bodyPr/>
          <a:lstStyle/>
          <a:p>
            <a:pPr>
              <a:spcAft>
                <a:spcPts val="600"/>
              </a:spcAft>
              <a:defRPr/>
            </a:pPr>
            <a:r>
              <a:rPr lang="it-IT" sz="2400" dirty="0"/>
              <a:t>Altri risultati degni di nota, che non richiedono l’assunzione nr. 2 (errori </a:t>
            </a:r>
            <a:r>
              <a:rPr lang="it-IT" sz="2400" dirty="0" err="1"/>
              <a:t>i.i.d</a:t>
            </a:r>
            <a:r>
              <a:rPr lang="it-IT" sz="2400" dirty="0"/>
              <a:t>.)</a:t>
            </a:r>
          </a:p>
          <a:p>
            <a:pPr lvl="1">
              <a:spcAft>
                <a:spcPts val="600"/>
              </a:spcAft>
              <a:defRPr/>
            </a:pPr>
            <a:r>
              <a:rPr lang="it-IT" sz="1800" dirty="0"/>
              <a:t>Gli </a:t>
            </a:r>
            <a:r>
              <a:rPr lang="it-IT" sz="1800" u="sng" dirty="0"/>
              <a:t>errori standard OLS</a:t>
            </a:r>
            <a:r>
              <a:rPr lang="it-IT" sz="1800" dirty="0"/>
              <a:t> sono </a:t>
            </a:r>
            <a:r>
              <a:rPr lang="it-IT" sz="1800" u="sng" dirty="0"/>
              <a:t>inconsistenti</a:t>
            </a:r>
            <a:r>
              <a:rPr lang="it-IT" sz="1800" dirty="0"/>
              <a:t> e devono essere corretti perché recuperino questa proprietà; esempi di correzioni sono quella di </a:t>
            </a:r>
            <a:r>
              <a:rPr lang="it-IT" sz="1800" b="1" dirty="0"/>
              <a:t>White</a:t>
            </a:r>
            <a:r>
              <a:rPr lang="it-IT" sz="1800" dirty="0"/>
              <a:t>, per l'</a:t>
            </a:r>
            <a:r>
              <a:rPr lang="it-IT" sz="1800" dirty="0" err="1"/>
              <a:t>eteroschedasticità</a:t>
            </a:r>
            <a:r>
              <a:rPr lang="it-IT" sz="1800" dirty="0"/>
              <a:t>, e quella dello stimatore </a:t>
            </a:r>
            <a:r>
              <a:rPr lang="it-IT" sz="1800" b="1" dirty="0"/>
              <a:t>HAC</a:t>
            </a:r>
            <a:r>
              <a:rPr lang="it-IT" sz="1800" dirty="0"/>
              <a:t>, sia per l'</a:t>
            </a:r>
            <a:r>
              <a:rPr lang="it-IT" sz="1800" dirty="0" err="1"/>
              <a:t>eteroschedasticità</a:t>
            </a:r>
            <a:r>
              <a:rPr lang="it-IT" sz="1800" dirty="0"/>
              <a:t> che per la correlazione seriale degli errori</a:t>
            </a:r>
          </a:p>
          <a:p>
            <a:pPr lvl="1">
              <a:spcAft>
                <a:spcPts val="600"/>
              </a:spcAft>
              <a:defRPr/>
            </a:pPr>
            <a:r>
              <a:rPr lang="it-IT" sz="1800" dirty="0"/>
              <a:t>Per quanto possiamo correggerlo per ottenere una stima consistente degli errori standard, lo stimatore OLS rimane inefficiente, ovvero non ha varianza minima tra quelli lineari</a:t>
            </a:r>
          </a:p>
          <a:p>
            <a:pPr lvl="2">
              <a:spcAft>
                <a:spcPts val="600"/>
              </a:spcAft>
              <a:defRPr/>
            </a:pPr>
            <a:r>
              <a:rPr lang="it-IT" sz="1400" dirty="0"/>
              <a:t>Lo stimatore efficiente quando gli errori non sono </a:t>
            </a:r>
            <a:r>
              <a:rPr lang="it-IT" sz="1400" dirty="0" err="1"/>
              <a:t>i.i.d</a:t>
            </a:r>
            <a:r>
              <a:rPr lang="it-IT" sz="1400" dirty="0"/>
              <a:t>. </a:t>
            </a:r>
            <a:r>
              <a:rPr lang="it-IT" sz="1400" dirty="0" err="1"/>
              <a:t>é</a:t>
            </a:r>
            <a:r>
              <a:rPr lang="it-IT" sz="1400" dirty="0"/>
              <a:t> il GLS (</a:t>
            </a:r>
            <a:r>
              <a:rPr lang="it-IT" sz="1400" dirty="0" err="1"/>
              <a:t>Generalized</a:t>
            </a:r>
            <a:r>
              <a:rPr lang="it-IT" sz="1400" dirty="0"/>
              <a:t> </a:t>
            </a:r>
            <a:r>
              <a:rPr lang="it-IT" sz="1400" dirty="0" err="1"/>
              <a:t>Least</a:t>
            </a:r>
            <a:r>
              <a:rPr lang="it-IT" sz="1400" dirty="0"/>
              <a:t> </a:t>
            </a:r>
            <a:r>
              <a:rPr lang="it-IT" sz="1400" dirty="0" err="1"/>
              <a:t>Square</a:t>
            </a:r>
            <a:r>
              <a:rPr lang="it-IT" sz="1400" dirty="0"/>
              <a:t>), in cui le osservazioni sono 'pesate', con pesi grosso modo inversamente proporzionali alla (auto-) covarianza degli errori </a:t>
            </a:r>
            <a:endParaRPr lang="it-IT" sz="1800" dirty="0"/>
          </a:p>
          <a:p>
            <a:pPr>
              <a:spcAft>
                <a:spcPts val="600"/>
              </a:spcAft>
              <a:defRPr/>
            </a:pPr>
            <a:r>
              <a:rPr lang="it-IT" sz="1800" dirty="0"/>
              <a:t>Si vedano le mie note e i capitoli finali del libro di testo per una trattazione più rigorosa</a:t>
            </a: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81</a:t>
            </a:fld>
            <a:endParaRPr lang="en-US" altLang="en-US"/>
          </a:p>
        </p:txBody>
      </p:sp>
    </p:spTree>
    <p:extLst>
      <p:ext uri="{BB962C8B-B14F-4D97-AF65-F5344CB8AC3E}">
        <p14:creationId xmlns:p14="http://schemas.microsoft.com/office/powerpoint/2010/main" val="89175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dirty="0" err="1">
                <a:ea typeface="ＭＳ Ｐゴシック" pitchFamily="34" charset="-128"/>
              </a:rPr>
              <a:t>Causalita’</a:t>
            </a:r>
            <a:r>
              <a:rPr lang="it-IT" dirty="0">
                <a:ea typeface="ＭＳ Ｐゴシック" pitchFamily="34" charset="-128"/>
              </a:rPr>
              <a:t> e regressione</a:t>
            </a:r>
            <a:endParaRPr lang="en-US" dirty="0"/>
          </a:p>
        </p:txBody>
      </p:sp>
      <p:sp>
        <p:nvSpPr>
          <p:cNvPr id="3" name="Slide Number Placeholder 2"/>
          <p:cNvSpPr>
            <a:spLocks noGrp="1"/>
          </p:cNvSpPr>
          <p:nvPr>
            <p:ph type="sldNum" sz="quarter" idx="10"/>
          </p:nvPr>
        </p:nvSpPr>
        <p:spPr/>
        <p:txBody>
          <a:bodyPr/>
          <a:lstStyle/>
          <a:p>
            <a:pPr>
              <a:defRPr/>
            </a:pPr>
            <a:fld id="{3A36AF79-3C18-4534-8BEA-74949D4DE89F}" type="slidenum">
              <a:rPr lang="en-US" altLang="en-US" smtClean="0"/>
              <a:pPr>
                <a:defRPr/>
              </a:pPr>
              <a:t>82</a:t>
            </a:fld>
            <a:endParaRPr lang="en-US" altLang="en-US"/>
          </a:p>
        </p:txBody>
      </p:sp>
    </p:spTree>
    <p:extLst>
      <p:ext uri="{BB962C8B-B14F-4D97-AF65-F5344CB8AC3E}">
        <p14:creationId xmlns:p14="http://schemas.microsoft.com/office/powerpoint/2010/main" val="11332399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dirty="0">
                <a:ea typeface="ＭＳ Ｐゴシック" pitchFamily="34" charset="-128"/>
              </a:rPr>
              <a:t>Rivisitazione della distorsione da variabili omesse</a:t>
            </a:r>
            <a:endParaRPr lang="en-US" dirty="0"/>
          </a:p>
        </p:txBody>
      </p:sp>
      <p:sp>
        <p:nvSpPr>
          <p:cNvPr id="6" name="Text Placeholder 5"/>
          <p:cNvSpPr>
            <a:spLocks noGrp="1"/>
          </p:cNvSpPr>
          <p:nvPr>
            <p:ph type="body" idx="1"/>
          </p:nvPr>
        </p:nvSpPr>
        <p:spPr/>
        <p:txBody>
          <a:bodyPr/>
          <a:lstStyle/>
          <a:p>
            <a:r>
              <a:rPr lang="it-IT" dirty="0"/>
              <a:t>Capitoli 1 e 9.2</a:t>
            </a:r>
            <a:endParaRPr lang="en-US" dirty="0"/>
          </a:p>
          <a:p>
            <a:endParaRPr lang="it-IT" dirty="0"/>
          </a:p>
        </p:txBody>
      </p:sp>
      <p:sp>
        <p:nvSpPr>
          <p:cNvPr id="3" name="Slide Number Placeholder 2"/>
          <p:cNvSpPr>
            <a:spLocks noGrp="1"/>
          </p:cNvSpPr>
          <p:nvPr>
            <p:ph type="sldNum" sz="quarter" idx="10"/>
          </p:nvPr>
        </p:nvSpPr>
        <p:spPr/>
        <p:txBody>
          <a:bodyPr/>
          <a:lstStyle/>
          <a:p>
            <a:pPr>
              <a:defRPr/>
            </a:pPr>
            <a:fld id="{3A36AF79-3C18-4534-8BEA-74949D4DE89F}" type="slidenum">
              <a:rPr lang="en-US" altLang="en-US" smtClean="0"/>
              <a:pPr>
                <a:defRPr/>
              </a:pPr>
              <a:t>83</a:t>
            </a:fld>
            <a:endParaRPr lang="en-US" altLang="en-US"/>
          </a:p>
        </p:txBody>
      </p:sp>
    </p:spTree>
    <p:extLst>
      <p:ext uri="{BB962C8B-B14F-4D97-AF65-F5344CB8AC3E}">
        <p14:creationId xmlns:p14="http://schemas.microsoft.com/office/powerpoint/2010/main" val="40862568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dirty="0" err="1">
                <a:ea typeface="ＭＳ Ｐゴシック" pitchFamily="34" charset="-128"/>
              </a:rPr>
              <a:t>Sommario</a:t>
            </a:r>
            <a:endParaRPr lang="en-US" dirty="0">
              <a:ea typeface="ＭＳ Ｐゴシック" pitchFamily="34" charset="-128"/>
            </a:endParaRPr>
          </a:p>
        </p:txBody>
      </p:sp>
      <p:sp>
        <p:nvSpPr>
          <p:cNvPr id="3" name="Content Placeholder 2"/>
          <p:cNvSpPr>
            <a:spLocks noGrp="1"/>
          </p:cNvSpPr>
          <p:nvPr>
            <p:ph idx="1"/>
          </p:nvPr>
        </p:nvSpPr>
        <p:spPr/>
        <p:txBody>
          <a:bodyPr/>
          <a:lstStyle/>
          <a:p>
            <a:pPr marL="514350" indent="-514350">
              <a:buFont typeface="+mj-lt"/>
              <a:buAutoNum type="arabicPeriod"/>
              <a:defRPr/>
            </a:pPr>
            <a:r>
              <a:rPr lang="en-US" dirty="0" err="1"/>
              <a:t>Distorsione</a:t>
            </a:r>
            <a:r>
              <a:rPr lang="en-US" dirty="0"/>
              <a:t> da </a:t>
            </a:r>
            <a:r>
              <a:rPr lang="en-US" dirty="0" err="1"/>
              <a:t>variabili</a:t>
            </a:r>
            <a:r>
              <a:rPr lang="en-US" dirty="0"/>
              <a:t> </a:t>
            </a:r>
            <a:r>
              <a:rPr lang="en-US" dirty="0" err="1"/>
              <a:t>omesse</a:t>
            </a:r>
            <a:endParaRPr lang="en-US" dirty="0"/>
          </a:p>
          <a:p>
            <a:pPr marL="514350" indent="-514350">
              <a:buFont typeface="+mj-lt"/>
              <a:buAutoNum type="arabicPeriod"/>
              <a:defRPr/>
            </a:pPr>
            <a:endParaRPr lang="en-US" dirty="0"/>
          </a:p>
          <a:p>
            <a:pPr marL="514350" indent="-514350">
              <a:buFont typeface="+mj-lt"/>
              <a:buAutoNum type="arabicPeriod"/>
              <a:defRPr/>
            </a:pPr>
            <a:r>
              <a:rPr lang="en-US" dirty="0" err="1"/>
              <a:t>Causalità</a:t>
            </a:r>
            <a:r>
              <a:rPr lang="en-US" dirty="0"/>
              <a:t> e </a:t>
            </a:r>
            <a:r>
              <a:rPr lang="en-US" dirty="0" err="1"/>
              <a:t>analisi</a:t>
            </a:r>
            <a:r>
              <a:rPr lang="en-US" dirty="0"/>
              <a:t> di </a:t>
            </a:r>
            <a:r>
              <a:rPr lang="en-US" dirty="0" err="1"/>
              <a:t>regressione</a:t>
            </a:r>
            <a:endParaRPr lang="en-US" dirty="0"/>
          </a:p>
          <a:p>
            <a:pPr marL="514350" indent="-514350">
              <a:buFont typeface="+mj-lt"/>
              <a:buAutoNum type="arabicPeriod"/>
              <a:defRPr/>
            </a:pPr>
            <a:endParaRPr lang="en-US" dirty="0"/>
          </a:p>
          <a:p>
            <a:pPr marL="514350" indent="-514350">
              <a:buFont typeface="+mj-lt"/>
              <a:buAutoNum type="arabicPeriod"/>
              <a:defRPr/>
            </a:pPr>
            <a:r>
              <a:rPr lang="en-US" dirty="0" err="1"/>
              <a:t>Regressione</a:t>
            </a:r>
            <a:r>
              <a:rPr lang="en-US" dirty="0"/>
              <a:t> </a:t>
            </a:r>
            <a:r>
              <a:rPr lang="en-US" dirty="0" err="1"/>
              <a:t>multipla</a:t>
            </a:r>
            <a:r>
              <a:rPr lang="en-US" dirty="0"/>
              <a:t>, OLS e </a:t>
            </a:r>
            <a:r>
              <a:rPr lang="en-US" dirty="0" err="1"/>
              <a:t>inferenza</a:t>
            </a:r>
            <a:endParaRPr lang="en-US" dirty="0"/>
          </a:p>
          <a:p>
            <a:pPr marL="514350" indent="-514350">
              <a:buFont typeface="+mj-lt"/>
              <a:buAutoNum type="arabicPeriod"/>
              <a:defRPr/>
            </a:pPr>
            <a:endParaRPr lang="it-IT" dirty="0">
              <a:ea typeface="ＭＳ Ｐゴシック" pitchFamily="34" charset="-128"/>
            </a:endParaRPr>
          </a:p>
          <a:p>
            <a:pPr marL="514350" indent="-514350">
              <a:buFont typeface="+mj-lt"/>
              <a:buAutoNum type="arabicPeriod"/>
              <a:defRPr/>
            </a:pPr>
            <a:r>
              <a:rPr lang="it-IT" dirty="0">
                <a:ea typeface="ＭＳ Ｐゴシック" pitchFamily="34" charset="-128"/>
              </a:rPr>
              <a:t>Applicazione ai punteggi nei test</a:t>
            </a:r>
            <a:endParaRPr lang="en-US" dirty="0"/>
          </a:p>
          <a:p>
            <a:pPr>
              <a:defRPr/>
            </a:pPr>
            <a:endParaRPr lang="en-US"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84</a:t>
            </a:fld>
            <a:endParaRPr lang="en-US" altLang="en-US"/>
          </a:p>
        </p:txBody>
      </p:sp>
    </p:spTree>
    <p:extLst>
      <p:ext uri="{BB962C8B-B14F-4D97-AF65-F5344CB8AC3E}">
        <p14:creationId xmlns:p14="http://schemas.microsoft.com/office/powerpoint/2010/main" val="29139617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ltLang="en-US">
                <a:ea typeface="ＭＳ Ｐゴシック" panose="020B0600070205080204" pitchFamily="34" charset="-128"/>
              </a:rPr>
              <a:t>Torniamo alla domanda politica di partenza:</a:t>
            </a:r>
          </a:p>
        </p:txBody>
      </p:sp>
      <p:sp>
        <p:nvSpPr>
          <p:cNvPr id="71683" name="Rectangle 3"/>
          <p:cNvSpPr>
            <a:spLocks noGrp="1" noChangeArrowheads="1"/>
          </p:cNvSpPr>
          <p:nvPr>
            <p:ph type="body" idx="1"/>
          </p:nvPr>
        </p:nvSpPr>
        <p:spPr>
          <a:xfrm>
            <a:off x="304800" y="1447800"/>
            <a:ext cx="8294688" cy="1371600"/>
          </a:xfrm>
        </p:spPr>
        <p:txBody>
          <a:bodyPr/>
          <a:lstStyle/>
          <a:p>
            <a:pPr marL="0" indent="0" eaLnBrk="1" hangingPunct="1">
              <a:lnSpc>
                <a:spcPct val="90000"/>
              </a:lnSpc>
              <a:buFontTx/>
              <a:buNone/>
            </a:pPr>
            <a:r>
              <a:rPr lang="en-US" altLang="en-US" sz="2000" dirty="0">
                <a:ea typeface="ＭＳ Ｐゴシック" panose="020B0600070205080204" pitchFamily="34" charset="-128"/>
              </a:rPr>
              <a:t>Qual è </a:t>
            </a:r>
            <a:r>
              <a:rPr lang="en-US" altLang="en-US" sz="2000" dirty="0" err="1">
                <a:ea typeface="ＭＳ Ｐゴシック" panose="020B0600070205080204" pitchFamily="34" charset="-128"/>
              </a:rPr>
              <a:t>l’effetto</a:t>
            </a:r>
            <a:r>
              <a:rPr lang="en-US" altLang="en-US" sz="2000" dirty="0">
                <a:ea typeface="ＭＳ Ｐゴシック" panose="020B0600070205080204" pitchFamily="34" charset="-128"/>
              </a:rPr>
              <a:t> sui </a:t>
            </a:r>
            <a:r>
              <a:rPr lang="en-US" altLang="en-US" sz="2000" dirty="0" err="1">
                <a:ea typeface="ＭＳ Ｐゴシック" panose="020B0600070205080204" pitchFamily="34" charset="-128"/>
              </a:rPr>
              <a:t>punteggi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nei</a:t>
            </a:r>
            <a:r>
              <a:rPr lang="en-US" altLang="en-US" sz="2000" dirty="0">
                <a:ea typeface="ＭＳ Ｐゴシック" panose="020B0600070205080204" pitchFamily="34" charset="-128"/>
              </a:rPr>
              <a:t> test </a:t>
            </a:r>
            <a:r>
              <a:rPr lang="en-US" altLang="en-US" sz="2000" dirty="0" err="1">
                <a:ea typeface="ＭＳ Ｐゴシック" panose="020B0600070205080204" pitchFamily="34" charset="-128"/>
              </a:rPr>
              <a:t>della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riduzione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della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dimensione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delle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classi</a:t>
            </a:r>
            <a:r>
              <a:rPr lang="en-US" altLang="en-US" sz="2000" dirty="0">
                <a:ea typeface="ＭＳ Ｐゴシック" panose="020B0600070205080204" pitchFamily="34" charset="-128"/>
              </a:rPr>
              <a:t> di uno </a:t>
            </a:r>
            <a:r>
              <a:rPr lang="en-US" altLang="en-US" sz="2000" dirty="0" err="1">
                <a:ea typeface="ＭＳ Ｐゴシック" panose="020B0600070205080204" pitchFamily="34" charset="-128"/>
              </a:rPr>
              <a:t>studente</a:t>
            </a:r>
            <a:r>
              <a:rPr lang="en-US" altLang="en-US" sz="2000" dirty="0">
                <a:ea typeface="ＭＳ Ｐゴシック" panose="020B0600070205080204" pitchFamily="34" charset="-128"/>
              </a:rPr>
              <a:t> per </a:t>
            </a:r>
            <a:r>
              <a:rPr lang="en-US" altLang="en-US" sz="2000" dirty="0" err="1">
                <a:ea typeface="ＭＳ Ｐゴシック" panose="020B0600070205080204" pitchFamily="34" charset="-128"/>
              </a:rPr>
              <a:t>classe</a:t>
            </a:r>
            <a:r>
              <a:rPr lang="en-US" altLang="en-US" sz="2000" dirty="0">
                <a:ea typeface="ＭＳ Ｐゴシック" panose="020B0600070205080204" pitchFamily="34" charset="-128"/>
              </a:rPr>
              <a:t>?  </a:t>
            </a:r>
          </a:p>
          <a:p>
            <a:pPr marL="0" indent="0" eaLnBrk="1" hangingPunct="1">
              <a:lnSpc>
                <a:spcPct val="90000"/>
              </a:lnSpc>
              <a:buFontTx/>
              <a:buNone/>
            </a:pPr>
            <a:endParaRPr lang="en-US" altLang="en-US" sz="2000" i="1" dirty="0">
              <a:ea typeface="ＭＳ Ｐゴシック" panose="020B0600070205080204" pitchFamily="34" charset="-128"/>
            </a:endParaRPr>
          </a:p>
          <a:p>
            <a:pPr marL="0" indent="0" eaLnBrk="1" hangingPunct="1">
              <a:lnSpc>
                <a:spcPct val="90000"/>
              </a:lnSpc>
              <a:buFontTx/>
              <a:buNone/>
            </a:pPr>
            <a:r>
              <a:rPr lang="en-US" altLang="en-US" sz="2000" i="1" dirty="0" err="1">
                <a:ea typeface="ＭＳ Ｐゴシック" panose="020B0600070205080204" pitchFamily="34" charset="-128"/>
              </a:rPr>
              <a:t>Abbiamo</a:t>
            </a:r>
            <a:r>
              <a:rPr lang="en-US" altLang="en-US" sz="2000" i="1" dirty="0">
                <a:ea typeface="ＭＳ Ｐゴシック" panose="020B0600070205080204" pitchFamily="34" charset="-128"/>
              </a:rPr>
              <a:t> </a:t>
            </a:r>
            <a:r>
              <a:rPr lang="en-US" altLang="en-US" sz="2000" i="1" dirty="0" err="1">
                <a:ea typeface="ＭＳ Ｐゴシック" panose="020B0600070205080204" pitchFamily="34" charset="-128"/>
              </a:rPr>
              <a:t>risposto</a:t>
            </a:r>
            <a:r>
              <a:rPr lang="en-US" altLang="en-US" sz="2000" i="1" dirty="0">
                <a:ea typeface="ＭＳ Ｐゴシック" panose="020B0600070205080204" pitchFamily="34" charset="-128"/>
              </a:rPr>
              <a:t> a </a:t>
            </a:r>
            <a:r>
              <a:rPr lang="en-US" altLang="en-US" sz="2000" i="1" dirty="0" err="1">
                <a:ea typeface="ＭＳ Ｐゴシック" panose="020B0600070205080204" pitchFamily="34" charset="-128"/>
              </a:rPr>
              <a:t>questa</a:t>
            </a:r>
            <a:r>
              <a:rPr lang="en-US" altLang="en-US" sz="2000" i="1" dirty="0">
                <a:ea typeface="ＭＳ Ｐゴシック" panose="020B0600070205080204" pitchFamily="34" charset="-128"/>
              </a:rPr>
              <a:t> </a:t>
            </a:r>
            <a:r>
              <a:rPr lang="en-US" altLang="en-US" sz="2000" i="1" dirty="0" err="1">
                <a:ea typeface="ＭＳ Ｐゴシック" panose="020B0600070205080204" pitchFamily="34" charset="-128"/>
              </a:rPr>
              <a:t>domanda</a:t>
            </a:r>
            <a:r>
              <a:rPr lang="en-US" altLang="en-US" sz="2000" i="1" dirty="0">
                <a:ea typeface="ＭＳ Ｐゴシック" panose="020B0600070205080204" pitchFamily="34" charset="-128"/>
              </a:rPr>
              <a:t>?</a:t>
            </a:r>
          </a:p>
          <a:p>
            <a:pPr marL="0" indent="0" eaLnBrk="1" hangingPunct="1">
              <a:lnSpc>
                <a:spcPct val="90000"/>
              </a:lnSpc>
            </a:pPr>
            <a:endParaRPr lang="en-US" altLang="en-US" sz="2000" dirty="0">
              <a:ea typeface="ＭＳ Ｐゴシック" panose="020B0600070205080204" pitchFamily="34" charset="-128"/>
            </a:endParaRPr>
          </a:p>
        </p:txBody>
      </p:sp>
      <p:pic>
        <p:nvPicPr>
          <p:cNvPr id="7168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388" y="2895600"/>
            <a:ext cx="8380412"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85</a:t>
            </a:fld>
            <a:endParaRPr lang="en-US" altLang="en-US"/>
          </a:p>
        </p:txBody>
      </p:sp>
    </p:spTree>
    <p:extLst>
      <p:ext uri="{BB962C8B-B14F-4D97-AF65-F5344CB8AC3E}">
        <p14:creationId xmlns:p14="http://schemas.microsoft.com/office/powerpoint/2010/main" val="15899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6"/>
          <p:cNvSpPr>
            <a:spLocks noGrp="1"/>
          </p:cNvSpPr>
          <p:nvPr>
            <p:ph type="title"/>
          </p:nvPr>
        </p:nvSpPr>
        <p:spPr/>
        <p:txBody>
          <a:bodyPr/>
          <a:lstStyle/>
          <a:p>
            <a:r>
              <a:rPr lang="it-IT" dirty="0">
                <a:ea typeface="ＭＳ Ｐゴシック" pitchFamily="34" charset="-128"/>
              </a:rPr>
              <a:t>La distorsione da variabili omesse</a:t>
            </a:r>
          </a:p>
        </p:txBody>
      </p:sp>
      <p:sp>
        <p:nvSpPr>
          <p:cNvPr id="18" name="Content Placeholder 17"/>
          <p:cNvSpPr>
            <a:spLocks noGrp="1"/>
          </p:cNvSpPr>
          <p:nvPr>
            <p:ph idx="1"/>
          </p:nvPr>
        </p:nvSpPr>
        <p:spPr/>
        <p:txBody>
          <a:bodyPr/>
          <a:lstStyle/>
          <a:p>
            <a:pPr>
              <a:defRPr/>
            </a:pPr>
            <a:r>
              <a:rPr lang="it-IT" dirty="0"/>
              <a:t>L’errore </a:t>
            </a:r>
            <a:r>
              <a:rPr lang="it-IT" i="1" dirty="0"/>
              <a:t>u</a:t>
            </a:r>
            <a:r>
              <a:rPr lang="it-IT" dirty="0"/>
              <a:t> si verifica a causa di fattori, o variabili, che influenzano </a:t>
            </a:r>
            <a:r>
              <a:rPr lang="it-IT" i="1" dirty="0"/>
              <a:t>Y</a:t>
            </a:r>
            <a:r>
              <a:rPr lang="it-IT" dirty="0"/>
              <a:t> ma non sono inclusi nella funzione di regressione. </a:t>
            </a:r>
          </a:p>
          <a:p>
            <a:pPr marL="4763" indent="-4763">
              <a:buFontTx/>
              <a:buNone/>
              <a:defRPr/>
            </a:pPr>
            <a:r>
              <a:rPr lang="it-IT" dirty="0"/>
              <a:t>	</a:t>
            </a:r>
          </a:p>
          <a:p>
            <a:pPr>
              <a:defRPr/>
            </a:pPr>
            <a:r>
              <a:rPr lang="it-IT" dirty="0"/>
              <a:t>Dunque, ci sono sempre variabili omesse.</a:t>
            </a:r>
          </a:p>
          <a:p>
            <a:pPr>
              <a:defRPr/>
            </a:pPr>
            <a:endParaRPr lang="it-IT" dirty="0"/>
          </a:p>
          <a:p>
            <a:pPr>
              <a:defRPr/>
            </a:pPr>
            <a:r>
              <a:rPr lang="it-IT" dirty="0"/>
              <a:t>Talvolta però l’omissione di queste variabili può portare a una distorsione dello stimatore OLS.</a:t>
            </a:r>
          </a:p>
          <a:p>
            <a:pPr>
              <a:buFontTx/>
              <a:buNone/>
              <a:defRPr/>
            </a:pPr>
            <a:endParaRPr lang="it-IT" dirty="0"/>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86</a:t>
            </a:fld>
            <a:endParaRPr lang="en-US" altLang="en-US"/>
          </a:p>
        </p:txBody>
      </p:sp>
    </p:spTree>
    <p:extLst>
      <p:ext uri="{BB962C8B-B14F-4D97-AF65-F5344CB8AC3E}">
        <p14:creationId xmlns:p14="http://schemas.microsoft.com/office/powerpoint/2010/main" val="16096492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5" name="Content Placeholder 24"/>
              <p:cNvSpPr>
                <a:spLocks noGrp="1"/>
              </p:cNvSpPr>
              <p:nvPr>
                <p:ph idx="1"/>
              </p:nvPr>
            </p:nvSpPr>
            <p:spPr>
              <a:xfrm>
                <a:off x="304800" y="1600200"/>
                <a:ext cx="8294688" cy="3886200"/>
              </a:xfrm>
            </p:spPr>
            <p:txBody>
              <a:bodyPr/>
              <a:lstStyle/>
              <a:p>
                <a:pPr>
                  <a:spcBef>
                    <a:spcPts val="600"/>
                  </a:spcBef>
                  <a:spcAft>
                    <a:spcPts val="600"/>
                  </a:spcAft>
                </a:pPr>
                <a:r>
                  <a:rPr lang="it-IT" sz="1600" dirty="0"/>
                  <a:t>Supponiamo che il modello di regressione sia il seguente</a:t>
                </a:r>
              </a:p>
              <a:p>
                <a:pPr marL="0" indent="0">
                  <a:spcBef>
                    <a:spcPts val="600"/>
                  </a:spcBef>
                  <a:spcAft>
                    <a:spcPts val="600"/>
                  </a:spcAft>
                  <a:buNone/>
                </a:pPr>
                <a14:m>
                  <m:oMathPara xmlns:m="http://schemas.openxmlformats.org/officeDocument/2006/math">
                    <m:oMathParaPr>
                      <m:jc m:val="centerGroup"/>
                    </m:oMathParaPr>
                    <m:oMath xmlns:m="http://schemas.openxmlformats.org/officeDocument/2006/math">
                      <m:sSub>
                        <m:sSubPr>
                          <m:ctrlPr>
                            <a:rPr lang="en-IE" sz="1600" i="1">
                              <a:latin typeface="Cambria Math" panose="02040503050406030204" pitchFamily="18" charset="0"/>
                            </a:rPr>
                          </m:ctrlPr>
                        </m:sSubPr>
                        <m:e>
                          <m:r>
                            <a:rPr lang="en-IE" sz="1600" i="1">
                              <a:latin typeface="Cambria Math" panose="02040503050406030204" pitchFamily="18" charset="0"/>
                            </a:rPr>
                            <m:t>𝑦</m:t>
                          </m:r>
                        </m:e>
                        <m:sub>
                          <m:r>
                            <a:rPr lang="en-IE" sz="1600" i="1">
                              <a:latin typeface="Cambria Math" panose="02040503050406030204" pitchFamily="18" charset="0"/>
                            </a:rPr>
                            <m:t>𝑖</m:t>
                          </m:r>
                        </m:sub>
                      </m:sSub>
                      <m:r>
                        <a:rPr lang="en-IE" sz="1600" i="1">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𝛽</m:t>
                          </m:r>
                        </m:e>
                        <m:sub>
                          <m:r>
                            <a:rPr lang="en-IE" sz="1600" i="1">
                              <a:latin typeface="Cambria Math" panose="02040503050406030204" pitchFamily="18" charset="0"/>
                            </a:rPr>
                            <m:t>0</m:t>
                          </m:r>
                        </m:sub>
                      </m:sSub>
                      <m:r>
                        <a:rPr lang="en-IE" sz="1600" i="1">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𝛽</m:t>
                          </m:r>
                        </m:e>
                        <m:sub>
                          <m:r>
                            <a:rPr lang="en-IE" sz="1600" i="1">
                              <a:latin typeface="Cambria Math" panose="02040503050406030204" pitchFamily="18" charset="0"/>
                            </a:rPr>
                            <m:t>1</m:t>
                          </m:r>
                        </m:sub>
                      </m:sSub>
                      <m:sSub>
                        <m:sSubPr>
                          <m:ctrlPr>
                            <a:rPr lang="en-IE" sz="1600" i="1">
                              <a:latin typeface="Cambria Math" panose="02040503050406030204" pitchFamily="18" charset="0"/>
                            </a:rPr>
                          </m:ctrlPr>
                        </m:sSubPr>
                        <m:e>
                          <m:r>
                            <a:rPr lang="en-IE" sz="1600" b="0" i="1" smtClean="0">
                              <a:latin typeface="Cambria Math" panose="02040503050406030204" pitchFamily="18" charset="0"/>
                            </a:rPr>
                            <m:t>𝑋</m:t>
                          </m:r>
                        </m:e>
                        <m:sub>
                          <m:r>
                            <a:rPr lang="en-IE" sz="1600" i="1">
                              <a:latin typeface="Cambria Math" panose="02040503050406030204" pitchFamily="18" charset="0"/>
                            </a:rPr>
                            <m:t>𝑖</m:t>
                          </m:r>
                        </m:sub>
                      </m:sSub>
                      <m:r>
                        <a:rPr lang="en-IE" sz="1600" i="1">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𝛽</m:t>
                          </m:r>
                        </m:e>
                        <m:sub>
                          <m:r>
                            <a:rPr lang="en-IE" sz="1600" i="1">
                              <a:latin typeface="Cambria Math" panose="02040503050406030204" pitchFamily="18" charset="0"/>
                            </a:rPr>
                            <m:t>2</m:t>
                          </m:r>
                        </m:sub>
                      </m:sSub>
                      <m:sSub>
                        <m:sSubPr>
                          <m:ctrlPr>
                            <a:rPr lang="en-IE" sz="1600" i="1">
                              <a:latin typeface="Cambria Math" panose="02040503050406030204" pitchFamily="18" charset="0"/>
                            </a:rPr>
                          </m:ctrlPr>
                        </m:sSubPr>
                        <m:e>
                          <m:r>
                            <a:rPr lang="en-IE" sz="1600" b="0" i="1" smtClean="0">
                              <a:latin typeface="Cambria Math" panose="02040503050406030204" pitchFamily="18" charset="0"/>
                            </a:rPr>
                            <m:t>𝑍</m:t>
                          </m:r>
                        </m:e>
                        <m:sub>
                          <m:r>
                            <a:rPr lang="en-IE" sz="1600" i="1">
                              <a:latin typeface="Cambria Math" panose="02040503050406030204" pitchFamily="18" charset="0"/>
                            </a:rPr>
                            <m:t>𝑖</m:t>
                          </m:r>
                        </m:sub>
                      </m:sSub>
                      <m:r>
                        <a:rPr lang="en-IE" sz="1600" i="1">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𝑒</m:t>
                          </m:r>
                        </m:e>
                        <m:sub>
                          <m:r>
                            <a:rPr lang="en-IE" sz="1600" i="1">
                              <a:latin typeface="Cambria Math" panose="02040503050406030204" pitchFamily="18" charset="0"/>
                            </a:rPr>
                            <m:t>𝑖</m:t>
                          </m:r>
                        </m:sub>
                      </m:sSub>
                    </m:oMath>
                  </m:oMathPara>
                </a14:m>
                <a:endParaRPr lang="it-IT" sz="1600" dirty="0"/>
              </a:p>
              <a:p>
                <a:pPr>
                  <a:spcBef>
                    <a:spcPts val="600"/>
                  </a:spcBef>
                  <a:spcAft>
                    <a:spcPts val="600"/>
                  </a:spcAft>
                </a:pPr>
                <a:r>
                  <a:rPr lang="it-IT" sz="1600" dirty="0"/>
                  <a:t>Ma noi stimiamo il seguente</a:t>
                </a:r>
              </a:p>
              <a:p>
                <a:pPr marL="0" indent="0">
                  <a:spcBef>
                    <a:spcPts val="600"/>
                  </a:spcBef>
                  <a:spcAft>
                    <a:spcPts val="600"/>
                  </a:spcAft>
                  <a:buNone/>
                </a:pPr>
                <a14:m>
                  <m:oMathPara xmlns:m="http://schemas.openxmlformats.org/officeDocument/2006/math">
                    <m:oMathParaPr>
                      <m:jc m:val="centerGroup"/>
                    </m:oMathParaPr>
                    <m:oMath xmlns:m="http://schemas.openxmlformats.org/officeDocument/2006/math">
                      <m:sSub>
                        <m:sSubPr>
                          <m:ctrlPr>
                            <a:rPr lang="en-IE" sz="1600" i="1">
                              <a:latin typeface="Cambria Math" panose="02040503050406030204" pitchFamily="18" charset="0"/>
                            </a:rPr>
                          </m:ctrlPr>
                        </m:sSubPr>
                        <m:e>
                          <m:r>
                            <a:rPr lang="en-IE" sz="1600" i="1">
                              <a:latin typeface="Cambria Math" panose="02040503050406030204" pitchFamily="18" charset="0"/>
                            </a:rPr>
                            <m:t>𝑦</m:t>
                          </m:r>
                        </m:e>
                        <m:sub>
                          <m:r>
                            <a:rPr lang="en-IE" sz="1600" i="1">
                              <a:latin typeface="Cambria Math" panose="02040503050406030204" pitchFamily="18" charset="0"/>
                            </a:rPr>
                            <m:t>𝑖</m:t>
                          </m:r>
                        </m:sub>
                      </m:sSub>
                      <m:r>
                        <a:rPr lang="en-IE" sz="1600" i="1">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𝛽</m:t>
                          </m:r>
                        </m:e>
                        <m:sub>
                          <m:r>
                            <a:rPr lang="en-IE" sz="1600" i="1">
                              <a:latin typeface="Cambria Math" panose="02040503050406030204" pitchFamily="18" charset="0"/>
                            </a:rPr>
                            <m:t>0</m:t>
                          </m:r>
                        </m:sub>
                      </m:sSub>
                      <m:r>
                        <a:rPr lang="en-IE" sz="1600" i="1">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𝛽</m:t>
                          </m:r>
                        </m:e>
                        <m:sub>
                          <m:r>
                            <a:rPr lang="en-IE" sz="1600" i="1">
                              <a:latin typeface="Cambria Math" panose="02040503050406030204" pitchFamily="18" charset="0"/>
                            </a:rPr>
                            <m:t>1</m:t>
                          </m:r>
                        </m:sub>
                      </m:sSub>
                      <m:sSub>
                        <m:sSubPr>
                          <m:ctrlPr>
                            <a:rPr lang="en-IE" sz="1600" i="1">
                              <a:latin typeface="Cambria Math" panose="02040503050406030204" pitchFamily="18" charset="0"/>
                            </a:rPr>
                          </m:ctrlPr>
                        </m:sSubPr>
                        <m:e>
                          <m:r>
                            <a:rPr lang="en-IE" sz="1600" b="0" i="1" smtClean="0">
                              <a:latin typeface="Cambria Math" panose="02040503050406030204" pitchFamily="18" charset="0"/>
                            </a:rPr>
                            <m:t>𝑍</m:t>
                          </m:r>
                        </m:e>
                        <m:sub>
                          <m:r>
                            <a:rPr lang="en-IE" sz="1600" i="1">
                              <a:latin typeface="Cambria Math" panose="02040503050406030204" pitchFamily="18" charset="0"/>
                            </a:rPr>
                            <m:t>𝑖</m:t>
                          </m:r>
                        </m:sub>
                      </m:sSub>
                      <m:r>
                        <a:rPr lang="en-IE" sz="1600" i="1">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𝑢</m:t>
                          </m:r>
                        </m:e>
                        <m:sub>
                          <m:r>
                            <a:rPr lang="en-IE" sz="1600" i="1">
                              <a:latin typeface="Cambria Math" panose="02040503050406030204" pitchFamily="18" charset="0"/>
                            </a:rPr>
                            <m:t>𝑖</m:t>
                          </m:r>
                        </m:sub>
                      </m:sSub>
                    </m:oMath>
                  </m:oMathPara>
                </a14:m>
                <a:endParaRPr lang="it-IT" sz="800" dirty="0"/>
              </a:p>
              <a:p>
                <a:pPr>
                  <a:defRPr/>
                </a:pPr>
                <a:r>
                  <a:rPr lang="it-IT" sz="1600" dirty="0"/>
                  <a:t>Come abbiamo visto nel caso di assenza di incertezza campionaria (quando lavoriamo con la intera popolazione invece che con un campione limitato), la </a:t>
                </a:r>
                <a:r>
                  <a:rPr lang="it-IT" sz="1600" b="1" dirty="0"/>
                  <a:t>distorsione da variabile omessa</a:t>
                </a:r>
                <a:r>
                  <a:rPr lang="it-IT" sz="1600" dirty="0"/>
                  <a:t> si verifica se la variabile omessa “</a:t>
                </a:r>
                <a:r>
                  <a:rPr lang="it-IT" sz="1600" i="1" dirty="0"/>
                  <a:t>Z</a:t>
                </a:r>
                <a:r>
                  <a:rPr lang="it-IT" sz="1600" dirty="0"/>
                  <a:t>” soddisfa due condizioni:</a:t>
                </a:r>
              </a:p>
              <a:p>
                <a:pPr marL="790575">
                  <a:buFont typeface="+mj-lt"/>
                  <a:buAutoNum type="arabicPeriod"/>
                  <a:defRPr/>
                </a:pPr>
                <a:r>
                  <a:rPr lang="it-IT" sz="1600" dirty="0"/>
                  <a:t> </a:t>
                </a:r>
                <a14:m>
                  <m:oMath xmlns:m="http://schemas.openxmlformats.org/officeDocument/2006/math">
                    <m:r>
                      <a:rPr lang="en-IE" sz="1600" i="1">
                        <a:latin typeface="Cambria Math" panose="02040503050406030204" pitchFamily="18" charset="0"/>
                      </a:rPr>
                      <m:t>𝑍</m:t>
                    </m:r>
                    <m:r>
                      <a:rPr lang="en-IE" sz="1600" i="1">
                        <a:latin typeface="Cambria Math" panose="02040503050406030204" pitchFamily="18" charset="0"/>
                      </a:rPr>
                      <m:t> </m:t>
                    </m:r>
                  </m:oMath>
                </a14:m>
                <a:r>
                  <a:rPr lang="it-IT" sz="1600" dirty="0"/>
                  <a:t>è un determinante di </a:t>
                </a:r>
                <a:r>
                  <a:rPr lang="it-IT" sz="1600" i="1" dirty="0"/>
                  <a:t>Y</a:t>
                </a:r>
                <a:r>
                  <a:rPr lang="it-IT" sz="1600" dirty="0"/>
                  <a:t> (cioè </a:t>
                </a:r>
                <a14:m>
                  <m:oMath xmlns:m="http://schemas.openxmlformats.org/officeDocument/2006/math">
                    <m:sSub>
                      <m:sSubPr>
                        <m:ctrlPr>
                          <a:rPr lang="en-IE" sz="1600" i="1">
                            <a:latin typeface="Cambria Math" panose="02040503050406030204" pitchFamily="18" charset="0"/>
                          </a:rPr>
                        </m:ctrlPr>
                      </m:sSubPr>
                      <m:e>
                        <m:r>
                          <a:rPr lang="en-IE" sz="1600" i="1">
                            <a:latin typeface="Cambria Math" panose="02040503050406030204" pitchFamily="18" charset="0"/>
                          </a:rPr>
                          <m:t>𝛽</m:t>
                        </m:r>
                      </m:e>
                      <m:sub>
                        <m:r>
                          <a:rPr lang="en-IE" sz="1600" i="1">
                            <a:latin typeface="Cambria Math" panose="02040503050406030204" pitchFamily="18" charset="0"/>
                          </a:rPr>
                          <m:t>2</m:t>
                        </m:r>
                      </m:sub>
                    </m:sSub>
                    <m:r>
                      <a:rPr lang="it-IT" sz="1600" b="0" i="1" smtClean="0">
                        <a:latin typeface="Cambria Math" panose="02040503050406030204" pitchFamily="18" charset="0"/>
                      </a:rPr>
                      <m:t>≠0</m:t>
                    </m:r>
                    <m:r>
                      <a:rPr lang="en-IE" sz="1600" i="1">
                        <a:latin typeface="Cambria Math" panose="02040503050406030204" pitchFamily="18" charset="0"/>
                      </a:rPr>
                      <m:t> </m:t>
                    </m:r>
                  </m:oMath>
                </a14:m>
                <a:r>
                  <a:rPr lang="it-IT" sz="1600" dirty="0"/>
                  <a:t>e dunque </a:t>
                </a:r>
                <a:r>
                  <a:rPr lang="it-IT" sz="1600" i="1" dirty="0"/>
                  <a:t>Z</a:t>
                </a:r>
                <a:r>
                  <a:rPr lang="it-IT" sz="1600" dirty="0"/>
                  <a:t> è parte di </a:t>
                </a:r>
                <a:r>
                  <a:rPr lang="it-IT" sz="1600" i="1" dirty="0"/>
                  <a:t>u</a:t>
                </a:r>
                <a:r>
                  <a:rPr lang="it-IT" sz="1600" dirty="0"/>
                  <a:t>)</a:t>
                </a:r>
              </a:p>
              <a:p>
                <a:pPr marL="790575">
                  <a:buFont typeface="+mj-lt"/>
                  <a:buAutoNum type="arabicPeriod"/>
                  <a:defRPr/>
                </a:pPr>
                <a:r>
                  <a:rPr lang="it-IT" sz="1600" dirty="0"/>
                  <a:t> </a:t>
                </a:r>
                <a14:m>
                  <m:oMath xmlns:m="http://schemas.openxmlformats.org/officeDocument/2006/math">
                    <m:r>
                      <a:rPr lang="en-IE" sz="1600" b="0" i="1" smtClean="0">
                        <a:latin typeface="Cambria Math" panose="02040503050406030204" pitchFamily="18" charset="0"/>
                      </a:rPr>
                      <m:t>𝑍</m:t>
                    </m:r>
                    <m:r>
                      <a:rPr lang="en-IE" sz="1600" b="0" i="1" smtClean="0">
                        <a:latin typeface="Cambria Math" panose="02040503050406030204" pitchFamily="18" charset="0"/>
                      </a:rPr>
                      <m:t> </m:t>
                    </m:r>
                  </m:oMath>
                </a14:m>
                <a:r>
                  <a:rPr lang="it-IT" sz="1600" dirty="0"/>
                  <a:t>è correlata con il </a:t>
                </a:r>
                <a:r>
                  <a:rPr lang="it-IT" sz="1600" dirty="0" err="1"/>
                  <a:t>regressore</a:t>
                </a:r>
                <a:r>
                  <a:rPr lang="it-IT" sz="1600" dirty="0"/>
                  <a:t> incluso </a:t>
                </a:r>
                <a:r>
                  <a:rPr lang="it-IT" sz="1600" i="1" dirty="0"/>
                  <a:t>X</a:t>
                </a:r>
                <a:r>
                  <a:rPr lang="it-IT" sz="1600" dirty="0"/>
                  <a:t>, </a:t>
                </a:r>
                <a:r>
                  <a:rPr lang="it-IT" sz="1600" i="1" dirty="0" err="1"/>
                  <a:t>corr</a:t>
                </a:r>
                <a:r>
                  <a:rPr lang="it-IT" sz="1600" dirty="0"/>
                  <a:t>(</a:t>
                </a:r>
                <a:r>
                  <a:rPr lang="it-IT" sz="1600" i="1" dirty="0"/>
                  <a:t>Z</a:t>
                </a:r>
                <a:r>
                  <a:rPr lang="it-IT" sz="1600" dirty="0"/>
                  <a:t>,</a:t>
                </a:r>
                <a:r>
                  <a:rPr lang="it-IT" sz="1600" i="1" dirty="0"/>
                  <a:t>X</a:t>
                </a:r>
                <a:r>
                  <a:rPr lang="it-IT" sz="1600" dirty="0"/>
                  <a:t>) </a:t>
                </a:r>
                <a:r>
                  <a:rPr lang="it-IT" sz="1600" dirty="0">
                    <a:sym typeface="Symbol"/>
                  </a:rPr>
                  <a:t>≠</a:t>
                </a:r>
                <a:r>
                  <a:rPr lang="it-IT" sz="1600" dirty="0"/>
                  <a:t> 0</a:t>
                </a:r>
              </a:p>
              <a:p>
                <a:pPr marL="4763" indent="-4763">
                  <a:buFontTx/>
                  <a:buNone/>
                  <a:defRPr/>
                </a:pPr>
                <a:endParaRPr lang="it-IT" sz="1600" b="1" i="1" dirty="0"/>
              </a:p>
              <a:p>
                <a:pPr marL="4763" indent="-4763">
                  <a:buFontTx/>
                  <a:buNone/>
                  <a:defRPr/>
                </a:pPr>
                <a:r>
                  <a:rPr lang="it-IT" sz="1600" b="1" i="1" dirty="0"/>
                  <a:t>Entrambe </a:t>
                </a:r>
                <a:r>
                  <a:rPr lang="it-IT" sz="1600" i="1" dirty="0"/>
                  <a:t>le condizioni devono verificarsi affinché l’omissione di Z porti a distorsione da variabile omessa</a:t>
                </a:r>
                <a:r>
                  <a:rPr lang="it-IT" sz="1600" dirty="0"/>
                  <a:t>.</a:t>
                </a:r>
              </a:p>
              <a:p>
                <a:pPr>
                  <a:spcBef>
                    <a:spcPts val="600"/>
                  </a:spcBef>
                  <a:spcAft>
                    <a:spcPts val="600"/>
                  </a:spcAft>
                </a:pPr>
                <a:r>
                  <a:rPr lang="it-IT" sz="1600" dirty="0"/>
                  <a:t>La variabile omessa finisce nell’errore, </a:t>
                </a:r>
                <a14:m>
                  <m:oMath xmlns:m="http://schemas.openxmlformats.org/officeDocument/2006/math">
                    <m:sSub>
                      <m:sSubPr>
                        <m:ctrlPr>
                          <a:rPr lang="en-IE" sz="1600" i="1">
                            <a:latin typeface="Cambria Math" panose="02040503050406030204" pitchFamily="18" charset="0"/>
                          </a:rPr>
                        </m:ctrlPr>
                      </m:sSubPr>
                      <m:e>
                        <m:r>
                          <a:rPr lang="en-IE" sz="1600" i="1">
                            <a:latin typeface="Cambria Math" panose="02040503050406030204" pitchFamily="18" charset="0"/>
                          </a:rPr>
                          <m:t>𝑢</m:t>
                        </m:r>
                      </m:e>
                      <m:sub>
                        <m:r>
                          <a:rPr lang="en-IE" sz="1600" i="1">
                            <a:latin typeface="Cambria Math" panose="02040503050406030204" pitchFamily="18" charset="0"/>
                          </a:rPr>
                          <m:t>𝑖</m:t>
                        </m:r>
                      </m:sub>
                    </m:sSub>
                    <m:r>
                      <a:rPr lang="en-IE" sz="1600">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𝛽</m:t>
                        </m:r>
                      </m:e>
                      <m:sub>
                        <m:r>
                          <a:rPr lang="en-IE" sz="1600" i="1">
                            <a:latin typeface="Cambria Math" panose="02040503050406030204" pitchFamily="18" charset="0"/>
                          </a:rPr>
                          <m:t>2</m:t>
                        </m:r>
                      </m:sub>
                    </m:sSub>
                    <m:sSub>
                      <m:sSubPr>
                        <m:ctrlPr>
                          <a:rPr lang="en-IE" sz="1600" i="1">
                            <a:latin typeface="Cambria Math" panose="02040503050406030204" pitchFamily="18" charset="0"/>
                          </a:rPr>
                        </m:ctrlPr>
                      </m:sSubPr>
                      <m:e>
                        <m:r>
                          <a:rPr lang="en-IE" sz="1600" b="0" i="1" smtClean="0">
                            <a:latin typeface="Cambria Math" panose="02040503050406030204" pitchFamily="18" charset="0"/>
                          </a:rPr>
                          <m:t>𝑍</m:t>
                        </m:r>
                      </m:e>
                      <m:sub>
                        <m:r>
                          <a:rPr lang="en-IE" sz="1600" i="1">
                            <a:latin typeface="Cambria Math" panose="02040503050406030204" pitchFamily="18" charset="0"/>
                          </a:rPr>
                          <m:t>𝑖</m:t>
                        </m:r>
                      </m:sub>
                    </m:sSub>
                    <m:r>
                      <a:rPr lang="en-IE" sz="1600" i="1">
                        <a:latin typeface="Cambria Math" panose="02040503050406030204" pitchFamily="18" charset="0"/>
                      </a:rPr>
                      <m:t>+</m:t>
                    </m:r>
                    <m:sSub>
                      <m:sSubPr>
                        <m:ctrlPr>
                          <a:rPr lang="en-IE" sz="1600" i="1">
                            <a:latin typeface="Cambria Math" panose="02040503050406030204" pitchFamily="18" charset="0"/>
                          </a:rPr>
                        </m:ctrlPr>
                      </m:sSubPr>
                      <m:e>
                        <m:r>
                          <a:rPr lang="en-IE" sz="1600" i="1">
                            <a:latin typeface="Cambria Math" panose="02040503050406030204" pitchFamily="18" charset="0"/>
                          </a:rPr>
                          <m:t>𝑒</m:t>
                        </m:r>
                      </m:e>
                      <m:sub>
                        <m:r>
                          <a:rPr lang="en-IE" sz="1600" i="1">
                            <a:latin typeface="Cambria Math" panose="02040503050406030204" pitchFamily="18" charset="0"/>
                          </a:rPr>
                          <m:t>𝑖</m:t>
                        </m:r>
                      </m:sub>
                    </m:sSub>
                  </m:oMath>
                </a14:m>
                <a:r>
                  <a:rPr lang="it-IT" sz="1600" dirty="0"/>
                  <a:t>, che è correlato alla </a:t>
                </a:r>
                <a14:m>
                  <m:oMath xmlns:m="http://schemas.openxmlformats.org/officeDocument/2006/math">
                    <m:sSub>
                      <m:sSubPr>
                        <m:ctrlPr>
                          <a:rPr lang="en-IE" sz="1600" i="1">
                            <a:latin typeface="Cambria Math" panose="02040503050406030204" pitchFamily="18" charset="0"/>
                          </a:rPr>
                        </m:ctrlPr>
                      </m:sSubPr>
                      <m:e>
                        <m:r>
                          <a:rPr lang="en-IE" sz="1600" i="1">
                            <a:latin typeface="Cambria Math" panose="02040503050406030204" pitchFamily="18" charset="0"/>
                          </a:rPr>
                          <m:t>𝑋</m:t>
                        </m:r>
                      </m:e>
                      <m:sub>
                        <m:r>
                          <a:rPr lang="en-IE" sz="1600" i="1">
                            <a:latin typeface="Cambria Math" panose="02040503050406030204" pitchFamily="18" charset="0"/>
                          </a:rPr>
                          <m:t>𝑖</m:t>
                        </m:r>
                      </m:sub>
                    </m:sSub>
                  </m:oMath>
                </a14:m>
                <a:r>
                  <a:rPr lang="it-IT" sz="1600" dirty="0"/>
                  <a:t> se e (poiché </a:t>
                </a:r>
                <a14:m>
                  <m:oMath xmlns:m="http://schemas.openxmlformats.org/officeDocument/2006/math">
                    <m:sSub>
                      <m:sSubPr>
                        <m:ctrlPr>
                          <a:rPr lang="en-IE" sz="1600" i="1">
                            <a:latin typeface="Cambria Math" panose="02040503050406030204" pitchFamily="18" charset="0"/>
                          </a:rPr>
                        </m:ctrlPr>
                      </m:sSubPr>
                      <m:e>
                        <m:r>
                          <a:rPr lang="en-IE" sz="1600" i="1">
                            <a:latin typeface="Cambria Math" panose="02040503050406030204" pitchFamily="18" charset="0"/>
                          </a:rPr>
                          <m:t>𝑋</m:t>
                        </m:r>
                      </m:e>
                      <m:sub>
                        <m:r>
                          <a:rPr lang="en-IE" sz="1600" i="1">
                            <a:latin typeface="Cambria Math" panose="02040503050406030204" pitchFamily="18" charset="0"/>
                          </a:rPr>
                          <m:t>𝑖</m:t>
                        </m:r>
                      </m:sub>
                    </m:sSub>
                  </m:oMath>
                </a14:m>
                <a:r>
                  <a:rPr lang="it-IT" sz="1600" dirty="0"/>
                  <a:t> è esogena rispetto ad </a:t>
                </a:r>
                <a14:m>
                  <m:oMath xmlns:m="http://schemas.openxmlformats.org/officeDocument/2006/math">
                    <m:sSub>
                      <m:sSubPr>
                        <m:ctrlPr>
                          <a:rPr lang="en-IE" sz="1600" i="1">
                            <a:latin typeface="Cambria Math" panose="02040503050406030204" pitchFamily="18" charset="0"/>
                          </a:rPr>
                        </m:ctrlPr>
                      </m:sSubPr>
                      <m:e>
                        <m:r>
                          <a:rPr lang="en-IE" sz="1600" b="0" i="1" smtClean="0">
                            <a:latin typeface="Cambria Math" panose="02040503050406030204" pitchFamily="18" charset="0"/>
                          </a:rPr>
                          <m:t>𝑒</m:t>
                        </m:r>
                      </m:e>
                      <m:sub>
                        <m:r>
                          <a:rPr lang="en-IE" sz="1600" i="1">
                            <a:latin typeface="Cambria Math" panose="02040503050406030204" pitchFamily="18" charset="0"/>
                          </a:rPr>
                          <m:t>𝑖</m:t>
                        </m:r>
                      </m:sub>
                    </m:sSub>
                  </m:oMath>
                </a14:m>
                <a:r>
                  <a:rPr lang="it-IT" sz="1600" dirty="0"/>
                  <a:t>) solo se questa è correlata a </a:t>
                </a:r>
                <a14:m>
                  <m:oMath xmlns:m="http://schemas.openxmlformats.org/officeDocument/2006/math">
                    <m:sSub>
                      <m:sSubPr>
                        <m:ctrlPr>
                          <a:rPr lang="en-IE" sz="1600" i="1">
                            <a:latin typeface="Cambria Math" panose="02040503050406030204" pitchFamily="18" charset="0"/>
                          </a:rPr>
                        </m:ctrlPr>
                      </m:sSubPr>
                      <m:e>
                        <m:r>
                          <a:rPr lang="en-IE" sz="1600" b="0" i="1" smtClean="0">
                            <a:latin typeface="Cambria Math" panose="02040503050406030204" pitchFamily="18" charset="0"/>
                          </a:rPr>
                          <m:t>𝑍</m:t>
                        </m:r>
                      </m:e>
                      <m:sub>
                        <m:r>
                          <a:rPr lang="en-IE" sz="1600" i="1">
                            <a:latin typeface="Cambria Math" panose="02040503050406030204" pitchFamily="18" charset="0"/>
                          </a:rPr>
                          <m:t>𝑖</m:t>
                        </m:r>
                      </m:sub>
                    </m:sSub>
                  </m:oMath>
                </a14:m>
                <a:r>
                  <a:rPr lang="it-IT" sz="1600" dirty="0"/>
                  <a:t> </a:t>
                </a:r>
              </a:p>
              <a:p>
                <a:pPr>
                  <a:defRPr/>
                </a:pPr>
                <a:endParaRPr lang="it-IT" sz="2000" dirty="0"/>
              </a:p>
            </p:txBody>
          </p:sp>
        </mc:Choice>
        <mc:Fallback>
          <p:sp>
            <p:nvSpPr>
              <p:cNvPr id="25" name="Content Placeholder 24"/>
              <p:cNvSpPr>
                <a:spLocks noGrp="1" noRot="1" noChangeAspect="1" noMove="1" noResize="1" noEditPoints="1" noAdjustHandles="1" noChangeArrowheads="1" noChangeShapeType="1" noTextEdit="1"/>
              </p:cNvSpPr>
              <p:nvPr>
                <p:ph idx="1"/>
              </p:nvPr>
            </p:nvSpPr>
            <p:spPr>
              <a:xfrm>
                <a:off x="304800" y="1600200"/>
                <a:ext cx="8294688" cy="3886200"/>
              </a:xfrm>
              <a:blipFill>
                <a:blip r:embed="rId2"/>
                <a:stretch>
                  <a:fillRect l="-367" t="-471" r="-735" b="-16484"/>
                </a:stretch>
              </a:blipFill>
            </p:spPr>
            <p:txBody>
              <a:bodyPr/>
              <a:lstStyle/>
              <a:p>
                <a:r>
                  <a:rPr lang="en-IE">
                    <a:noFill/>
                  </a:rPr>
                  <a:t> </a:t>
                </a:r>
              </a:p>
            </p:txBody>
          </p:sp>
        </mc:Fallback>
      </mc:AlternateContent>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87</a:t>
            </a:fld>
            <a:endParaRPr lang="en-US" altLang="en-US"/>
          </a:p>
        </p:txBody>
      </p:sp>
      <p:sp>
        <p:nvSpPr>
          <p:cNvPr id="7" name="Title 16">
            <a:extLst>
              <a:ext uri="{FF2B5EF4-FFF2-40B4-BE49-F238E27FC236}">
                <a16:creationId xmlns:a16="http://schemas.microsoft.com/office/drawing/2014/main" id="{D8A2FB7F-E0E5-49A1-B61F-035DBCC61964}"/>
              </a:ext>
            </a:extLst>
          </p:cNvPr>
          <p:cNvSpPr>
            <a:spLocks noGrp="1"/>
          </p:cNvSpPr>
          <p:nvPr>
            <p:ph type="title"/>
          </p:nvPr>
        </p:nvSpPr>
        <p:spPr>
          <a:xfrm>
            <a:off x="304800" y="303213"/>
            <a:ext cx="8610600" cy="992187"/>
          </a:xfrm>
        </p:spPr>
        <p:txBody>
          <a:bodyPr/>
          <a:lstStyle/>
          <a:p>
            <a:r>
              <a:rPr lang="it-IT" dirty="0">
                <a:ea typeface="ＭＳ Ｐゴシック" pitchFamily="34" charset="-128"/>
              </a:rPr>
              <a:t>La distorsione da variabili omesse (continua)</a:t>
            </a:r>
          </a:p>
        </p:txBody>
      </p:sp>
    </p:spTree>
    <p:extLst>
      <p:ext uri="{BB962C8B-B14F-4D97-AF65-F5344CB8AC3E}">
        <p14:creationId xmlns:p14="http://schemas.microsoft.com/office/powerpoint/2010/main" val="33792194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14" name="Title 1"/>
          <p:cNvSpPr>
            <a:spLocks noGrp="1"/>
          </p:cNvSpPr>
          <p:nvPr>
            <p:ph type="title"/>
          </p:nvPr>
        </p:nvSpPr>
        <p:spPr/>
        <p:txBody>
          <a:bodyPr/>
          <a:lstStyle/>
          <a:p>
            <a:r>
              <a:rPr lang="it-IT" dirty="0">
                <a:ea typeface="ＭＳ Ｐゴシック" pitchFamily="34" charset="-128"/>
              </a:rPr>
              <a:t>Formula della distorsione da variabili omesse </a:t>
            </a:r>
            <a:br>
              <a:rPr lang="it-IT" dirty="0">
                <a:ea typeface="ＭＳ Ｐゴシック" pitchFamily="34" charset="-128"/>
              </a:rPr>
            </a:br>
            <a:r>
              <a:rPr lang="it-IT" sz="2000" dirty="0">
                <a:ea typeface="ＭＳ Ｐゴシック" pitchFamily="34" charset="-128"/>
              </a:rPr>
              <a:t>(per semplicità, nella regressione semplice)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04800" y="1702837"/>
                <a:ext cx="8294688" cy="4572000"/>
              </a:xfrm>
            </p:spPr>
            <p:txBody>
              <a:bodyPr/>
              <a:lstStyle/>
              <a:p>
                <a:pPr>
                  <a:defRPr/>
                </a:pPr>
                <a:r>
                  <a:rPr lang="en-US" sz="2000" dirty="0"/>
                  <a:t>Nel </a:t>
                </a:r>
                <a:r>
                  <a:rPr lang="en-US" sz="2000" dirty="0" err="1"/>
                  <a:t>caso</a:t>
                </a:r>
                <a:r>
                  <a:rPr lang="en-US" sz="2000" dirty="0"/>
                  <a:t> in cui ci </a:t>
                </a:r>
                <a:r>
                  <a:rPr lang="en-US" sz="2000" dirty="0" err="1"/>
                  <a:t>sia</a:t>
                </a:r>
                <a:r>
                  <a:rPr lang="en-US" sz="2000" dirty="0"/>
                  <a:t> </a:t>
                </a:r>
                <a:r>
                  <a:rPr lang="en-US" sz="2000" dirty="0" err="1"/>
                  <a:t>incertezza</a:t>
                </a:r>
                <a:r>
                  <a:rPr lang="en-US" sz="2000" dirty="0"/>
                  <a:t> </a:t>
                </a:r>
                <a:r>
                  <a:rPr lang="en-US" sz="2000" dirty="0" err="1"/>
                  <a:t>campionaria</a:t>
                </a:r>
                <a:r>
                  <a:rPr lang="en-US" sz="2000" dirty="0"/>
                  <a:t>, vale </a:t>
                </a:r>
                <a:r>
                  <a:rPr lang="en-US" sz="2000" dirty="0" err="1"/>
                  <a:t>quanto</a:t>
                </a:r>
                <a:r>
                  <a:rPr lang="en-US" sz="2000" dirty="0"/>
                  <a:t> segue se </a:t>
                </a:r>
                <a:r>
                  <a:rPr lang="en-US" sz="2000" dirty="0" err="1"/>
                  <a:t>si</a:t>
                </a:r>
                <a:r>
                  <a:rPr lang="en-US" sz="2000" dirty="0"/>
                  <a:t> </a:t>
                </a:r>
                <a:r>
                  <a:rPr lang="en-US" sz="2000" dirty="0" err="1"/>
                  <a:t>verificano</a:t>
                </a:r>
                <a:r>
                  <a:rPr lang="en-US" sz="2000" dirty="0"/>
                  <a:t> le due </a:t>
                </a:r>
                <a:r>
                  <a:rPr lang="en-US" sz="2000" dirty="0" err="1"/>
                  <a:t>condizioni</a:t>
                </a:r>
                <a:r>
                  <a:rPr lang="en-US" sz="2000" dirty="0"/>
                  <a:t> di cui sopra</a:t>
                </a:r>
              </a:p>
              <a:p>
                <a:pPr>
                  <a:defRPr/>
                </a:pPr>
                <a:endParaRPr lang="en-US" sz="2000" dirty="0"/>
              </a:p>
              <a:p>
                <a:pPr>
                  <a:defRPr/>
                </a:pPr>
                <a:endParaRPr lang="it-IT" sz="2000" dirty="0"/>
              </a:p>
              <a:p>
                <a:pPr>
                  <a:defRPr/>
                </a:pPr>
                <a:endParaRPr lang="it-IT" sz="2000" dirty="0"/>
              </a:p>
              <a:p>
                <a:pPr>
                  <a:defRPr/>
                </a:pPr>
                <a:endParaRPr lang="it-IT" sz="2000" dirty="0"/>
              </a:p>
              <a:p>
                <a:pPr>
                  <a:defRPr/>
                </a:pPr>
                <a:r>
                  <a:rPr lang="it-IT" sz="2000" dirty="0"/>
                  <a:t>Ovvero, in caso le due condizioni si verifichino, </a:t>
                </a:r>
                <a14:m>
                  <m:oMath xmlns:m="http://schemas.openxmlformats.org/officeDocument/2006/math">
                    <m:sSub>
                      <m:sSubPr>
                        <m:ctrlPr>
                          <a:rPr lang="it-IT" sz="2000" b="0" i="1" smtClean="0">
                            <a:latin typeface="Cambria Math" panose="02040503050406030204" pitchFamily="18" charset="0"/>
                          </a:rPr>
                        </m:ctrlPr>
                      </m:sSubPr>
                      <m:e>
                        <m:acc>
                          <m:accPr>
                            <m:chr m:val="̂"/>
                            <m:ctrlPr>
                              <a:rPr lang="it-IT" sz="2000" b="0" i="1" smtClean="0">
                                <a:latin typeface="Cambria Math" panose="02040503050406030204" pitchFamily="18" charset="0"/>
                              </a:rPr>
                            </m:ctrlPr>
                          </m:accPr>
                          <m:e>
                            <m:r>
                              <a:rPr lang="it-IT" sz="2000" i="1" smtClean="0">
                                <a:latin typeface="Cambria Math" panose="02040503050406030204" pitchFamily="18" charset="0"/>
                              </a:rPr>
                              <m:t>𝛽</m:t>
                            </m:r>
                          </m:e>
                        </m:acc>
                      </m:e>
                      <m:sub>
                        <m:r>
                          <a:rPr lang="it-IT" sz="2000" b="0" i="1" smtClean="0">
                            <a:latin typeface="Cambria Math" panose="02040503050406030204" pitchFamily="18" charset="0"/>
                          </a:rPr>
                          <m:t>1</m:t>
                        </m:r>
                      </m:sub>
                    </m:sSub>
                  </m:oMath>
                </a14:m>
                <a:r>
                  <a:rPr lang="it-IT" sz="2000" dirty="0"/>
                  <a:t> è distorto e </a:t>
                </a:r>
                <a:r>
                  <a:rPr lang="it-IT" sz="2000" u="sng" dirty="0"/>
                  <a:t>non consistente</a:t>
                </a:r>
                <a:r>
                  <a:rPr lang="it-IT" sz="2000" dirty="0"/>
                  <a:t>. </a:t>
                </a:r>
              </a:p>
              <a:p>
                <a:pPr>
                  <a:defRPr/>
                </a:pPr>
                <a:endParaRPr lang="it-IT" sz="2000" dirty="0"/>
              </a:p>
              <a:p>
                <a:pPr>
                  <a:defRPr/>
                </a:pPr>
                <a:r>
                  <a:rPr lang="it-IT" sz="2000" i="1" dirty="0"/>
                  <a:t>Si verifica questo nei dati riferiti alla California</a:t>
                </a:r>
                <a:r>
                  <a:rPr lang="it-IT" sz="2000" dirty="0"/>
                  <a:t>?</a:t>
                </a:r>
              </a:p>
              <a:p>
                <a:pPr>
                  <a:defRPr/>
                </a:pPr>
                <a:endParaRPr lang="en-US" sz="20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04800" y="1702837"/>
                <a:ext cx="8294688" cy="4572000"/>
              </a:xfrm>
              <a:blipFill>
                <a:blip r:embed="rId2"/>
                <a:stretch>
                  <a:fillRect l="-808" t="-800" r="-147"/>
                </a:stretch>
              </a:blipFill>
            </p:spPr>
            <p:txBody>
              <a:bodyPr/>
              <a:lstStyle/>
              <a:p>
                <a:r>
                  <a:rPr lang="en-IE">
                    <a:noFill/>
                  </a:rPr>
                  <a:t> </a:t>
                </a:r>
              </a:p>
            </p:txBody>
          </p:sp>
        </mc:Fallback>
      </mc:AlternateContent>
      <p:sp>
        <p:nvSpPr>
          <p:cNvPr id="7" name="Slide Number Placeholder 6"/>
          <p:cNvSpPr>
            <a:spLocks noGrp="1"/>
          </p:cNvSpPr>
          <p:nvPr>
            <p:ph type="sldNum" sz="quarter" idx="10"/>
          </p:nvPr>
        </p:nvSpPr>
        <p:spPr/>
        <p:txBody>
          <a:bodyPr/>
          <a:lstStyle/>
          <a:p>
            <a:pPr>
              <a:defRPr/>
            </a:pPr>
            <a:fld id="{8EC992F6-5526-4454-982F-556CFD51E845}" type="slidenum">
              <a:rPr lang="en-US" altLang="en-US" smtClean="0"/>
              <a:pPr>
                <a:defRPr/>
              </a:pPr>
              <a:t>88</a:t>
            </a:fld>
            <a:endParaRPr lang="en-US" altLang="en-US"/>
          </a:p>
        </p:txBody>
      </p:sp>
      <p:grpSp>
        <p:nvGrpSpPr>
          <p:cNvPr id="5" name="Group 4">
            <a:extLst>
              <a:ext uri="{FF2B5EF4-FFF2-40B4-BE49-F238E27FC236}">
                <a16:creationId xmlns:a16="http://schemas.microsoft.com/office/drawing/2014/main" id="{6B659D25-65D0-43EB-B65D-588BCB3A3DCD}"/>
              </a:ext>
            </a:extLst>
          </p:cNvPr>
          <p:cNvGrpSpPr/>
          <p:nvPr/>
        </p:nvGrpSpPr>
        <p:grpSpPr>
          <a:xfrm>
            <a:off x="3200400" y="2514600"/>
            <a:ext cx="2971800" cy="990600"/>
            <a:chOff x="3086100" y="1506422"/>
            <a:chExt cx="2971800" cy="990600"/>
          </a:xfrm>
        </p:grpSpPr>
        <p:sp>
          <p:nvSpPr>
            <p:cNvPr id="12" name="Rectangle 1037">
              <a:extLst>
                <a:ext uri="{FF2B5EF4-FFF2-40B4-BE49-F238E27FC236}">
                  <a16:creationId xmlns:a16="http://schemas.microsoft.com/office/drawing/2014/main" id="{64EBE22D-9418-4898-AEA3-32C79341F91E}"/>
                </a:ext>
              </a:extLst>
            </p:cNvPr>
            <p:cNvSpPr>
              <a:spLocks noChangeArrowheads="1"/>
            </p:cNvSpPr>
            <p:nvPr/>
          </p:nvSpPr>
          <p:spPr bwMode="auto">
            <a:xfrm>
              <a:off x="3086100" y="1506422"/>
              <a:ext cx="2971800" cy="990600"/>
            </a:xfrm>
            <a:prstGeom prst="rect">
              <a:avLst/>
            </a:prstGeom>
            <a:solidFill>
              <a:schemeClr val="accent1"/>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88726C33-862C-4D1E-ADEC-B30BBB136DD4}"/>
                    </a:ext>
                  </a:extLst>
                </p:cNvPr>
                <p:cNvSpPr/>
                <p:nvPr/>
              </p:nvSpPr>
              <p:spPr>
                <a:xfrm>
                  <a:off x="3560742" y="1732359"/>
                  <a:ext cx="2180020" cy="723531"/>
                </a:xfrm>
                <a:prstGeom prst="rect">
                  <a:avLst/>
                </a:prstGeom>
              </p:spPr>
              <p:txBody>
                <a:bodyPr wrap="none">
                  <a:spAutoFit/>
                </a:bodyPr>
                <a:lstStyle/>
                <a:p>
                  <a14:m>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𝛽</m:t>
                              </m:r>
                            </m:e>
                          </m:acc>
                        </m:e>
                        <m:sub>
                          <m:r>
                            <a:rPr lang="en-US" i="1">
                              <a:latin typeface="Cambria Math" panose="02040503050406030204" pitchFamily="18" charset="0"/>
                            </a:rPr>
                            <m:t>1</m:t>
                          </m:r>
                        </m:sub>
                      </m:sSub>
                      <m:groupChr>
                        <m:groupChrPr>
                          <m:chr m:val="→"/>
                          <m:vertJc m:val="bot"/>
                          <m:ctrlPr>
                            <a:rPr lang="en-IE" i="1">
                              <a:latin typeface="Cambria Math" panose="02040503050406030204" pitchFamily="18" charset="0"/>
                            </a:rPr>
                          </m:ctrlPr>
                        </m:groupChrPr>
                        <m:e>
                          <m:r>
                            <a:rPr lang="en-IE" i="1">
                              <a:latin typeface="Cambria Math" panose="02040503050406030204" pitchFamily="18" charset="0"/>
                            </a:rPr>
                            <m:t>𝑝</m:t>
                          </m:r>
                        </m:e>
                      </m:groupChr>
                    </m:oMath>
                  </a14:m>
                  <a:r>
                    <a:rPr lang="en-US" dirty="0"/>
                    <a:t> </a:t>
                  </a:r>
                  <a14:m>
                    <m:oMath xmlns:m="http://schemas.openxmlformats.org/officeDocument/2006/math">
                      <m:sSub>
                        <m:sSubPr>
                          <m:ctrlPr>
                            <a:rPr lang="en-US" i="1">
                              <a:latin typeface="Cambria Math" panose="02040503050406030204" pitchFamily="18" charset="0"/>
                            </a:rPr>
                          </m:ctrlPr>
                        </m:sSubPr>
                        <m:e>
                          <m:r>
                            <a:rPr lang="en-IE" b="0" i="1" smtClean="0">
                              <a:latin typeface="Cambria Math" panose="02040503050406030204" pitchFamily="18" charset="0"/>
                            </a:rPr>
                            <m:t>𝛽</m:t>
                          </m:r>
                        </m:e>
                        <m:sub>
                          <m:r>
                            <a:rPr lang="en-US" i="1">
                              <a:latin typeface="Cambria Math" panose="02040503050406030204" pitchFamily="18" charset="0"/>
                            </a:rPr>
                            <m:t>1</m:t>
                          </m:r>
                        </m:sub>
                      </m:sSub>
                    </m:oMath>
                  </a14:m>
                  <a:r>
                    <a:rPr lang="en-IE" dirty="0"/>
                    <a:t>+</a:t>
                  </a:r>
                  <a14:m>
                    <m:oMath xmlns:m="http://schemas.openxmlformats.org/officeDocument/2006/math">
                      <m:limLow>
                        <m:limLowPr>
                          <m:ctrlPr>
                            <a:rPr lang="en-IE" i="1" smtClean="0">
                              <a:latin typeface="Cambria Math" panose="02040503050406030204" pitchFamily="18" charset="0"/>
                            </a:rPr>
                          </m:ctrlPr>
                        </m:limLowPr>
                        <m:e>
                          <m:groupChr>
                            <m:groupChrPr>
                              <m:chr m:val="⏟"/>
                              <m:ctrlPr>
                                <a:rPr lang="en-IE" i="1" smtClean="0">
                                  <a:latin typeface="Cambria Math" panose="02040503050406030204" pitchFamily="18" charset="0"/>
                                </a:rPr>
                              </m:ctrlPr>
                            </m:groupChrPr>
                            <m:e>
                              <m:f>
                                <m:fPr>
                                  <m:ctrlPr>
                                    <a:rPr lang="en-IE" i="1">
                                      <a:latin typeface="Cambria Math" panose="02040503050406030204" pitchFamily="18" charset="0"/>
                                    </a:rPr>
                                  </m:ctrlPr>
                                </m:fPr>
                                <m:num>
                                  <m:sSub>
                                    <m:sSubPr>
                                      <m:ctrlPr>
                                        <a:rPr lang="en-IE" i="1">
                                          <a:latin typeface="Cambria Math" panose="02040503050406030204" pitchFamily="18" charset="0"/>
                                        </a:rPr>
                                      </m:ctrlPr>
                                    </m:sSubPr>
                                    <m:e>
                                      <m:r>
                                        <a:rPr lang="en-IE" i="1">
                                          <a:latin typeface="Cambria Math" panose="02040503050406030204" pitchFamily="18" charset="0"/>
                                        </a:rPr>
                                        <m:t>𝜎</m:t>
                                      </m:r>
                                    </m:e>
                                    <m:sub>
                                      <m:r>
                                        <a:rPr lang="en-IE" b="0" i="1" smtClean="0">
                                          <a:latin typeface="Cambria Math" panose="02040503050406030204" pitchFamily="18" charset="0"/>
                                        </a:rPr>
                                        <m:t>𝑍</m:t>
                                      </m:r>
                                    </m:sub>
                                  </m:sSub>
                                </m:num>
                                <m:den>
                                  <m:sSub>
                                    <m:sSubPr>
                                      <m:ctrlPr>
                                        <a:rPr lang="en-IE" i="1">
                                          <a:latin typeface="Cambria Math" panose="02040503050406030204" pitchFamily="18" charset="0"/>
                                        </a:rPr>
                                      </m:ctrlPr>
                                    </m:sSubPr>
                                    <m:e>
                                      <m:r>
                                        <a:rPr lang="en-IE" i="1">
                                          <a:latin typeface="Cambria Math" panose="02040503050406030204" pitchFamily="18" charset="0"/>
                                        </a:rPr>
                                        <m:t>𝜎</m:t>
                                      </m:r>
                                    </m:e>
                                    <m:sub>
                                      <m:r>
                                        <a:rPr lang="en-IE" i="1">
                                          <a:latin typeface="Cambria Math" panose="02040503050406030204" pitchFamily="18" charset="0"/>
                                        </a:rPr>
                                        <m:t>𝑋</m:t>
                                      </m:r>
                                    </m:sub>
                                  </m:sSub>
                                </m:den>
                              </m:f>
                              <m:sSub>
                                <m:sSubPr>
                                  <m:ctrlPr>
                                    <a:rPr lang="en-IE" i="1">
                                      <a:latin typeface="Cambria Math" panose="02040503050406030204" pitchFamily="18" charset="0"/>
                                    </a:rPr>
                                  </m:ctrlPr>
                                </m:sSubPr>
                                <m:e>
                                  <m:r>
                                    <a:rPr lang="en-IE" i="1">
                                      <a:latin typeface="Cambria Math" panose="02040503050406030204" pitchFamily="18" charset="0"/>
                                    </a:rPr>
                                    <m:t>𝜌</m:t>
                                  </m:r>
                                </m:e>
                                <m:sub>
                                  <m:r>
                                    <a:rPr lang="en-IE" i="1">
                                      <a:latin typeface="Cambria Math" panose="02040503050406030204" pitchFamily="18" charset="0"/>
                                    </a:rPr>
                                    <m:t>𝑋</m:t>
                                  </m:r>
                                  <m:r>
                                    <a:rPr lang="en-IE">
                                      <a:latin typeface="Cambria Math" panose="02040503050406030204" pitchFamily="18" charset="0"/>
                                    </a:rPr>
                                    <m:t>,</m:t>
                                  </m:r>
                                  <m:r>
                                    <a:rPr lang="en-IE" i="1">
                                      <a:latin typeface="Cambria Math" panose="02040503050406030204" pitchFamily="18" charset="0"/>
                                    </a:rPr>
                                    <m:t>𝑢</m:t>
                                  </m:r>
                                </m:sub>
                              </m:sSub>
                            </m:e>
                          </m:groupChr>
                        </m:e>
                        <m:lim>
                          <m:r>
                            <a:rPr lang="en-IE" b="0" i="1" smtClean="0">
                              <a:latin typeface="Cambria Math" panose="02040503050406030204" pitchFamily="18" charset="0"/>
                            </a:rPr>
                            <m:t>𝑑𝑖𝑠𝑡𝑜𝑟𝑠𝑖𝑜𝑛𝑒</m:t>
                          </m:r>
                        </m:lim>
                      </m:limLow>
                    </m:oMath>
                  </a14:m>
                  <a:endParaRPr lang="en-IE" dirty="0"/>
                </a:p>
              </p:txBody>
            </p:sp>
          </mc:Choice>
          <mc:Fallback xmlns="">
            <p:sp>
              <p:nvSpPr>
                <p:cNvPr id="2" name="Rectangle 1">
                  <a:extLst>
                    <a:ext uri="{FF2B5EF4-FFF2-40B4-BE49-F238E27FC236}">
                      <a16:creationId xmlns:a16="http://schemas.microsoft.com/office/drawing/2014/main" id="{88726C33-862C-4D1E-ADEC-B30BBB136DD4}"/>
                    </a:ext>
                  </a:extLst>
                </p:cNvPr>
                <p:cNvSpPr>
                  <a:spLocks noRot="1" noChangeAspect="1" noMove="1" noResize="1" noEditPoints="1" noAdjustHandles="1" noChangeArrowheads="1" noChangeShapeType="1" noTextEdit="1"/>
                </p:cNvSpPr>
                <p:nvPr/>
              </p:nvSpPr>
              <p:spPr>
                <a:xfrm>
                  <a:off x="3560742" y="1732359"/>
                  <a:ext cx="2180020" cy="723531"/>
                </a:xfrm>
                <a:prstGeom prst="rect">
                  <a:avLst/>
                </a:prstGeom>
                <a:blipFill>
                  <a:blip r:embed="rId3"/>
                  <a:stretch>
                    <a:fillRect l="-838" t="-840" b="-5042"/>
                  </a:stretch>
                </a:blipFill>
              </p:spPr>
              <p:txBody>
                <a:bodyPr/>
                <a:lstStyle/>
                <a:p>
                  <a:r>
                    <a:rPr lang="en-IE">
                      <a:noFill/>
                    </a:rPr>
                    <a:t> </a:t>
                  </a:r>
                </a:p>
              </p:txBody>
            </p:sp>
          </mc:Fallback>
        </mc:AlternateContent>
      </p:grpSp>
    </p:spTree>
    <p:extLst>
      <p:ext uri="{BB962C8B-B14F-4D97-AF65-F5344CB8AC3E}">
        <p14:creationId xmlns:p14="http://schemas.microsoft.com/office/powerpoint/2010/main" val="17215555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a:buFontTx/>
                  <a:buNone/>
                  <a:defRPr/>
                </a:pPr>
                <a:r>
                  <a:rPr lang="it-IT" sz="2400" dirty="0"/>
                  <a:t>Nell’esempio dei punteggi nei test:</a:t>
                </a:r>
                <a:endParaRPr lang="it-IT" sz="1200" dirty="0"/>
              </a:p>
              <a:p>
                <a:pPr marL="514350" indent="-514350">
                  <a:buFont typeface="+mj-lt"/>
                  <a:buAutoNum type="arabicPeriod"/>
                  <a:defRPr/>
                </a:pPr>
                <a:r>
                  <a:rPr lang="it-IT" sz="2000" dirty="0"/>
                  <a:t>Il livello di conoscenza della lingua inglese (se lo studente è di madrelingua o meno) verosimilmente influisce sui punteggi nei test standardizzati: </a:t>
                </a:r>
                <a:r>
                  <a:rPr lang="it-IT" sz="2000" i="1" dirty="0"/>
                  <a:t>Z</a:t>
                </a:r>
                <a:r>
                  <a:rPr lang="it-IT" sz="2000" dirty="0"/>
                  <a:t> è un determinante di </a:t>
                </a:r>
                <a:r>
                  <a:rPr lang="it-IT" sz="2000" i="1" dirty="0"/>
                  <a:t>Y</a:t>
                </a:r>
                <a:r>
                  <a:rPr lang="it-IT" sz="2000" dirty="0"/>
                  <a:t>.</a:t>
                </a:r>
                <a:endParaRPr lang="it-IT" sz="1100" dirty="0"/>
              </a:p>
              <a:p>
                <a:pPr marL="514350" indent="-514350">
                  <a:buFont typeface="+mj-lt"/>
                  <a:buAutoNum type="arabicPeriod"/>
                  <a:defRPr/>
                </a:pPr>
                <a:r>
                  <a:rPr lang="it-IT" sz="2000" dirty="0"/>
                  <a:t>Le comunità di immigrati tendono ad essere meno abbienti, e quindi i loro distretti scolastici hanno budget inferiori e </a:t>
                </a:r>
                <a:r>
                  <a:rPr lang="it-IT" sz="2000" i="1" dirty="0"/>
                  <a:t>STR</a:t>
                </a:r>
                <a:r>
                  <a:rPr lang="it-IT" sz="2000" dirty="0"/>
                  <a:t> maggiori: </a:t>
                </a:r>
                <a:r>
                  <a:rPr lang="it-IT" sz="2000" i="1" dirty="0"/>
                  <a:t>Z</a:t>
                </a:r>
                <a:r>
                  <a:rPr lang="it-IT" sz="2000" dirty="0"/>
                  <a:t> è correlata con </a:t>
                </a:r>
                <a:r>
                  <a:rPr lang="it-IT" sz="2000" i="1" dirty="0"/>
                  <a:t>X</a:t>
                </a:r>
                <a:r>
                  <a:rPr lang="it-IT" sz="2000" dirty="0"/>
                  <a:t>.</a:t>
                </a:r>
                <a:endParaRPr lang="it-IT" sz="1100" dirty="0"/>
              </a:p>
              <a:p>
                <a:pPr marL="4763" indent="-4763">
                  <a:buFontTx/>
                  <a:buNone/>
                  <a:defRPr/>
                </a:pPr>
                <a:endParaRPr lang="it-IT" sz="2400" dirty="0"/>
              </a:p>
              <a:p>
                <a:pPr marL="4763" indent="-4763">
                  <a:buFontTx/>
                  <a:buNone/>
                  <a:defRPr/>
                </a:pPr>
                <a:r>
                  <a:rPr lang="it-IT" sz="2400" dirty="0"/>
                  <a:t>Di conseguenza, </a:t>
                </a:r>
                <a14:m>
                  <m:oMath xmlns:m="http://schemas.openxmlformats.org/officeDocument/2006/math">
                    <m:sSub>
                      <m:sSubPr>
                        <m:ctrlPr>
                          <a:rPr lang="it-IT" sz="2400" b="0" i="1" smtClean="0">
                            <a:latin typeface="Cambria Math" panose="02040503050406030204" pitchFamily="18" charset="0"/>
                          </a:rPr>
                        </m:ctrlPr>
                      </m:sSubPr>
                      <m:e>
                        <m:acc>
                          <m:accPr>
                            <m:chr m:val="̂"/>
                            <m:ctrlPr>
                              <a:rPr lang="it-IT" sz="2400" b="0" i="1" smtClean="0">
                                <a:latin typeface="Cambria Math" panose="02040503050406030204" pitchFamily="18" charset="0"/>
                              </a:rPr>
                            </m:ctrlPr>
                          </m:accPr>
                          <m:e>
                            <m:r>
                              <a:rPr lang="it-IT" sz="2400" i="1" smtClean="0">
                                <a:latin typeface="Cambria Math" panose="02040503050406030204" pitchFamily="18" charset="0"/>
                              </a:rPr>
                              <m:t>𝛽</m:t>
                            </m:r>
                          </m:e>
                        </m:acc>
                      </m:e>
                      <m:sub>
                        <m:r>
                          <a:rPr lang="it-IT" sz="2400" b="0" i="1" smtClean="0">
                            <a:latin typeface="Cambria Math" panose="02040503050406030204" pitchFamily="18" charset="0"/>
                          </a:rPr>
                          <m:t>1</m:t>
                        </m:r>
                      </m:sub>
                    </m:sSub>
                  </m:oMath>
                </a14:m>
                <a:r>
                  <a:rPr lang="it-IT" sz="2400" dirty="0"/>
                  <a:t> è distorto e </a:t>
                </a:r>
                <a:r>
                  <a:rPr lang="it-IT" sz="2400" u="sng" dirty="0"/>
                  <a:t>non consistente</a:t>
                </a:r>
                <a:r>
                  <a:rPr lang="it-IT" sz="2400" dirty="0"/>
                  <a:t>. </a:t>
                </a:r>
              </a:p>
              <a:p>
                <a:pPr marL="4763" indent="-4763">
                  <a:buFontTx/>
                  <a:buNone/>
                  <a:defRPr/>
                </a:pPr>
                <a:endParaRPr lang="it-IT" sz="2400" dirty="0"/>
              </a:p>
              <a:p>
                <a:pPr>
                  <a:defRPr/>
                </a:pP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102" t="-1067" r="-2278"/>
                </a:stretch>
              </a:blipFill>
            </p:spPr>
            <p:txBody>
              <a:bodyPr/>
              <a:lstStyle/>
              <a:p>
                <a:r>
                  <a:rPr lang="en-IE">
                    <a:noFill/>
                  </a:rPr>
                  <a:t> </a:t>
                </a:r>
              </a:p>
            </p:txBody>
          </p:sp>
        </mc:Fallback>
      </mc:AlternateContent>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89</a:t>
            </a:fld>
            <a:endParaRPr lang="en-US" altLang="en-US"/>
          </a:p>
        </p:txBody>
      </p:sp>
      <p:sp>
        <p:nvSpPr>
          <p:cNvPr id="6" name="Title 16">
            <a:extLst>
              <a:ext uri="{FF2B5EF4-FFF2-40B4-BE49-F238E27FC236}">
                <a16:creationId xmlns:a16="http://schemas.microsoft.com/office/drawing/2014/main" id="{AD51AB2D-7091-4ED1-B670-9B9441F2D324}"/>
              </a:ext>
            </a:extLst>
          </p:cNvPr>
          <p:cNvSpPr>
            <a:spLocks noGrp="1"/>
          </p:cNvSpPr>
          <p:nvPr>
            <p:ph type="title"/>
          </p:nvPr>
        </p:nvSpPr>
        <p:spPr>
          <a:xfrm>
            <a:off x="304800" y="303213"/>
            <a:ext cx="8610600" cy="992187"/>
          </a:xfrm>
        </p:spPr>
        <p:txBody>
          <a:bodyPr/>
          <a:lstStyle/>
          <a:p>
            <a:r>
              <a:rPr lang="it-IT" dirty="0">
                <a:ea typeface="ＭＳ Ｐゴシック" pitchFamily="34" charset="-128"/>
              </a:rPr>
              <a:t>La distorsione da variabili omesse (continua)</a:t>
            </a:r>
          </a:p>
        </p:txBody>
      </p:sp>
    </p:spTree>
    <p:extLst>
      <p:ext uri="{BB962C8B-B14F-4D97-AF65-F5344CB8AC3E}">
        <p14:creationId xmlns:p14="http://schemas.microsoft.com/office/powerpoint/2010/main" val="14095772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6B5CF-DC3E-490D-B723-3EDCA5DCB96D}"/>
              </a:ext>
            </a:extLst>
          </p:cNvPr>
          <p:cNvSpPr>
            <a:spLocks noGrp="1"/>
          </p:cNvSpPr>
          <p:nvPr>
            <p:ph type="title"/>
          </p:nvPr>
        </p:nvSpPr>
        <p:spPr/>
        <p:txBody>
          <a:bodyPr/>
          <a:lstStyle/>
          <a:p>
            <a:r>
              <a:rPr lang="it-IT" dirty="0">
                <a:ea typeface="ＭＳ Ｐゴシック" pitchFamily="34" charset="-128"/>
              </a:rPr>
              <a:t>La distorsione da variabili omesse (continua)</a:t>
            </a:r>
            <a:br>
              <a:rPr lang="it-IT" dirty="0"/>
            </a:br>
            <a:endParaRPr lang="it-IT"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518B158-4FEA-40C0-A428-9C249B20431C}"/>
                  </a:ext>
                </a:extLst>
              </p:cNvPr>
              <p:cNvSpPr>
                <a:spLocks noGrp="1"/>
              </p:cNvSpPr>
              <p:nvPr>
                <p:ph idx="1"/>
              </p:nvPr>
            </p:nvSpPr>
            <p:spPr>
              <a:xfrm>
                <a:off x="304800" y="1447800"/>
                <a:ext cx="8294688" cy="4267200"/>
              </a:xfrm>
            </p:spPr>
            <p:txBody>
              <a:bodyPr/>
              <a:lstStyle/>
              <a:p>
                <a:pPr>
                  <a:spcBef>
                    <a:spcPts val="1200"/>
                  </a:spcBef>
                  <a:spcAft>
                    <a:spcPts val="600"/>
                  </a:spcAft>
                </a:pPr>
                <a:r>
                  <a:rPr lang="it-IT" sz="2000" dirty="0"/>
                  <a:t>In quale direzione va la distorsione? </a:t>
                </a:r>
              </a:p>
              <a:p>
                <a:pPr>
                  <a:spcBef>
                    <a:spcPts val="1200"/>
                  </a:spcBef>
                  <a:spcAft>
                    <a:spcPts val="600"/>
                  </a:spcAft>
                </a:pPr>
                <a:r>
                  <a:rPr lang="it-IT" sz="2000" dirty="0"/>
                  <a:t>Il segno della distorsione dipende da quello di </a:t>
                </a:r>
                <a14:m>
                  <m:oMath xmlns:m="http://schemas.openxmlformats.org/officeDocument/2006/math">
                    <m:sSub>
                      <m:sSubPr>
                        <m:ctrlPr>
                          <a:rPr lang="en-IE" sz="2000" i="1">
                            <a:latin typeface="Cambria Math" panose="02040503050406030204" pitchFamily="18" charset="0"/>
                          </a:rPr>
                        </m:ctrlPr>
                      </m:sSubPr>
                      <m:e>
                        <m:r>
                          <a:rPr lang="en-IE" sz="2000" i="1">
                            <a:latin typeface="Cambria Math" panose="02040503050406030204" pitchFamily="18" charset="0"/>
                          </a:rPr>
                          <m:t>𝜌</m:t>
                        </m:r>
                      </m:e>
                      <m:sub>
                        <m:r>
                          <a:rPr lang="en-IE" sz="2000" i="1">
                            <a:latin typeface="Cambria Math" panose="02040503050406030204" pitchFamily="18" charset="0"/>
                          </a:rPr>
                          <m:t>𝑋</m:t>
                        </m:r>
                        <m:r>
                          <a:rPr lang="en-IE" sz="2000">
                            <a:latin typeface="Cambria Math" panose="02040503050406030204" pitchFamily="18" charset="0"/>
                          </a:rPr>
                          <m:t>,</m:t>
                        </m:r>
                        <m:r>
                          <a:rPr lang="en-IE" sz="2000" i="1">
                            <a:latin typeface="Cambria Math" panose="02040503050406030204" pitchFamily="18" charset="0"/>
                          </a:rPr>
                          <m:t>𝑢</m:t>
                        </m:r>
                      </m:sub>
                    </m:sSub>
                  </m:oMath>
                </a14:m>
                <a:r>
                  <a:rPr lang="it-IT" sz="2000" dirty="0"/>
                  <a:t> che, come già visto, è dato da</a:t>
                </a:r>
              </a:p>
              <a:p>
                <a:pPr marL="0" indent="0">
                  <a:spcBef>
                    <a:spcPts val="1200"/>
                  </a:spcBef>
                  <a:spcAft>
                    <a:spcPts val="600"/>
                  </a:spcAft>
                  <a:buNone/>
                </a:pPr>
                <a14:m>
                  <m:oMathPara xmlns:m="http://schemas.openxmlformats.org/officeDocument/2006/math">
                    <m:oMathParaPr>
                      <m:jc m:val="centerGroup"/>
                    </m:oMathParaPr>
                    <m:oMath xmlns:m="http://schemas.openxmlformats.org/officeDocument/2006/math">
                      <m:sSub>
                        <m:sSubPr>
                          <m:ctrlPr>
                            <a:rPr lang="en-IE" sz="2000" i="1">
                              <a:latin typeface="Cambria Math" panose="02040503050406030204" pitchFamily="18" charset="0"/>
                            </a:rPr>
                          </m:ctrlPr>
                        </m:sSubPr>
                        <m:e>
                          <m:r>
                            <a:rPr lang="en-IE" sz="2000" i="1">
                              <a:latin typeface="Cambria Math" panose="02040503050406030204" pitchFamily="18" charset="0"/>
                            </a:rPr>
                            <m:t>𝜌</m:t>
                          </m:r>
                        </m:e>
                        <m:sub>
                          <m:r>
                            <a:rPr lang="en-IE" sz="2000" i="1">
                              <a:latin typeface="Cambria Math" panose="02040503050406030204" pitchFamily="18" charset="0"/>
                            </a:rPr>
                            <m:t>𝑋</m:t>
                          </m:r>
                          <m:r>
                            <a:rPr lang="en-IE" sz="2000">
                              <a:latin typeface="Cambria Math" panose="02040503050406030204" pitchFamily="18" charset="0"/>
                            </a:rPr>
                            <m:t>,</m:t>
                          </m:r>
                          <m:r>
                            <a:rPr lang="en-IE" sz="2000" i="1">
                              <a:latin typeface="Cambria Math" panose="02040503050406030204" pitchFamily="18" charset="0"/>
                            </a:rPr>
                            <m:t>𝑢</m:t>
                          </m:r>
                        </m:sub>
                      </m:sSub>
                      <m:r>
                        <a:rPr lang="en-IE" sz="2000" i="1">
                          <a:latin typeface="Cambria Math" panose="02040503050406030204" pitchFamily="18" charset="0"/>
                        </a:rPr>
                        <m:t>=</m:t>
                      </m:r>
                      <m:r>
                        <a:rPr lang="en-IE" sz="2000" i="1">
                          <a:latin typeface="Cambria Math" panose="02040503050406030204" pitchFamily="18" charset="0"/>
                        </a:rPr>
                        <m:t>𝑐𝑜𝑟𝑟</m:t>
                      </m:r>
                      <m:d>
                        <m:dPr>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a:rPr lang="en-IE" sz="2000" b="0" i="1" smtClean="0">
                                  <a:latin typeface="Cambria Math" panose="02040503050406030204" pitchFamily="18" charset="0"/>
                                </a:rPr>
                                <m:t>𝑋</m:t>
                              </m:r>
                            </m:e>
                            <m:sub>
                              <m:r>
                                <a:rPr lang="en-IE" sz="2000" i="1">
                                  <a:latin typeface="Cambria Math" panose="02040503050406030204" pitchFamily="18" charset="0"/>
                                </a:rPr>
                                <m:t>𝑖</m:t>
                              </m:r>
                            </m:sub>
                          </m:sSub>
                          <m:r>
                            <a:rPr lang="en-IE" sz="2000" i="1">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𝑢</m:t>
                              </m:r>
                            </m:e>
                            <m:sub>
                              <m:r>
                                <a:rPr lang="en-IE" sz="2000" i="1">
                                  <a:latin typeface="Cambria Math" panose="02040503050406030204" pitchFamily="18" charset="0"/>
                                </a:rPr>
                                <m:t>𝑖</m:t>
                              </m:r>
                            </m:sub>
                          </m:sSub>
                        </m:e>
                      </m:d>
                    </m:oMath>
                  </m:oMathPara>
                </a14:m>
                <a:endParaRPr lang="en-IE" sz="2000" i="1" dirty="0">
                  <a:latin typeface="Cambria Math" panose="02040503050406030204" pitchFamily="18" charset="0"/>
                </a:endParaRPr>
              </a:p>
              <a:p>
                <a:pPr marL="0" indent="0">
                  <a:spcBef>
                    <a:spcPts val="1200"/>
                  </a:spcBef>
                  <a:spcAft>
                    <a:spcPts val="600"/>
                  </a:spcAft>
                  <a:buNone/>
                </a:pPr>
                <a14:m>
                  <m:oMathPara xmlns:m="http://schemas.openxmlformats.org/officeDocument/2006/math">
                    <m:oMathParaPr>
                      <m:jc m:val="centerGroup"/>
                    </m:oMathParaPr>
                    <m:oMath xmlns:m="http://schemas.openxmlformats.org/officeDocument/2006/math">
                      <m:r>
                        <a:rPr lang="en-IE" sz="2000" i="1">
                          <a:latin typeface="Cambria Math" panose="02040503050406030204" pitchFamily="18" charset="0"/>
                        </a:rPr>
                        <m:t>      </m:t>
                      </m:r>
                      <m:r>
                        <a:rPr lang="en-IE" sz="2000" b="0" i="1" smtClean="0">
                          <a:latin typeface="Cambria Math" panose="02040503050406030204" pitchFamily="18" charset="0"/>
                        </a:rPr>
                        <m:t>              </m:t>
                      </m:r>
                      <m:r>
                        <a:rPr lang="en-IE" sz="2000" i="1">
                          <a:latin typeface="Cambria Math" panose="02040503050406030204" pitchFamily="18" charset="0"/>
                        </a:rPr>
                        <m:t>  =</m:t>
                      </m:r>
                      <m:r>
                        <a:rPr lang="en-IE" sz="2000" i="1">
                          <a:latin typeface="Cambria Math" panose="02040503050406030204" pitchFamily="18" charset="0"/>
                        </a:rPr>
                        <m:t>𝑐𝑜𝑟𝑟</m:t>
                      </m:r>
                      <m:d>
                        <m:dPr>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a:rPr lang="en-IE" sz="2000" i="1">
                                  <a:latin typeface="Cambria Math" panose="02040503050406030204" pitchFamily="18" charset="0"/>
                                </a:rPr>
                                <m:t>𝑋</m:t>
                              </m:r>
                            </m:e>
                            <m:sub>
                              <m:r>
                                <a:rPr lang="en-IE" sz="2000" i="1">
                                  <a:latin typeface="Cambria Math" panose="02040503050406030204" pitchFamily="18" charset="0"/>
                                </a:rPr>
                                <m:t>𝑖</m:t>
                              </m:r>
                            </m:sub>
                          </m:sSub>
                          <m:r>
                            <a:rPr lang="en-IE" sz="2000" i="1">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𝛽</m:t>
                              </m:r>
                            </m:e>
                            <m:sub>
                              <m:r>
                                <a:rPr lang="en-IE" sz="2000" i="1">
                                  <a:latin typeface="Cambria Math" panose="02040503050406030204" pitchFamily="18" charset="0"/>
                                </a:rPr>
                                <m:t>2</m:t>
                              </m:r>
                            </m:sub>
                          </m:sSub>
                          <m:sSub>
                            <m:sSubPr>
                              <m:ctrlPr>
                                <a:rPr lang="en-IE" sz="2000" i="1">
                                  <a:latin typeface="Cambria Math" panose="02040503050406030204" pitchFamily="18" charset="0"/>
                                </a:rPr>
                              </m:ctrlPr>
                            </m:sSubPr>
                            <m:e>
                              <m:r>
                                <a:rPr lang="en-IE" sz="2000" i="1">
                                  <a:latin typeface="Cambria Math" panose="02040503050406030204" pitchFamily="18" charset="0"/>
                                </a:rPr>
                                <m:t>𝑍</m:t>
                              </m:r>
                            </m:e>
                            <m:sub>
                              <m:r>
                                <a:rPr lang="en-IE" sz="2000" i="1">
                                  <a:latin typeface="Cambria Math" panose="02040503050406030204" pitchFamily="18" charset="0"/>
                                </a:rPr>
                                <m:t>𝑖</m:t>
                              </m:r>
                            </m:sub>
                          </m:sSub>
                          <m:r>
                            <a:rPr lang="en-IE" sz="2000" i="1">
                              <a:latin typeface="Cambria Math" panose="02040503050406030204" pitchFamily="18" charset="0"/>
                            </a:rPr>
                            <m:t>+</m:t>
                          </m:r>
                          <m:sSub>
                            <m:sSubPr>
                              <m:ctrlPr>
                                <a:rPr lang="en-IE" sz="2000" i="1">
                                  <a:latin typeface="Cambria Math" panose="02040503050406030204" pitchFamily="18" charset="0"/>
                                </a:rPr>
                              </m:ctrlPr>
                            </m:sSubPr>
                            <m:e>
                              <m:r>
                                <a:rPr lang="en-IE" sz="2000" i="1">
                                  <a:latin typeface="Cambria Math" panose="02040503050406030204" pitchFamily="18" charset="0"/>
                                </a:rPr>
                                <m:t>𝑒</m:t>
                              </m:r>
                            </m:e>
                            <m:sub>
                              <m:r>
                                <a:rPr lang="en-IE" sz="2000" i="1">
                                  <a:latin typeface="Cambria Math" panose="02040503050406030204" pitchFamily="18" charset="0"/>
                                </a:rPr>
                                <m:t>𝑖</m:t>
                              </m:r>
                            </m:sub>
                          </m:sSub>
                        </m:e>
                      </m:d>
                    </m:oMath>
                  </m:oMathPara>
                </a14:m>
                <a:endParaRPr lang="en-IE" sz="2000" i="1" dirty="0">
                  <a:latin typeface="Cambria Math" panose="02040503050406030204" pitchFamily="18" charset="0"/>
                </a:endParaRPr>
              </a:p>
              <a:p>
                <a:pPr marL="0" indent="0">
                  <a:spcBef>
                    <a:spcPts val="1200"/>
                  </a:spcBef>
                  <a:spcAft>
                    <a:spcPts val="600"/>
                  </a:spcAft>
                  <a:buNone/>
                </a:pPr>
                <a14:m>
                  <m:oMathPara xmlns:m="http://schemas.openxmlformats.org/officeDocument/2006/math">
                    <m:oMathParaPr>
                      <m:jc m:val="centerGroup"/>
                    </m:oMathParaPr>
                    <m:oMath xmlns:m="http://schemas.openxmlformats.org/officeDocument/2006/math">
                      <m:r>
                        <a:rPr lang="en-IE" sz="2000" i="1">
                          <a:latin typeface="Cambria Math" panose="02040503050406030204" pitchFamily="18" charset="0"/>
                        </a:rPr>
                        <m:t>          </m:t>
                      </m:r>
                      <m:r>
                        <a:rPr lang="en-IE" sz="2000" b="0" i="1" smtClean="0">
                          <a:latin typeface="Cambria Math" panose="02040503050406030204" pitchFamily="18" charset="0"/>
                        </a:rPr>
                        <m:t> </m:t>
                      </m:r>
                      <m:r>
                        <a:rPr lang="en-IE" sz="2000" i="1">
                          <a:latin typeface="Cambria Math" panose="02040503050406030204" pitchFamily="18" charset="0"/>
                        </a:rPr>
                        <m:t>  =</m:t>
                      </m:r>
                      <m:sSub>
                        <m:sSubPr>
                          <m:ctrlPr>
                            <a:rPr lang="en-IE" sz="2000" i="1">
                              <a:latin typeface="Cambria Math" panose="02040503050406030204" pitchFamily="18" charset="0"/>
                            </a:rPr>
                          </m:ctrlPr>
                        </m:sSubPr>
                        <m:e>
                          <m:r>
                            <a:rPr lang="en-IE" sz="2000" i="1">
                              <a:latin typeface="Cambria Math" panose="02040503050406030204" pitchFamily="18" charset="0"/>
                            </a:rPr>
                            <m:t>𝛽</m:t>
                          </m:r>
                        </m:e>
                        <m:sub>
                          <m:r>
                            <a:rPr lang="en-IE" sz="2000" i="1">
                              <a:latin typeface="Cambria Math" panose="02040503050406030204" pitchFamily="18" charset="0"/>
                            </a:rPr>
                            <m:t>2</m:t>
                          </m:r>
                        </m:sub>
                      </m:sSub>
                      <m:r>
                        <a:rPr lang="en-IE" sz="2000" i="1">
                          <a:latin typeface="Cambria Math" panose="02040503050406030204" pitchFamily="18" charset="0"/>
                        </a:rPr>
                        <m:t>𝑐𝑜𝑟𝑟</m:t>
                      </m:r>
                      <m:d>
                        <m:dPr>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a:rPr lang="en-IE" sz="2000" b="0" i="1" smtClean="0">
                                  <a:latin typeface="Cambria Math" panose="02040503050406030204" pitchFamily="18" charset="0"/>
                                </a:rPr>
                                <m:t>𝑋</m:t>
                              </m:r>
                            </m:e>
                            <m:sub>
                              <m:r>
                                <a:rPr lang="en-IE" sz="2000" i="1">
                                  <a:latin typeface="Cambria Math" panose="02040503050406030204" pitchFamily="18" charset="0"/>
                                </a:rPr>
                                <m:t>𝑖</m:t>
                              </m:r>
                            </m:sub>
                          </m:sSub>
                          <m:r>
                            <a:rPr lang="en-IE" sz="2000" i="1">
                              <a:latin typeface="Cambria Math" panose="02040503050406030204" pitchFamily="18" charset="0"/>
                            </a:rPr>
                            <m:t>, </m:t>
                          </m:r>
                          <m:sSub>
                            <m:sSubPr>
                              <m:ctrlPr>
                                <a:rPr lang="en-IE" sz="2000" i="1">
                                  <a:latin typeface="Cambria Math" panose="02040503050406030204" pitchFamily="18" charset="0"/>
                                </a:rPr>
                              </m:ctrlPr>
                            </m:sSubPr>
                            <m:e>
                              <m:r>
                                <a:rPr lang="en-IE" sz="2000" b="0" i="1" smtClean="0">
                                  <a:latin typeface="Cambria Math" panose="02040503050406030204" pitchFamily="18" charset="0"/>
                                </a:rPr>
                                <m:t>𝑍</m:t>
                              </m:r>
                            </m:e>
                            <m:sub>
                              <m:r>
                                <a:rPr lang="en-IE" sz="2000" i="1">
                                  <a:latin typeface="Cambria Math" panose="02040503050406030204" pitchFamily="18" charset="0"/>
                                </a:rPr>
                                <m:t>𝑖</m:t>
                              </m:r>
                            </m:sub>
                          </m:sSub>
                        </m:e>
                      </m:d>
                    </m:oMath>
                  </m:oMathPara>
                </a14:m>
                <a:endParaRPr lang="it-IT" sz="2000" dirty="0"/>
              </a:p>
              <a:p>
                <a:pPr>
                  <a:spcBef>
                    <a:spcPts val="1200"/>
                  </a:spcBef>
                  <a:spcAft>
                    <a:spcPts val="600"/>
                  </a:spcAft>
                </a:pPr>
                <a:r>
                  <a:rPr lang="it-IT" sz="2000" dirty="0"/>
                  <a:t>Quindi, poiché il segno della distorsione dipende da quello di </a:t>
                </a:r>
                <a14:m>
                  <m:oMath xmlns:m="http://schemas.openxmlformats.org/officeDocument/2006/math">
                    <m:sSub>
                      <m:sSubPr>
                        <m:ctrlPr>
                          <a:rPr lang="en-IE" sz="2000" i="1">
                            <a:latin typeface="Cambria Math" panose="02040503050406030204" pitchFamily="18" charset="0"/>
                          </a:rPr>
                        </m:ctrlPr>
                      </m:sSubPr>
                      <m:e>
                        <m:r>
                          <a:rPr lang="en-IE" sz="2000" i="1">
                            <a:latin typeface="Cambria Math" panose="02040503050406030204" pitchFamily="18" charset="0"/>
                          </a:rPr>
                          <m:t>𝜌</m:t>
                        </m:r>
                      </m:e>
                      <m:sub>
                        <m:r>
                          <a:rPr lang="en-IE" sz="2000" i="1">
                            <a:latin typeface="Cambria Math" panose="02040503050406030204" pitchFamily="18" charset="0"/>
                          </a:rPr>
                          <m:t>𝑋</m:t>
                        </m:r>
                        <m:r>
                          <a:rPr lang="en-IE" sz="2000">
                            <a:latin typeface="Cambria Math" panose="02040503050406030204" pitchFamily="18" charset="0"/>
                          </a:rPr>
                          <m:t>,</m:t>
                        </m:r>
                        <m:r>
                          <a:rPr lang="en-IE" sz="2000" i="1">
                            <a:latin typeface="Cambria Math" panose="02040503050406030204" pitchFamily="18" charset="0"/>
                          </a:rPr>
                          <m:t>𝑢</m:t>
                        </m:r>
                      </m:sub>
                    </m:sSub>
                  </m:oMath>
                </a14:m>
                <a:r>
                  <a:rPr lang="it-IT" sz="2000" dirty="0"/>
                  <a:t>, esso sarà dato dal segno di </a:t>
                </a:r>
                <a14:m>
                  <m:oMath xmlns:m="http://schemas.openxmlformats.org/officeDocument/2006/math">
                    <m:sSub>
                      <m:sSubPr>
                        <m:ctrlPr>
                          <a:rPr lang="en-IE" sz="2000" i="1">
                            <a:latin typeface="Cambria Math" panose="02040503050406030204" pitchFamily="18" charset="0"/>
                          </a:rPr>
                        </m:ctrlPr>
                      </m:sSubPr>
                      <m:e>
                        <m:r>
                          <a:rPr lang="en-IE" sz="2000" i="1">
                            <a:latin typeface="Cambria Math" panose="02040503050406030204" pitchFamily="18" charset="0"/>
                          </a:rPr>
                          <m:t>𝛽</m:t>
                        </m:r>
                      </m:e>
                      <m:sub>
                        <m:r>
                          <a:rPr lang="en-IE" sz="2000" i="1">
                            <a:latin typeface="Cambria Math" panose="02040503050406030204" pitchFamily="18" charset="0"/>
                          </a:rPr>
                          <m:t>2</m:t>
                        </m:r>
                      </m:sub>
                    </m:sSub>
                    <m:r>
                      <a:rPr lang="it-IT" sz="2000" b="0" i="1" smtClean="0">
                        <a:latin typeface="Cambria Math" panose="02040503050406030204" pitchFamily="18" charset="0"/>
                      </a:rPr>
                      <m:t> </m:t>
                    </m:r>
                    <m:r>
                      <a:rPr lang="en-IE" sz="2000" i="1">
                        <a:latin typeface="Cambria Math" panose="02040503050406030204" pitchFamily="18" charset="0"/>
                      </a:rPr>
                      <m:t>𝑐𝑜𝑟𝑟</m:t>
                    </m:r>
                    <m:d>
                      <m:dPr>
                        <m:ctrlPr>
                          <a:rPr lang="en-IE" sz="2000" i="1">
                            <a:latin typeface="Cambria Math" panose="02040503050406030204" pitchFamily="18" charset="0"/>
                          </a:rPr>
                        </m:ctrlPr>
                      </m:dPr>
                      <m:e>
                        <m:sSub>
                          <m:sSubPr>
                            <m:ctrlPr>
                              <a:rPr lang="en-IE" sz="2000" i="1">
                                <a:latin typeface="Cambria Math" panose="02040503050406030204" pitchFamily="18" charset="0"/>
                              </a:rPr>
                            </m:ctrlPr>
                          </m:sSubPr>
                          <m:e>
                            <m:r>
                              <a:rPr lang="en-IE" sz="2000" i="1">
                                <a:latin typeface="Cambria Math" panose="02040503050406030204" pitchFamily="18" charset="0"/>
                              </a:rPr>
                              <m:t>𝑋</m:t>
                            </m:r>
                          </m:e>
                          <m:sub>
                            <m:r>
                              <a:rPr lang="en-IE" sz="2000" i="1">
                                <a:latin typeface="Cambria Math" panose="02040503050406030204" pitchFamily="18" charset="0"/>
                              </a:rPr>
                              <m:t>𝑖</m:t>
                            </m:r>
                          </m:sub>
                        </m:sSub>
                        <m:r>
                          <a:rPr lang="en-IE" sz="2000" i="1">
                            <a:latin typeface="Cambria Math" panose="02040503050406030204" pitchFamily="18" charset="0"/>
                          </a:rPr>
                          <m:t>, </m:t>
                        </m:r>
                        <m:sSub>
                          <m:sSubPr>
                            <m:ctrlPr>
                              <a:rPr lang="en-IE" sz="2000" i="1">
                                <a:latin typeface="Cambria Math" panose="02040503050406030204" pitchFamily="18" charset="0"/>
                              </a:rPr>
                            </m:ctrlPr>
                          </m:sSubPr>
                          <m:e>
                            <m:r>
                              <a:rPr lang="en-IE" sz="2000" i="1">
                                <a:latin typeface="Cambria Math" panose="02040503050406030204" pitchFamily="18" charset="0"/>
                              </a:rPr>
                              <m:t>𝑍</m:t>
                            </m:r>
                          </m:e>
                          <m:sub>
                            <m:r>
                              <a:rPr lang="en-IE" sz="2000" i="1">
                                <a:latin typeface="Cambria Math" panose="02040503050406030204" pitchFamily="18" charset="0"/>
                              </a:rPr>
                              <m:t>𝑖</m:t>
                            </m:r>
                          </m:sub>
                        </m:sSub>
                      </m:e>
                    </m:d>
                  </m:oMath>
                </a14:m>
                <a:endParaRPr lang="it-IT" sz="2400" dirty="0"/>
              </a:p>
            </p:txBody>
          </p:sp>
        </mc:Choice>
        <mc:Fallback>
          <p:sp>
            <p:nvSpPr>
              <p:cNvPr id="3" name="Content Placeholder 2">
                <a:extLst>
                  <a:ext uri="{FF2B5EF4-FFF2-40B4-BE49-F238E27FC236}">
                    <a16:creationId xmlns:a16="http://schemas.microsoft.com/office/drawing/2014/main" id="{2518B158-4FEA-40C0-A428-9C249B20431C}"/>
                  </a:ext>
                </a:extLst>
              </p:cNvPr>
              <p:cNvSpPr>
                <a:spLocks noGrp="1" noRot="1" noChangeAspect="1" noMove="1" noResize="1" noEditPoints="1" noAdjustHandles="1" noChangeArrowheads="1" noChangeShapeType="1" noTextEdit="1"/>
              </p:cNvSpPr>
              <p:nvPr>
                <p:ph idx="1"/>
              </p:nvPr>
            </p:nvSpPr>
            <p:spPr>
              <a:xfrm>
                <a:off x="304800" y="1447800"/>
                <a:ext cx="8294688" cy="4267200"/>
              </a:xfrm>
              <a:blipFill>
                <a:blip r:embed="rId3"/>
                <a:stretch>
                  <a:fillRect l="-808" t="-1000" r="-1910"/>
                </a:stretch>
              </a:blipFill>
            </p:spPr>
            <p:txBody>
              <a:bodyPr/>
              <a:lstStyle/>
              <a:p>
                <a:r>
                  <a:rPr lang="en-IE">
                    <a:noFill/>
                  </a:rPr>
                  <a:t> </a:t>
                </a:r>
              </a:p>
            </p:txBody>
          </p:sp>
        </mc:Fallback>
      </mc:AlternateContent>
      <p:sp>
        <p:nvSpPr>
          <p:cNvPr id="4" name="Slide Number Placeholder 3">
            <a:extLst>
              <a:ext uri="{FF2B5EF4-FFF2-40B4-BE49-F238E27FC236}">
                <a16:creationId xmlns:a16="http://schemas.microsoft.com/office/drawing/2014/main" id="{A9CBA97C-59D5-4E2A-9213-5A07CCAAD5C3}"/>
              </a:ext>
            </a:extLst>
          </p:cNvPr>
          <p:cNvSpPr>
            <a:spLocks noGrp="1"/>
          </p:cNvSpPr>
          <p:nvPr>
            <p:ph type="sldNum" sz="quarter" idx="10"/>
          </p:nvPr>
        </p:nvSpPr>
        <p:spPr/>
        <p:txBody>
          <a:bodyPr/>
          <a:lstStyle/>
          <a:p>
            <a:pPr>
              <a:defRPr/>
            </a:pPr>
            <a:fld id="{8EC992F6-5526-4454-982F-556CFD51E845}" type="slidenum">
              <a:rPr lang="en-US" altLang="en-US" smtClean="0"/>
              <a:pPr>
                <a:defRPr/>
              </a:pPr>
              <a:t>90</a:t>
            </a:fld>
            <a:endParaRPr lang="en-US" altLang="en-US"/>
          </a:p>
        </p:txBody>
      </p:sp>
    </p:spTree>
    <p:extLst>
      <p:ext uri="{BB962C8B-B14F-4D97-AF65-F5344CB8AC3E}">
        <p14:creationId xmlns:p14="http://schemas.microsoft.com/office/powerpoint/2010/main" val="30872489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Content Placeholder 2"/>
          <p:cNvSpPr>
            <a:spLocks noGrp="1"/>
          </p:cNvSpPr>
          <p:nvPr>
            <p:ph idx="1"/>
          </p:nvPr>
        </p:nvSpPr>
        <p:spPr>
          <a:xfrm>
            <a:off x="304800" y="3789040"/>
            <a:ext cx="8294688" cy="3266830"/>
          </a:xfrm>
        </p:spPr>
        <p:txBody>
          <a:bodyPr/>
          <a:lstStyle/>
          <a:p>
            <a:r>
              <a:rPr lang="it-IT" sz="2000" dirty="0">
                <a:ea typeface="ＭＳ Ｐゴシック" pitchFamily="34" charset="-128"/>
              </a:rPr>
              <a:t>I distretti con meno studenti non di madrelingua ottengono migliori punteggi nei testi.</a:t>
            </a:r>
          </a:p>
          <a:p>
            <a:r>
              <a:rPr lang="it-IT" sz="2000" dirty="0">
                <a:ea typeface="ＭＳ Ｐゴシック" pitchFamily="34" charset="-128"/>
              </a:rPr>
              <a:t>I distretti con una minore percentuale di studenti non di madrelingua hanno classi più piccole.</a:t>
            </a:r>
          </a:p>
          <a:p>
            <a:r>
              <a:rPr lang="it-IT" sz="2000" dirty="0">
                <a:ea typeface="ＭＳ Ｐゴシック" pitchFamily="34" charset="-128"/>
              </a:rPr>
              <a:t>Tra i distretti con percentuali di studenti non di madrelingua comparabili, l’effetto della dimensione delle classi è piccolo (si ricordi che complessivamente la “differenza di punteggio nei test” = 7.4).</a:t>
            </a:r>
          </a:p>
        </p:txBody>
      </p:sp>
      <p:pic>
        <p:nvPicPr>
          <p:cNvPr id="181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76672"/>
            <a:ext cx="8684502" cy="3058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91</a:t>
            </a:fld>
            <a:endParaRPr lang="en-US" altLang="en-US"/>
          </a:p>
        </p:txBody>
      </p:sp>
      <p:grpSp>
        <p:nvGrpSpPr>
          <p:cNvPr id="8" name="Group 7">
            <a:extLst>
              <a:ext uri="{FF2B5EF4-FFF2-40B4-BE49-F238E27FC236}">
                <a16:creationId xmlns:a16="http://schemas.microsoft.com/office/drawing/2014/main" id="{3E4AF5BC-FC0E-43DB-ABED-E93E8FB6BD28}"/>
              </a:ext>
            </a:extLst>
          </p:cNvPr>
          <p:cNvGrpSpPr/>
          <p:nvPr/>
        </p:nvGrpSpPr>
        <p:grpSpPr>
          <a:xfrm>
            <a:off x="3657600" y="2412864"/>
            <a:ext cx="2895600" cy="1096913"/>
            <a:chOff x="3657600" y="2412864"/>
            <a:chExt cx="2895600" cy="1096913"/>
          </a:xfrm>
        </p:grpSpPr>
        <p:sp>
          <p:nvSpPr>
            <p:cNvPr id="2" name="Oval 1">
              <a:extLst>
                <a:ext uri="{FF2B5EF4-FFF2-40B4-BE49-F238E27FC236}">
                  <a16:creationId xmlns:a16="http://schemas.microsoft.com/office/drawing/2014/main" id="{7C620531-B6DF-4F95-A649-C6CEBCBA1A10}"/>
                </a:ext>
              </a:extLst>
            </p:cNvPr>
            <p:cNvSpPr/>
            <p:nvPr/>
          </p:nvSpPr>
          <p:spPr bwMode="auto">
            <a:xfrm>
              <a:off x="3657600" y="2412864"/>
              <a:ext cx="381000" cy="3048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1800" b="0" i="0" u="none" strike="noStrike" cap="none" normalizeH="0" baseline="0" dirty="0">
                <a:ln>
                  <a:noFill/>
                </a:ln>
                <a:solidFill>
                  <a:schemeClr val="tx1"/>
                </a:solidFill>
                <a:effectLst/>
                <a:latin typeface="Verdana" pitchFamily="-105" charset="0"/>
              </a:endParaRPr>
            </a:p>
          </p:txBody>
        </p:sp>
        <p:sp>
          <p:nvSpPr>
            <p:cNvPr id="6" name="Oval 5">
              <a:extLst>
                <a:ext uri="{FF2B5EF4-FFF2-40B4-BE49-F238E27FC236}">
                  <a16:creationId xmlns:a16="http://schemas.microsoft.com/office/drawing/2014/main" id="{F43EC7B5-D507-45D8-A3DE-C54EE84AAA39}"/>
                </a:ext>
              </a:extLst>
            </p:cNvPr>
            <p:cNvSpPr/>
            <p:nvPr/>
          </p:nvSpPr>
          <p:spPr bwMode="auto">
            <a:xfrm>
              <a:off x="6019800" y="3204977"/>
              <a:ext cx="381000" cy="3048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1800" b="0" i="0" u="none" strike="noStrike" cap="none" normalizeH="0" baseline="0" dirty="0">
                <a:ln>
                  <a:noFill/>
                </a:ln>
                <a:solidFill>
                  <a:schemeClr val="tx1"/>
                </a:solidFill>
                <a:effectLst/>
                <a:latin typeface="Verdana" pitchFamily="-105" charset="0"/>
              </a:endParaRPr>
            </a:p>
          </p:txBody>
        </p:sp>
        <p:cxnSp>
          <p:nvCxnSpPr>
            <p:cNvPr id="5" name="Straight Arrow Connector 4">
              <a:extLst>
                <a:ext uri="{FF2B5EF4-FFF2-40B4-BE49-F238E27FC236}">
                  <a16:creationId xmlns:a16="http://schemas.microsoft.com/office/drawing/2014/main" id="{780AE9F3-B120-49A9-9878-8EB5A433C574}"/>
                </a:ext>
              </a:extLst>
            </p:cNvPr>
            <p:cNvCxnSpPr/>
            <p:nvPr/>
          </p:nvCxnSpPr>
          <p:spPr bwMode="auto">
            <a:xfrm>
              <a:off x="6553200" y="2565264"/>
              <a:ext cx="0" cy="79211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6BDE422E-12DC-4A6F-837B-FA1AEC2AE447}"/>
                </a:ext>
              </a:extLst>
            </p:cNvPr>
            <p:cNvCxnSpPr>
              <a:cxnSpLocks/>
            </p:cNvCxnSpPr>
            <p:nvPr/>
          </p:nvCxnSpPr>
          <p:spPr bwMode="auto">
            <a:xfrm flipV="1">
              <a:off x="4191000" y="2565264"/>
              <a:ext cx="0" cy="75742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10" name="TextBox 9">
            <a:extLst>
              <a:ext uri="{FF2B5EF4-FFF2-40B4-BE49-F238E27FC236}">
                <a16:creationId xmlns:a16="http://schemas.microsoft.com/office/drawing/2014/main" id="{F22E9ACB-9FB9-4BC5-AD29-E087977AD7A1}"/>
              </a:ext>
            </a:extLst>
          </p:cNvPr>
          <p:cNvSpPr txBox="1"/>
          <p:nvPr/>
        </p:nvSpPr>
        <p:spPr>
          <a:xfrm>
            <a:off x="3124200" y="2005992"/>
            <a:ext cx="4114796" cy="415498"/>
          </a:xfrm>
          <a:prstGeom prst="rect">
            <a:avLst/>
          </a:prstGeom>
          <a:noFill/>
        </p:spPr>
        <p:txBody>
          <a:bodyPr wrap="square" rtlCol="0">
            <a:spAutoFit/>
          </a:bodyPr>
          <a:lstStyle/>
          <a:p>
            <a:pPr algn="ctr"/>
            <a:r>
              <a:rPr lang="en-IE" sz="1050" b="1" dirty="0">
                <a:solidFill>
                  <a:srgbClr val="FF0000"/>
                </a:solidFill>
              </a:rPr>
              <a:t>Il </a:t>
            </a:r>
            <a:r>
              <a:rPr lang="en-IE" sz="1050" b="1" dirty="0" err="1">
                <a:solidFill>
                  <a:srgbClr val="FF0000"/>
                </a:solidFill>
              </a:rPr>
              <a:t>problema</a:t>
            </a:r>
            <a:r>
              <a:rPr lang="en-IE" sz="1050" b="1" dirty="0">
                <a:solidFill>
                  <a:srgbClr val="FF0000"/>
                </a:solidFill>
              </a:rPr>
              <a:t> è </a:t>
            </a:r>
            <a:r>
              <a:rPr lang="en-IE" sz="1050" b="1" dirty="0" err="1">
                <a:solidFill>
                  <a:srgbClr val="FF0000"/>
                </a:solidFill>
              </a:rPr>
              <a:t>che</a:t>
            </a:r>
            <a:r>
              <a:rPr lang="en-IE" sz="1050" b="1" dirty="0">
                <a:solidFill>
                  <a:srgbClr val="FF0000"/>
                </a:solidFill>
              </a:rPr>
              <a:t> </a:t>
            </a:r>
            <a:r>
              <a:rPr lang="en-IE" sz="1050" b="1" dirty="0" err="1">
                <a:solidFill>
                  <a:srgbClr val="FF0000"/>
                </a:solidFill>
              </a:rPr>
              <a:t>i</a:t>
            </a:r>
            <a:r>
              <a:rPr lang="en-IE" sz="1050" b="1" dirty="0">
                <a:solidFill>
                  <a:srgbClr val="FF0000"/>
                </a:solidFill>
              </a:rPr>
              <a:t> </a:t>
            </a:r>
            <a:r>
              <a:rPr lang="en-IE" sz="1050" b="1" dirty="0" err="1">
                <a:solidFill>
                  <a:srgbClr val="FF0000"/>
                </a:solidFill>
              </a:rPr>
              <a:t>distretti</a:t>
            </a:r>
            <a:r>
              <a:rPr lang="en-IE" sz="1050" b="1" dirty="0">
                <a:solidFill>
                  <a:srgbClr val="FF0000"/>
                </a:solidFill>
              </a:rPr>
              <a:t> con le </a:t>
            </a:r>
            <a:r>
              <a:rPr lang="en-IE" sz="1050" b="1" dirty="0" err="1">
                <a:solidFill>
                  <a:srgbClr val="FF0000"/>
                </a:solidFill>
              </a:rPr>
              <a:t>classi</a:t>
            </a:r>
            <a:r>
              <a:rPr lang="en-IE" sz="1050" b="1" dirty="0">
                <a:solidFill>
                  <a:srgbClr val="FF0000"/>
                </a:solidFill>
              </a:rPr>
              <a:t> </a:t>
            </a:r>
            <a:r>
              <a:rPr lang="en-IE" sz="1050" b="1" dirty="0" err="1">
                <a:solidFill>
                  <a:srgbClr val="FF0000"/>
                </a:solidFill>
              </a:rPr>
              <a:t>più</a:t>
            </a:r>
            <a:r>
              <a:rPr lang="en-IE" sz="1050" b="1" dirty="0">
                <a:solidFill>
                  <a:srgbClr val="FF0000"/>
                </a:solidFill>
              </a:rPr>
              <a:t> </a:t>
            </a:r>
            <a:r>
              <a:rPr lang="en-IE" sz="1050" b="1" dirty="0" err="1">
                <a:solidFill>
                  <a:srgbClr val="FF0000"/>
                </a:solidFill>
              </a:rPr>
              <a:t>grandi</a:t>
            </a:r>
            <a:r>
              <a:rPr lang="en-IE" sz="1050" b="1" dirty="0">
                <a:solidFill>
                  <a:srgbClr val="FF0000"/>
                </a:solidFill>
              </a:rPr>
              <a:t> </a:t>
            </a:r>
            <a:r>
              <a:rPr lang="en-IE" sz="1050" b="1" dirty="0" err="1">
                <a:solidFill>
                  <a:srgbClr val="FF0000"/>
                </a:solidFill>
              </a:rPr>
              <a:t>hanno</a:t>
            </a:r>
            <a:r>
              <a:rPr lang="en-IE" sz="1050" b="1" dirty="0">
                <a:solidFill>
                  <a:srgbClr val="FF0000"/>
                </a:solidFill>
              </a:rPr>
              <a:t> </a:t>
            </a:r>
            <a:r>
              <a:rPr lang="en-IE" sz="1050" b="1" dirty="0" err="1">
                <a:solidFill>
                  <a:srgbClr val="FF0000"/>
                </a:solidFill>
              </a:rPr>
              <a:t>anche</a:t>
            </a:r>
            <a:r>
              <a:rPr lang="en-IE" sz="1050" b="1" dirty="0">
                <a:solidFill>
                  <a:srgbClr val="FF0000"/>
                </a:solidFill>
              </a:rPr>
              <a:t> </a:t>
            </a:r>
            <a:r>
              <a:rPr lang="en-IE" sz="1050" b="1" dirty="0" err="1">
                <a:solidFill>
                  <a:srgbClr val="FF0000"/>
                </a:solidFill>
              </a:rPr>
              <a:t>più</a:t>
            </a:r>
            <a:r>
              <a:rPr lang="en-IE" sz="1050" b="1" dirty="0">
                <a:solidFill>
                  <a:srgbClr val="FF0000"/>
                </a:solidFill>
              </a:rPr>
              <a:t> </a:t>
            </a:r>
            <a:r>
              <a:rPr lang="en-IE" sz="1050" b="1" dirty="0" err="1">
                <a:solidFill>
                  <a:srgbClr val="FF0000"/>
                </a:solidFill>
              </a:rPr>
              <a:t>studenti</a:t>
            </a:r>
            <a:r>
              <a:rPr lang="en-IE" sz="1050" b="1" dirty="0">
                <a:solidFill>
                  <a:srgbClr val="FF0000"/>
                </a:solidFill>
              </a:rPr>
              <a:t> non di </a:t>
            </a:r>
            <a:r>
              <a:rPr lang="en-IE" sz="1050" b="1" dirty="0" err="1">
                <a:solidFill>
                  <a:srgbClr val="FF0000"/>
                </a:solidFill>
              </a:rPr>
              <a:t>madrelingua</a:t>
            </a:r>
            <a:endParaRPr lang="en-IE" sz="1050" b="1" dirty="0">
              <a:solidFill>
                <a:srgbClr val="FF0000"/>
              </a:solidFill>
            </a:endParaRPr>
          </a:p>
        </p:txBody>
      </p:sp>
    </p:spTree>
    <p:extLst>
      <p:ext uri="{BB962C8B-B14F-4D97-AF65-F5344CB8AC3E}">
        <p14:creationId xmlns:p14="http://schemas.microsoft.com/office/powerpoint/2010/main" val="188734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Title 6"/>
          <p:cNvSpPr>
            <a:spLocks noGrp="1"/>
          </p:cNvSpPr>
          <p:nvPr>
            <p:ph type="title"/>
          </p:nvPr>
        </p:nvSpPr>
        <p:spPr/>
        <p:txBody>
          <a:bodyPr/>
          <a:lstStyle/>
          <a:p>
            <a:r>
              <a:rPr lang="en-US" err="1">
                <a:ea typeface="ＭＳ Ｐゴシック" pitchFamily="34" charset="-128"/>
              </a:rPr>
              <a:t>Causalità</a:t>
            </a:r>
            <a:r>
              <a:rPr lang="en-US">
                <a:ea typeface="ＭＳ Ｐゴシック" pitchFamily="34" charset="-128"/>
              </a:rPr>
              <a:t> e </a:t>
            </a:r>
            <a:r>
              <a:rPr lang="en-US" err="1">
                <a:ea typeface="ＭＳ Ｐゴシック" pitchFamily="34" charset="-128"/>
              </a:rPr>
              <a:t>analisi</a:t>
            </a:r>
            <a:r>
              <a:rPr lang="en-US">
                <a:ea typeface="ＭＳ Ｐゴシック" pitchFamily="34" charset="-128"/>
              </a:rPr>
              <a:t> di </a:t>
            </a:r>
            <a:r>
              <a:rPr lang="en-US" err="1">
                <a:ea typeface="ＭＳ Ｐゴシック" pitchFamily="34" charset="-128"/>
              </a:rPr>
              <a:t>regressione</a:t>
            </a:r>
            <a:endParaRPr lang="en-US">
              <a:ea typeface="ＭＳ Ｐゴシック" pitchFamily="34" charset="-128"/>
            </a:endParaRPr>
          </a:p>
        </p:txBody>
      </p:sp>
      <mc:AlternateContent xmlns:mc="http://schemas.openxmlformats.org/markup-compatibility/2006">
        <mc:Choice xmlns:a14="http://schemas.microsoft.com/office/drawing/2010/main" Requires="a14">
          <p:sp>
            <p:nvSpPr>
              <p:cNvPr id="130052" name="Content Placeholder 2"/>
              <p:cNvSpPr>
                <a:spLocks noGrp="1"/>
              </p:cNvSpPr>
              <p:nvPr>
                <p:ph idx="1"/>
              </p:nvPr>
            </p:nvSpPr>
            <p:spPr>
              <a:xfrm>
                <a:off x="304800" y="1600200"/>
                <a:ext cx="8458200" cy="4572000"/>
              </a:xfrm>
            </p:spPr>
            <p:txBody>
              <a:bodyPr/>
              <a:lstStyle/>
              <a:p>
                <a:r>
                  <a:rPr lang="it-IT" sz="2000" dirty="0">
                    <a:ea typeface="ＭＳ Ｐゴシック" pitchFamily="34" charset="-128"/>
                  </a:rPr>
                  <a:t>L’esempio dei punteggi nei test/</a:t>
                </a:r>
                <a:r>
                  <a:rPr lang="it-IT" sz="2000" i="1" dirty="0">
                    <a:ea typeface="ＭＳ Ｐゴシック" pitchFamily="34" charset="-128"/>
                  </a:rPr>
                  <a:t>STR</a:t>
                </a:r>
                <a:r>
                  <a:rPr lang="it-IT" sz="2000" dirty="0">
                    <a:ea typeface="ＭＳ Ｐゴシック" pitchFamily="34" charset="-128"/>
                  </a:rPr>
                  <a:t>/percentuale di studenti non di madrelingua mostra che, se una variabile omessa soddisfa le due condizioni della distorsione da variabili omesse, allora lo stimatore OLS nella regressione che omette tale variabile è distorto e inconsistente. </a:t>
                </a:r>
              </a:p>
              <a:p>
                <a:r>
                  <a:rPr lang="it-IT" sz="2000" b="1" dirty="0">
                    <a:ea typeface="ＭＳ Ｐゴシック" pitchFamily="34" charset="-128"/>
                  </a:rPr>
                  <a:t>Perciò, anche se </a:t>
                </a:r>
                <a:r>
                  <a:rPr lang="it-IT" sz="2000" b="1" i="1" dirty="0">
                    <a:ea typeface="ＭＳ Ｐゴシック" pitchFamily="34" charset="-128"/>
                  </a:rPr>
                  <a:t>n</a:t>
                </a:r>
                <a:r>
                  <a:rPr lang="it-IT" sz="2000" b="1" dirty="0">
                    <a:ea typeface="ＭＳ Ｐゴシック" pitchFamily="34" charset="-128"/>
                  </a:rPr>
                  <a:t> è grande, </a:t>
                </a:r>
                <a14:m>
                  <m:oMath xmlns:m="http://schemas.openxmlformats.org/officeDocument/2006/math">
                    <m:sSub>
                      <m:sSubPr>
                        <m:ctrlPr>
                          <a:rPr lang="it-IT" sz="2000" b="1" i="1" smtClean="0">
                            <a:latin typeface="Cambria Math" panose="02040503050406030204" pitchFamily="18" charset="0"/>
                            <a:ea typeface="ＭＳ Ｐゴシック" pitchFamily="34" charset="-128"/>
                          </a:rPr>
                        </m:ctrlPr>
                      </m:sSubPr>
                      <m:e>
                        <m:acc>
                          <m:accPr>
                            <m:chr m:val="̂"/>
                            <m:ctrlPr>
                              <a:rPr lang="it-IT" sz="2000" b="1" i="1" smtClean="0">
                                <a:latin typeface="Cambria Math" panose="02040503050406030204" pitchFamily="18" charset="0"/>
                                <a:ea typeface="ＭＳ Ｐゴシック" pitchFamily="34" charset="-128"/>
                              </a:rPr>
                            </m:ctrlPr>
                          </m:accPr>
                          <m:e>
                            <m:r>
                              <a:rPr lang="it-IT" sz="2000" b="1" i="1" smtClean="0">
                                <a:latin typeface="Cambria Math" panose="02040503050406030204" pitchFamily="18" charset="0"/>
                                <a:ea typeface="ＭＳ Ｐゴシック" pitchFamily="34" charset="-128"/>
                              </a:rPr>
                              <m:t>𝜷</m:t>
                            </m:r>
                          </m:e>
                        </m:acc>
                      </m:e>
                      <m:sub>
                        <m:r>
                          <a:rPr lang="it-IT" sz="2000" b="1" i="1" smtClean="0">
                            <a:latin typeface="Cambria Math" panose="02040503050406030204" pitchFamily="18" charset="0"/>
                            <a:ea typeface="ＭＳ Ｐゴシック" pitchFamily="34" charset="-128"/>
                          </a:rPr>
                          <m:t>𝟏</m:t>
                        </m:r>
                      </m:sub>
                    </m:sSub>
                  </m:oMath>
                </a14:m>
                <a:r>
                  <a:rPr lang="it-IT" sz="2000" b="1" dirty="0">
                    <a:ea typeface="ＭＳ Ｐゴシック" pitchFamily="34" charset="-128"/>
                  </a:rPr>
                  <a:t> non sarà vicino a </a:t>
                </a:r>
                <a:r>
                  <a:rPr lang="it-IT" sz="2000" b="1" i="1" dirty="0">
                    <a:ea typeface="ＭＳ Ｐゴシック" pitchFamily="34" charset="-128"/>
                  </a:rPr>
                  <a:t>β</a:t>
                </a:r>
                <a:r>
                  <a:rPr lang="it-IT" sz="2000" b="1" baseline="-25000" dirty="0">
                    <a:ea typeface="ＭＳ Ｐゴシック" pitchFamily="34" charset="-128"/>
                  </a:rPr>
                  <a:t>1</a:t>
                </a:r>
                <a:r>
                  <a:rPr lang="it-IT" sz="2000" b="1" dirty="0">
                    <a:ea typeface="ＭＳ Ｐゴシック" pitchFamily="34" charset="-128"/>
                  </a:rPr>
                  <a:t>.</a:t>
                </a:r>
              </a:p>
              <a:p>
                <a:pPr>
                  <a:buFontTx/>
                  <a:buNone/>
                </a:pPr>
                <a:endParaRPr lang="it-IT" sz="2000" dirty="0">
                  <a:ea typeface="ＭＳ Ｐゴシック" pitchFamily="34" charset="-128"/>
                </a:endParaRPr>
              </a:p>
              <a:p>
                <a:r>
                  <a:rPr lang="it-IT" sz="2000" dirty="0">
                    <a:ea typeface="ＭＳ Ｐゴシック" pitchFamily="34" charset="-128"/>
                  </a:rPr>
                  <a:t>Ciò fa sorgere una domanda più profonda: come definiamo </a:t>
                </a:r>
                <a:r>
                  <a:rPr lang="it-IT" sz="2000" i="1" dirty="0">
                    <a:ea typeface="ＭＳ Ｐゴシック" pitchFamily="34" charset="-128"/>
                  </a:rPr>
                  <a:t>β</a:t>
                </a:r>
                <a:r>
                  <a:rPr lang="it-IT" sz="2000" baseline="-25000" dirty="0">
                    <a:ea typeface="ＭＳ Ｐゴシック" pitchFamily="34" charset="-128"/>
                  </a:rPr>
                  <a:t>1</a:t>
                </a:r>
                <a:r>
                  <a:rPr lang="it-IT" sz="2000" dirty="0">
                    <a:ea typeface="ＭＳ Ｐゴシック" pitchFamily="34" charset="-128"/>
                  </a:rPr>
                  <a:t>? </a:t>
                </a:r>
              </a:p>
              <a:p>
                <a:r>
                  <a:rPr lang="it-IT" sz="2000" dirty="0">
                    <a:ea typeface="ＭＳ Ｐゴシック" pitchFamily="34" charset="-128"/>
                  </a:rPr>
                  <a:t>Ovvero, che cosa vogliamo stimare, precisamente, quando eseguiamo una regressione?  </a:t>
                </a:r>
              </a:p>
              <a:p>
                <a:endParaRPr lang="en-US" sz="2400" dirty="0">
                  <a:ea typeface="ＭＳ Ｐゴシック" pitchFamily="34" charset="-128"/>
                </a:endParaRPr>
              </a:p>
            </p:txBody>
          </p:sp>
        </mc:Choice>
        <mc:Fallback>
          <p:sp>
            <p:nvSpPr>
              <p:cNvPr id="130052" name="Content Placeholder 2"/>
              <p:cNvSpPr>
                <a:spLocks noGrp="1" noRot="1" noChangeAspect="1" noMove="1" noResize="1" noEditPoints="1" noAdjustHandles="1" noChangeArrowheads="1" noChangeShapeType="1" noTextEdit="1"/>
              </p:cNvSpPr>
              <p:nvPr>
                <p:ph idx="1"/>
              </p:nvPr>
            </p:nvSpPr>
            <p:spPr>
              <a:xfrm>
                <a:off x="304800" y="1600200"/>
                <a:ext cx="8458200" cy="4572000"/>
              </a:xfrm>
              <a:blipFill>
                <a:blip r:embed="rId2"/>
                <a:stretch>
                  <a:fillRect l="-793" t="-933" r="-793"/>
                </a:stretch>
              </a:blipFill>
            </p:spPr>
            <p:txBody>
              <a:bodyPr/>
              <a:lstStyle/>
              <a:p>
                <a:r>
                  <a:rPr lang="en-IE">
                    <a:noFill/>
                  </a:rPr>
                  <a:t> </a:t>
                </a:r>
              </a:p>
            </p:txBody>
          </p:sp>
        </mc:Fallback>
      </mc:AlternateContent>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92</a:t>
            </a:fld>
            <a:endParaRPr lang="en-US" altLang="en-US"/>
          </a:p>
        </p:txBody>
      </p:sp>
    </p:spTree>
    <p:extLst>
      <p:ext uri="{BB962C8B-B14F-4D97-AF65-F5344CB8AC3E}">
        <p14:creationId xmlns:p14="http://schemas.microsoft.com/office/powerpoint/2010/main" val="6110966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6"/>
          <p:cNvSpPr>
            <a:spLocks noGrp="1"/>
          </p:cNvSpPr>
          <p:nvPr>
            <p:ph type="title"/>
          </p:nvPr>
        </p:nvSpPr>
        <p:spPr/>
        <p:txBody>
          <a:bodyPr/>
          <a:lstStyle/>
          <a:p>
            <a:r>
              <a:rPr lang="it-IT" dirty="0">
                <a:ea typeface="ＭＳ Ｐゴシック" pitchFamily="34" charset="-128"/>
              </a:rPr>
              <a:t>Che cosa vogliamo stimare, precisamente, quando eseguiamo una regressione? </a:t>
            </a:r>
          </a:p>
        </p:txBody>
      </p:sp>
      <p:sp>
        <p:nvSpPr>
          <p:cNvPr id="3" name="Content Placeholder 2"/>
          <p:cNvSpPr>
            <a:spLocks noGrp="1"/>
          </p:cNvSpPr>
          <p:nvPr>
            <p:ph idx="1"/>
          </p:nvPr>
        </p:nvSpPr>
        <p:spPr>
          <a:xfrm>
            <a:off x="304800" y="1828800"/>
            <a:ext cx="8294688" cy="4343400"/>
          </a:xfrm>
        </p:spPr>
        <p:txBody>
          <a:bodyPr/>
          <a:lstStyle/>
          <a:p>
            <a:pPr marL="4763" indent="-4763">
              <a:spcBef>
                <a:spcPts val="600"/>
              </a:spcBef>
              <a:spcAft>
                <a:spcPts val="600"/>
              </a:spcAft>
              <a:buFontTx/>
              <a:buNone/>
              <a:defRPr/>
            </a:pPr>
            <a:r>
              <a:rPr lang="it-IT" sz="2000" dirty="0"/>
              <a:t>Esistono (almeno) due possibili risposte a questa domanda</a:t>
            </a:r>
          </a:p>
          <a:p>
            <a:pPr marL="457200" indent="-457200">
              <a:spcBef>
                <a:spcPts val="600"/>
              </a:spcBef>
              <a:spcAft>
                <a:spcPts val="600"/>
              </a:spcAft>
              <a:buFont typeface="+mj-lt"/>
              <a:buAutoNum type="arabicPeriod"/>
              <a:defRPr/>
            </a:pPr>
            <a:r>
              <a:rPr lang="it-IT" sz="1600" dirty="0"/>
              <a:t>Vogliamo stimare l’effetto causale su </a:t>
            </a:r>
            <a:r>
              <a:rPr lang="it-IT" sz="1600" i="1" dirty="0"/>
              <a:t>Y</a:t>
            </a:r>
            <a:r>
              <a:rPr lang="it-IT" sz="1600" dirty="0"/>
              <a:t> di una variazione in </a:t>
            </a:r>
            <a:r>
              <a:rPr lang="it-IT" sz="1600" i="1" dirty="0"/>
              <a:t>X</a:t>
            </a:r>
            <a:r>
              <a:rPr lang="it-IT" sz="1600" dirty="0"/>
              <a:t>  </a:t>
            </a:r>
            <a:endParaRPr lang="it-IT" sz="2000" i="1" dirty="0"/>
          </a:p>
          <a:p>
            <a:pPr marL="966787" lvl="1" indent="-171450">
              <a:spcBef>
                <a:spcPts val="600"/>
              </a:spcBef>
              <a:spcAft>
                <a:spcPts val="600"/>
              </a:spcAft>
              <a:defRPr/>
            </a:pPr>
            <a:r>
              <a:rPr lang="it-IT" sz="1200" i="1" dirty="0"/>
              <a:t>Si supponga che il consiglio scolastico decida una riduzione di 2 studenti per classe. Quale sarebbe l’effetto sui punteggi nei test? </a:t>
            </a:r>
          </a:p>
          <a:p>
            <a:pPr marL="966787" lvl="1" indent="-171450">
              <a:spcBef>
                <a:spcPts val="600"/>
              </a:spcBef>
              <a:spcAft>
                <a:spcPts val="600"/>
              </a:spcAft>
              <a:defRPr/>
            </a:pPr>
            <a:r>
              <a:rPr lang="it-IT" sz="1200" i="1" dirty="0"/>
              <a:t>Questa è una domanda sul rapporto di causa ed effetto tra dimensione delle classi e punteggi nei test di STR.</a:t>
            </a:r>
          </a:p>
          <a:p>
            <a:pPr marL="457200" indent="-457200">
              <a:spcBef>
                <a:spcPts val="600"/>
              </a:spcBef>
              <a:spcAft>
                <a:spcPts val="600"/>
              </a:spcAft>
              <a:buFont typeface="+mj-lt"/>
              <a:buAutoNum type="arabicPeriod"/>
              <a:defRPr/>
            </a:pPr>
            <a:endParaRPr lang="it-IT" sz="1600" dirty="0"/>
          </a:p>
          <a:p>
            <a:pPr marL="457200" indent="-457200">
              <a:spcBef>
                <a:spcPts val="600"/>
              </a:spcBef>
              <a:spcAft>
                <a:spcPts val="600"/>
              </a:spcAft>
              <a:buFont typeface="+mj-lt"/>
              <a:buAutoNum type="arabicPeriod"/>
              <a:defRPr/>
            </a:pPr>
            <a:r>
              <a:rPr lang="it-IT" sz="1600" dirty="0"/>
              <a:t>Vogliamo effettuare previsioni del valore di </a:t>
            </a:r>
            <a:r>
              <a:rPr lang="it-IT" sz="1600" i="1" dirty="0"/>
              <a:t>Y</a:t>
            </a:r>
            <a:r>
              <a:rPr lang="it-IT" sz="1600" dirty="0"/>
              <a:t> per una unità che non appartiene all’insieme dei dati, per cui conosciamo il valore di </a:t>
            </a:r>
            <a:r>
              <a:rPr lang="it-IT" sz="1600" i="1" dirty="0"/>
              <a:t>X</a:t>
            </a:r>
            <a:r>
              <a:rPr lang="it-IT" sz="1600" dirty="0"/>
              <a:t>. </a:t>
            </a:r>
            <a:endParaRPr lang="it-IT" sz="1600" i="1" dirty="0"/>
          </a:p>
          <a:p>
            <a:pPr marL="966787" lvl="1" indent="-171450">
              <a:spcBef>
                <a:spcPts val="600"/>
              </a:spcBef>
              <a:spcAft>
                <a:spcPts val="600"/>
              </a:spcAft>
              <a:defRPr/>
            </a:pPr>
            <a:r>
              <a:rPr lang="it-IT" sz="1200" i="1" dirty="0"/>
              <a:t>Realizzare previsioni è importante per gli economisti, </a:t>
            </a:r>
          </a:p>
          <a:p>
            <a:pPr marL="966787" lvl="1" indent="-171450">
              <a:spcBef>
                <a:spcPts val="600"/>
              </a:spcBef>
              <a:spcAft>
                <a:spcPts val="600"/>
              </a:spcAft>
              <a:defRPr/>
            </a:pPr>
            <a:r>
              <a:rPr lang="it-IT" sz="1200" i="1" dirty="0"/>
              <a:t>E' possibile ottenere previsioni eccellenti utilizzando i metodi di regressione senza la necessità di conoscere gli effetti causali. </a:t>
            </a:r>
          </a:p>
          <a:p>
            <a:pPr marL="966787" lvl="1" indent="-171450">
              <a:spcBef>
                <a:spcPts val="600"/>
              </a:spcBef>
              <a:spcAft>
                <a:spcPts val="600"/>
              </a:spcAft>
              <a:defRPr/>
            </a:pPr>
            <a:r>
              <a:rPr lang="it-IT" sz="1200" i="1" dirty="0"/>
              <a:t>Torneremo su questo tema più avanti nel corso.</a:t>
            </a:r>
            <a:endParaRPr lang="it-IT" sz="1200" dirty="0"/>
          </a:p>
          <a:p>
            <a:pPr marL="0" indent="0">
              <a:buFontTx/>
              <a:buNone/>
              <a:defRPr/>
            </a:pPr>
            <a:endParaRPr lang="it-IT" sz="2000" dirty="0"/>
          </a:p>
          <a:p>
            <a:pPr marL="4763" indent="-4763">
              <a:spcAft>
                <a:spcPts val="1200"/>
              </a:spcAft>
              <a:buFontTx/>
              <a:buNone/>
              <a:defRPr/>
            </a:pPr>
            <a:endParaRPr lang="en-US" sz="2400"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93</a:t>
            </a:fld>
            <a:endParaRPr lang="en-US" altLang="en-US"/>
          </a:p>
        </p:txBody>
      </p:sp>
    </p:spTree>
    <p:extLst>
      <p:ext uri="{BB962C8B-B14F-4D97-AF65-F5344CB8AC3E}">
        <p14:creationId xmlns:p14="http://schemas.microsoft.com/office/powerpoint/2010/main" val="28440990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p:txBody>
          <a:bodyPr/>
          <a:lstStyle/>
          <a:p>
            <a:r>
              <a:rPr lang="en-US" dirty="0">
                <a:ea typeface="ＭＳ Ｐゴシック" pitchFamily="34" charset="-128"/>
              </a:rPr>
              <a:t>Che </a:t>
            </a:r>
            <a:r>
              <a:rPr lang="en-US" dirty="0" err="1">
                <a:ea typeface="ＭＳ Ｐゴシック" pitchFamily="34" charset="-128"/>
              </a:rPr>
              <a:t>cos’è</a:t>
            </a:r>
            <a:r>
              <a:rPr lang="en-US" dirty="0">
                <a:ea typeface="ＭＳ Ｐゴシック" pitchFamily="34" charset="-128"/>
              </a:rPr>
              <a:t>, </a:t>
            </a:r>
            <a:r>
              <a:rPr lang="en-US" dirty="0" err="1">
                <a:ea typeface="ＭＳ Ｐゴシック" pitchFamily="34" charset="-128"/>
              </a:rPr>
              <a:t>precisamente</a:t>
            </a:r>
            <a:r>
              <a:rPr lang="en-US" dirty="0">
                <a:ea typeface="ＭＳ Ｐゴシック" pitchFamily="34" charset="-128"/>
              </a:rPr>
              <a:t>, un </a:t>
            </a:r>
            <a:r>
              <a:rPr lang="en-US" dirty="0" err="1">
                <a:ea typeface="ＭＳ Ｐゴシック" pitchFamily="34" charset="-128"/>
              </a:rPr>
              <a:t>effetto</a:t>
            </a:r>
            <a:r>
              <a:rPr lang="en-US" dirty="0">
                <a:ea typeface="ＭＳ Ｐゴシック" pitchFamily="34" charset="-128"/>
              </a:rPr>
              <a:t> </a:t>
            </a:r>
            <a:r>
              <a:rPr lang="en-US" dirty="0" err="1">
                <a:ea typeface="ＭＳ Ｐゴシック" pitchFamily="34" charset="-128"/>
              </a:rPr>
              <a:t>causale</a:t>
            </a:r>
            <a:r>
              <a:rPr lang="en-US" dirty="0">
                <a:ea typeface="ＭＳ Ｐゴシック" pitchFamily="34" charset="-128"/>
              </a:rPr>
              <a:t>? </a:t>
            </a:r>
          </a:p>
        </p:txBody>
      </p:sp>
      <p:sp>
        <p:nvSpPr>
          <p:cNvPr id="3" name="Content Placeholder 2"/>
          <p:cNvSpPr>
            <a:spLocks noGrp="1"/>
          </p:cNvSpPr>
          <p:nvPr>
            <p:ph idx="1"/>
          </p:nvPr>
        </p:nvSpPr>
        <p:spPr/>
        <p:txBody>
          <a:bodyPr/>
          <a:lstStyle/>
          <a:p>
            <a:pPr>
              <a:defRPr/>
            </a:pPr>
            <a:r>
              <a:rPr lang="it-IT" dirty="0"/>
              <a:t>La “causalità” è un concetto complesso!</a:t>
            </a:r>
          </a:p>
          <a:p>
            <a:pPr>
              <a:buFontTx/>
              <a:buNone/>
              <a:defRPr/>
            </a:pPr>
            <a:endParaRPr lang="it-IT" dirty="0"/>
          </a:p>
          <a:p>
            <a:pPr>
              <a:defRPr/>
            </a:pPr>
            <a:r>
              <a:rPr lang="it-IT" dirty="0"/>
              <a:t>In questo corso adottiamo un approccio pratico alla definizione di causalità: </a:t>
            </a:r>
          </a:p>
          <a:p>
            <a:pPr>
              <a:buFontTx/>
              <a:buNone/>
              <a:defRPr/>
            </a:pPr>
            <a:r>
              <a:rPr lang="it-IT" b="1" dirty="0"/>
              <a:t> </a:t>
            </a:r>
            <a:endParaRPr lang="it-IT" dirty="0"/>
          </a:p>
          <a:p>
            <a:pPr indent="-4763">
              <a:buFontTx/>
              <a:buNone/>
              <a:defRPr/>
            </a:pPr>
            <a:r>
              <a:rPr lang="it-IT" b="1" dirty="0"/>
              <a:t>Un effetto causale è definito come un effetto* misurato in un </a:t>
            </a:r>
            <a:r>
              <a:rPr lang="it-IT" b="1" u="sng" dirty="0"/>
              <a:t>esperimento</a:t>
            </a:r>
            <a:r>
              <a:rPr lang="it-IT" b="1" dirty="0"/>
              <a:t> </a:t>
            </a:r>
            <a:r>
              <a:rPr lang="it-IT" b="1" u="sng" dirty="0"/>
              <a:t>controllato</a:t>
            </a:r>
            <a:r>
              <a:rPr lang="it-IT" b="1" dirty="0"/>
              <a:t> </a:t>
            </a:r>
            <a:r>
              <a:rPr lang="it-IT" b="1" u="sng" dirty="0"/>
              <a:t>casualizzato</a:t>
            </a:r>
            <a:r>
              <a:rPr lang="it-IT" b="1" dirty="0"/>
              <a:t> </a:t>
            </a:r>
            <a:r>
              <a:rPr lang="it-IT" b="1" u="sng" dirty="0"/>
              <a:t>ideale</a:t>
            </a:r>
            <a:r>
              <a:rPr lang="it-IT" b="1" dirty="0"/>
              <a:t>.</a:t>
            </a:r>
            <a:endParaRPr lang="it-IT" dirty="0"/>
          </a:p>
          <a:p>
            <a:pPr>
              <a:defRPr/>
            </a:pPr>
            <a:endParaRPr lang="it-IT" dirty="0"/>
          </a:p>
          <a:p>
            <a:pPr marL="0" indent="0">
              <a:buNone/>
              <a:defRPr/>
            </a:pPr>
            <a:r>
              <a:rPr lang="it-IT" sz="1800" dirty="0"/>
              <a:t>*variazione della Y</a:t>
            </a: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94</a:t>
            </a:fld>
            <a:endParaRPr lang="en-US" altLang="en-US"/>
          </a:p>
        </p:txBody>
      </p:sp>
    </p:spTree>
    <p:extLst>
      <p:ext uri="{BB962C8B-B14F-4D97-AF65-F5344CB8AC3E}">
        <p14:creationId xmlns:p14="http://schemas.microsoft.com/office/powerpoint/2010/main" val="4056905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6"/>
          <p:cNvSpPr>
            <a:spLocks noGrp="1"/>
          </p:cNvSpPr>
          <p:nvPr>
            <p:ph type="title"/>
          </p:nvPr>
        </p:nvSpPr>
        <p:spPr/>
        <p:txBody>
          <a:bodyPr/>
          <a:lstStyle/>
          <a:p>
            <a:r>
              <a:rPr lang="en-US" err="1">
                <a:ea typeface="ＭＳ Ｐゴシック" pitchFamily="34" charset="-128"/>
              </a:rPr>
              <a:t>Esperimento</a:t>
            </a:r>
            <a:r>
              <a:rPr lang="en-US">
                <a:ea typeface="ＭＳ Ｐゴシック" pitchFamily="34" charset="-128"/>
              </a:rPr>
              <a:t> </a:t>
            </a:r>
            <a:r>
              <a:rPr lang="en-US" err="1">
                <a:ea typeface="ＭＳ Ｐゴシック" pitchFamily="34" charset="-128"/>
              </a:rPr>
              <a:t>controllato</a:t>
            </a:r>
            <a:r>
              <a:rPr lang="en-US">
                <a:ea typeface="ＭＳ Ｐゴシック" pitchFamily="34" charset="-128"/>
              </a:rPr>
              <a:t> </a:t>
            </a:r>
            <a:r>
              <a:rPr lang="en-US" err="1">
                <a:ea typeface="ＭＳ Ｐゴシック" pitchFamily="34" charset="-128"/>
              </a:rPr>
              <a:t>causalizzato</a:t>
            </a:r>
            <a:r>
              <a:rPr lang="en-US">
                <a:ea typeface="ＭＳ Ｐゴシック" pitchFamily="34" charset="-128"/>
              </a:rPr>
              <a:t> </a:t>
            </a:r>
            <a:r>
              <a:rPr lang="en-US" err="1">
                <a:ea typeface="ＭＳ Ｐゴシック" pitchFamily="34" charset="-128"/>
              </a:rPr>
              <a:t>ideale</a:t>
            </a:r>
            <a:endParaRPr lang="en-US">
              <a:ea typeface="ＭＳ Ｐゴシック" pitchFamily="34" charset="-128"/>
            </a:endParaRPr>
          </a:p>
        </p:txBody>
      </p:sp>
      <p:sp>
        <p:nvSpPr>
          <p:cNvPr id="185346" name="Content Placeholder 2"/>
          <p:cNvSpPr>
            <a:spLocks noGrp="1"/>
          </p:cNvSpPr>
          <p:nvPr>
            <p:ph idx="1"/>
          </p:nvPr>
        </p:nvSpPr>
        <p:spPr>
          <a:xfrm>
            <a:off x="304800" y="1447800"/>
            <a:ext cx="8294688" cy="5137056"/>
          </a:xfrm>
        </p:spPr>
        <p:txBody>
          <a:bodyPr/>
          <a:lstStyle/>
          <a:p>
            <a:r>
              <a:rPr lang="it-IT" sz="2000" b="1" i="1" dirty="0">
                <a:ea typeface="ＭＳ Ｐゴシック" pitchFamily="34" charset="-128"/>
              </a:rPr>
              <a:t>Esperimento</a:t>
            </a:r>
            <a:r>
              <a:rPr lang="it-IT" sz="2000" dirty="0">
                <a:ea typeface="ＭＳ Ｐゴシック" pitchFamily="34" charset="-128"/>
              </a:rPr>
              <a:t>: il trattamento è assegnato nell’esperimento e dunque i soggetti non hanno scelta, perciò non vi è “causalità inversa” in cui i soggetti scelgono il trattamento che ritengono migliore.</a:t>
            </a:r>
          </a:p>
          <a:p>
            <a:endParaRPr lang="it-IT" sz="2000" i="1" dirty="0">
              <a:ea typeface="ＭＳ Ｐゴシック" pitchFamily="34" charset="-128"/>
            </a:endParaRPr>
          </a:p>
          <a:p>
            <a:r>
              <a:rPr lang="it-IT" sz="2000" b="1" i="1" dirty="0">
                <a:ea typeface="ＭＳ Ｐゴシック" pitchFamily="34" charset="-128"/>
              </a:rPr>
              <a:t>Controllato</a:t>
            </a:r>
            <a:r>
              <a:rPr lang="it-IT" sz="2000" dirty="0">
                <a:ea typeface="ＭＳ Ｐゴシック" pitchFamily="34" charset="-128"/>
              </a:rPr>
              <a:t>: la disponibilità di un gruppo di controllo permette di misurare l’effetto differenziale del trattamento</a:t>
            </a:r>
          </a:p>
          <a:p>
            <a:endParaRPr lang="it-IT" sz="2000" i="1" dirty="0">
              <a:ea typeface="ＭＳ Ｐゴシック" pitchFamily="34" charset="-128"/>
            </a:endParaRPr>
          </a:p>
          <a:p>
            <a:r>
              <a:rPr lang="it-IT" sz="2000" b="1" i="1" dirty="0">
                <a:ea typeface="ＭＳ Ｐゴシック" pitchFamily="34" charset="-128"/>
              </a:rPr>
              <a:t>Casualizzato</a:t>
            </a:r>
            <a:r>
              <a:rPr lang="it-IT" sz="2000" dirty="0">
                <a:ea typeface="ＭＳ Ｐゴシック" pitchFamily="34" charset="-128"/>
              </a:rPr>
              <a:t>: i soggetti della popolazione di interesse sono assegnati casualmente a un gruppo di trattamento o di controllo (così non ci sono fattori di confusione, ovvero possiamo aspettarci che il trattamento sia l’unica differenza)</a:t>
            </a:r>
          </a:p>
          <a:p>
            <a:endParaRPr lang="it-IT" sz="2000" dirty="0">
              <a:ea typeface="ＭＳ Ｐゴシック" pitchFamily="34" charset="-128"/>
            </a:endParaRPr>
          </a:p>
          <a:p>
            <a:r>
              <a:rPr lang="it-IT" sz="2000" b="1" i="1" dirty="0">
                <a:ea typeface="ＭＳ Ｐゴシック" pitchFamily="34" charset="-128"/>
              </a:rPr>
              <a:t>Ideale</a:t>
            </a:r>
            <a:r>
              <a:rPr lang="it-IT" sz="2000" dirty="0">
                <a:ea typeface="ＭＳ Ｐゴシック" pitchFamily="34" charset="-128"/>
              </a:rPr>
              <a:t>: i soggetti seguono tutti il protocollo di trattamento – perfetta compliance, nessun errore nei report, ecc.!</a:t>
            </a: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95</a:t>
            </a:fld>
            <a:endParaRPr lang="en-US" altLang="en-US"/>
          </a:p>
        </p:txBody>
      </p:sp>
    </p:spTree>
    <p:extLst>
      <p:ext uri="{BB962C8B-B14F-4D97-AF65-F5344CB8AC3E}">
        <p14:creationId xmlns:p14="http://schemas.microsoft.com/office/powerpoint/2010/main" val="17630188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6"/>
          <p:cNvSpPr>
            <a:spLocks noGrp="1"/>
          </p:cNvSpPr>
          <p:nvPr>
            <p:ph type="title"/>
          </p:nvPr>
        </p:nvSpPr>
        <p:spPr/>
        <p:txBody>
          <a:bodyPr/>
          <a:lstStyle/>
          <a:p>
            <a:r>
              <a:rPr lang="en-US" dirty="0" err="1">
                <a:ea typeface="ＭＳ Ｐゴシック" pitchFamily="34" charset="-128"/>
              </a:rPr>
              <a:t>Tornando</a:t>
            </a:r>
            <a:r>
              <a:rPr lang="en-US" dirty="0">
                <a:ea typeface="ＭＳ Ｐゴシック" pitchFamily="34" charset="-128"/>
              </a:rPr>
              <a:t> </a:t>
            </a:r>
            <a:r>
              <a:rPr lang="en-US" dirty="0" err="1">
                <a:ea typeface="ＭＳ Ｐゴシック" pitchFamily="34" charset="-128"/>
              </a:rPr>
              <a:t>alla</a:t>
            </a:r>
            <a:r>
              <a:rPr lang="en-US" dirty="0">
                <a:ea typeface="ＭＳ Ｐゴシック" pitchFamily="34" charset="-128"/>
              </a:rPr>
              <a:t> </a:t>
            </a:r>
            <a:r>
              <a:rPr lang="en-US" dirty="0" err="1">
                <a:ea typeface="ＭＳ Ｐゴシック" pitchFamily="34" charset="-128"/>
              </a:rPr>
              <a:t>dimensione</a:t>
            </a:r>
            <a:r>
              <a:rPr lang="en-US" dirty="0">
                <a:ea typeface="ＭＳ Ｐゴシック" pitchFamily="34" charset="-128"/>
              </a:rPr>
              <a:t> </a:t>
            </a:r>
            <a:r>
              <a:rPr lang="en-US" dirty="0" err="1">
                <a:ea typeface="ＭＳ Ｐゴシック" pitchFamily="34" charset="-128"/>
              </a:rPr>
              <a:t>delle</a:t>
            </a:r>
            <a:r>
              <a:rPr lang="en-US" dirty="0">
                <a:ea typeface="ＭＳ Ｐゴシック" pitchFamily="34" charset="-128"/>
              </a:rPr>
              <a:t> </a:t>
            </a:r>
            <a:r>
              <a:rPr lang="en-US" dirty="0" err="1">
                <a:ea typeface="ＭＳ Ｐゴシック" pitchFamily="34" charset="-128"/>
              </a:rPr>
              <a:t>classi</a:t>
            </a:r>
            <a:r>
              <a:rPr lang="en-US" dirty="0">
                <a:ea typeface="ＭＳ Ｐゴシック" pitchFamily="34" charset="-128"/>
              </a:rPr>
              <a:t>... </a:t>
            </a:r>
          </a:p>
        </p:txBody>
      </p:sp>
      <p:sp>
        <p:nvSpPr>
          <p:cNvPr id="3" name="Content Placeholder 2"/>
          <p:cNvSpPr>
            <a:spLocks noGrp="1"/>
          </p:cNvSpPr>
          <p:nvPr>
            <p:ph idx="1"/>
          </p:nvPr>
        </p:nvSpPr>
        <p:spPr>
          <a:xfrm>
            <a:off x="304800" y="1524000"/>
            <a:ext cx="8294688" cy="4572000"/>
          </a:xfrm>
        </p:spPr>
        <p:txBody>
          <a:bodyPr/>
          <a:lstStyle/>
          <a:p>
            <a:pPr marL="4763" indent="-4763">
              <a:spcBef>
                <a:spcPts val="0"/>
              </a:spcBef>
              <a:spcAft>
                <a:spcPts val="1200"/>
              </a:spcAft>
              <a:buFontTx/>
              <a:buNone/>
              <a:defRPr/>
            </a:pPr>
            <a:r>
              <a:rPr lang="en-US" sz="2400" dirty="0"/>
              <a:t>Si </a:t>
            </a:r>
            <a:r>
              <a:rPr lang="en-US" sz="2400" dirty="0" err="1"/>
              <a:t>immagini</a:t>
            </a:r>
            <a:r>
              <a:rPr lang="en-US" sz="2400" dirty="0"/>
              <a:t> un </a:t>
            </a:r>
            <a:r>
              <a:rPr lang="en-US" sz="2400" dirty="0" err="1"/>
              <a:t>esperimento</a:t>
            </a:r>
            <a:r>
              <a:rPr lang="en-US" sz="2400" dirty="0"/>
              <a:t> </a:t>
            </a:r>
            <a:r>
              <a:rPr lang="en-US" sz="2400" dirty="0" err="1"/>
              <a:t>controllato</a:t>
            </a:r>
            <a:r>
              <a:rPr lang="en-US" sz="2400" dirty="0"/>
              <a:t> </a:t>
            </a:r>
            <a:r>
              <a:rPr lang="en-US" sz="2400" dirty="0" err="1"/>
              <a:t>casualizzato</a:t>
            </a:r>
            <a:r>
              <a:rPr lang="en-US" sz="2400" dirty="0"/>
              <a:t> </a:t>
            </a:r>
            <a:r>
              <a:rPr lang="en-US" sz="2400" dirty="0" err="1"/>
              <a:t>ideale</a:t>
            </a:r>
            <a:r>
              <a:rPr lang="en-US" sz="2400" dirty="0"/>
              <a:t> per </a:t>
            </a:r>
            <a:r>
              <a:rPr lang="en-US" sz="2400" dirty="0" err="1"/>
              <a:t>misurare</a:t>
            </a:r>
            <a:r>
              <a:rPr lang="en-US" sz="2400" dirty="0"/>
              <a:t> </a:t>
            </a:r>
            <a:r>
              <a:rPr lang="en-US" sz="2400" dirty="0" err="1"/>
              <a:t>l’effetto</a:t>
            </a:r>
            <a:r>
              <a:rPr lang="en-US" sz="2400" dirty="0"/>
              <a:t> sui </a:t>
            </a:r>
            <a:r>
              <a:rPr lang="en-US" sz="2400" dirty="0" err="1"/>
              <a:t>punteggi</a:t>
            </a:r>
            <a:r>
              <a:rPr lang="en-US" sz="2400" dirty="0"/>
              <a:t> </a:t>
            </a:r>
            <a:r>
              <a:rPr lang="en-US" sz="2400" dirty="0" err="1"/>
              <a:t>nei</a:t>
            </a:r>
            <a:r>
              <a:rPr lang="en-US" sz="2400" dirty="0"/>
              <a:t> test </a:t>
            </a:r>
            <a:r>
              <a:rPr lang="en-US" sz="2400" dirty="0" err="1"/>
              <a:t>della</a:t>
            </a:r>
            <a:r>
              <a:rPr lang="en-US" sz="2400" dirty="0"/>
              <a:t> </a:t>
            </a:r>
            <a:r>
              <a:rPr lang="en-US" sz="2400" dirty="0" err="1"/>
              <a:t>riduzione</a:t>
            </a:r>
            <a:r>
              <a:rPr lang="en-US" sz="2400" dirty="0"/>
              <a:t> di </a:t>
            </a:r>
            <a:r>
              <a:rPr lang="en-US" sz="2400" i="1" dirty="0"/>
              <a:t>STR</a:t>
            </a:r>
            <a:r>
              <a:rPr lang="en-US" sz="2400" dirty="0"/>
              <a:t>…</a:t>
            </a:r>
          </a:p>
          <a:p>
            <a:pPr>
              <a:spcBef>
                <a:spcPts val="0"/>
              </a:spcBef>
              <a:spcAft>
                <a:spcPts val="1200"/>
              </a:spcAft>
              <a:defRPr/>
            </a:pPr>
            <a:r>
              <a:rPr lang="en-US" sz="2000" dirty="0"/>
              <a:t>In tale </a:t>
            </a:r>
            <a:r>
              <a:rPr lang="en-US" sz="2000" dirty="0" err="1"/>
              <a:t>esperimento</a:t>
            </a:r>
            <a:r>
              <a:rPr lang="en-US" sz="2000" dirty="0"/>
              <a:t> </a:t>
            </a:r>
            <a:r>
              <a:rPr lang="en-US" sz="2000" dirty="0" err="1"/>
              <a:t>gli</a:t>
            </a:r>
            <a:r>
              <a:rPr lang="en-US" sz="2000" dirty="0"/>
              <a:t> </a:t>
            </a:r>
            <a:r>
              <a:rPr lang="en-US" sz="2000" dirty="0" err="1"/>
              <a:t>studenti</a:t>
            </a:r>
            <a:r>
              <a:rPr lang="en-US" sz="2000" dirty="0"/>
              <a:t> </a:t>
            </a:r>
            <a:r>
              <a:rPr lang="en-US" sz="2000" dirty="0" err="1"/>
              <a:t>sarebbero</a:t>
            </a:r>
            <a:r>
              <a:rPr lang="en-US" sz="2000" dirty="0"/>
              <a:t> </a:t>
            </a:r>
            <a:r>
              <a:rPr lang="en-US" sz="2000" dirty="0" err="1"/>
              <a:t>assegnati</a:t>
            </a:r>
            <a:r>
              <a:rPr lang="en-US" sz="2000" dirty="0"/>
              <a:t> </a:t>
            </a:r>
            <a:r>
              <a:rPr lang="en-US" sz="2000" dirty="0" err="1"/>
              <a:t>casualmente</a:t>
            </a:r>
            <a:r>
              <a:rPr lang="en-US" sz="2000" dirty="0"/>
              <a:t> </a:t>
            </a:r>
            <a:r>
              <a:rPr lang="en-US" sz="2000" dirty="0" err="1"/>
              <a:t>alle</a:t>
            </a:r>
            <a:r>
              <a:rPr lang="en-US" sz="2000" dirty="0"/>
              <a:t> </a:t>
            </a:r>
            <a:r>
              <a:rPr lang="en-US" sz="2000" dirty="0" err="1"/>
              <a:t>classi</a:t>
            </a:r>
            <a:r>
              <a:rPr lang="en-US" sz="2000" dirty="0"/>
              <a:t>, </a:t>
            </a:r>
            <a:r>
              <a:rPr lang="en-US" sz="2000" dirty="0" err="1"/>
              <a:t>che</a:t>
            </a:r>
            <a:r>
              <a:rPr lang="en-US" sz="2000" dirty="0"/>
              <a:t> </a:t>
            </a:r>
            <a:r>
              <a:rPr lang="en-US" sz="2000" dirty="0" err="1"/>
              <a:t>avrebbero</a:t>
            </a:r>
            <a:r>
              <a:rPr lang="en-US" sz="2000" dirty="0"/>
              <a:t> </a:t>
            </a:r>
            <a:r>
              <a:rPr lang="en-US" sz="2000" dirty="0" err="1"/>
              <a:t>dimensioni</a:t>
            </a:r>
            <a:r>
              <a:rPr lang="en-US" sz="2000" dirty="0"/>
              <a:t> diverse.</a:t>
            </a:r>
          </a:p>
          <a:p>
            <a:pPr>
              <a:spcBef>
                <a:spcPts val="0"/>
              </a:spcBef>
              <a:spcAft>
                <a:spcPts val="1200"/>
              </a:spcAft>
              <a:defRPr/>
            </a:pPr>
            <a:r>
              <a:rPr lang="en-US" sz="2000" dirty="0" err="1"/>
              <a:t>Poiché</a:t>
            </a:r>
            <a:r>
              <a:rPr lang="en-US" sz="2000" dirty="0"/>
              <a:t> </a:t>
            </a:r>
            <a:r>
              <a:rPr lang="en-US" sz="2000" dirty="0" err="1"/>
              <a:t>gli</a:t>
            </a:r>
            <a:r>
              <a:rPr lang="en-US" sz="2000" dirty="0"/>
              <a:t> </a:t>
            </a:r>
            <a:r>
              <a:rPr lang="en-US" sz="2000" dirty="0" err="1"/>
              <a:t>studenti</a:t>
            </a:r>
            <a:r>
              <a:rPr lang="en-US" sz="2000" dirty="0"/>
              <a:t> </a:t>
            </a:r>
            <a:r>
              <a:rPr lang="en-US" sz="2000" dirty="0" err="1"/>
              <a:t>sono</a:t>
            </a:r>
            <a:r>
              <a:rPr lang="en-US" sz="2000" dirty="0"/>
              <a:t> </a:t>
            </a:r>
            <a:r>
              <a:rPr lang="en-US" sz="2000" dirty="0" err="1"/>
              <a:t>assegnati</a:t>
            </a:r>
            <a:r>
              <a:rPr lang="en-US" sz="2000" dirty="0"/>
              <a:t> </a:t>
            </a:r>
            <a:r>
              <a:rPr lang="en-US" sz="2000" dirty="0" err="1"/>
              <a:t>casualmente</a:t>
            </a:r>
            <a:r>
              <a:rPr lang="en-US" sz="2000" dirty="0"/>
              <a:t>, </a:t>
            </a:r>
            <a:r>
              <a:rPr lang="en-US" sz="2000" dirty="0" err="1"/>
              <a:t>tutte</a:t>
            </a:r>
            <a:r>
              <a:rPr lang="en-US" sz="2000" dirty="0"/>
              <a:t> le </a:t>
            </a:r>
            <a:r>
              <a:rPr lang="en-US" sz="2000" dirty="0" err="1"/>
              <a:t>loro</a:t>
            </a:r>
            <a:r>
              <a:rPr lang="en-US" sz="2000" dirty="0"/>
              <a:t> </a:t>
            </a:r>
            <a:r>
              <a:rPr lang="en-US" sz="2000" dirty="0" err="1"/>
              <a:t>caratteristiche</a:t>
            </a:r>
            <a:r>
              <a:rPr lang="en-US" sz="2000" dirty="0"/>
              <a:t> (e </a:t>
            </a:r>
            <a:r>
              <a:rPr lang="en-US" sz="2000" dirty="0" err="1"/>
              <a:t>quindi</a:t>
            </a:r>
            <a:r>
              <a:rPr lang="en-US" sz="2000" dirty="0"/>
              <a:t> </a:t>
            </a:r>
            <a:r>
              <a:rPr lang="en-US" sz="2000" dirty="0" err="1"/>
              <a:t>gli</a:t>
            </a:r>
            <a:r>
              <a:rPr lang="en-US" sz="2000" dirty="0"/>
              <a:t> </a:t>
            </a:r>
            <a:r>
              <a:rPr lang="en-US" sz="2000" i="1" dirty="0" err="1"/>
              <a:t>u</a:t>
            </a:r>
            <a:r>
              <a:rPr lang="en-US" sz="2000" i="1" baseline="-25000" dirty="0" err="1"/>
              <a:t>i</a:t>
            </a:r>
            <a:r>
              <a:rPr lang="en-US" sz="2000" dirty="0"/>
              <a:t>) </a:t>
            </a:r>
            <a:r>
              <a:rPr lang="en-US" sz="2000" dirty="0" err="1"/>
              <a:t>sarebbero</a:t>
            </a:r>
            <a:r>
              <a:rPr lang="en-US" sz="2000" dirty="0"/>
              <a:t> </a:t>
            </a:r>
            <a:r>
              <a:rPr lang="en-US" sz="2000" dirty="0" err="1"/>
              <a:t>distribuite</a:t>
            </a:r>
            <a:r>
              <a:rPr lang="en-US" sz="2000" dirty="0"/>
              <a:t> in modo </a:t>
            </a:r>
            <a:r>
              <a:rPr lang="en-US" sz="2000" dirty="0" err="1"/>
              <a:t>indipendente</a:t>
            </a:r>
            <a:r>
              <a:rPr lang="en-US" sz="2000" dirty="0"/>
              <a:t> da </a:t>
            </a:r>
            <a:r>
              <a:rPr lang="en-US" sz="2000" i="1" dirty="0" err="1"/>
              <a:t>STR</a:t>
            </a:r>
            <a:r>
              <a:rPr lang="en-US" sz="2000" i="1" baseline="-25000" dirty="0" err="1"/>
              <a:t>i</a:t>
            </a:r>
            <a:r>
              <a:rPr lang="en-US" sz="2000" dirty="0"/>
              <a:t>.</a:t>
            </a:r>
          </a:p>
          <a:p>
            <a:pPr>
              <a:spcBef>
                <a:spcPts val="0"/>
              </a:spcBef>
              <a:spcAft>
                <a:spcPts val="1200"/>
              </a:spcAft>
              <a:defRPr/>
            </a:pPr>
            <a:r>
              <a:rPr lang="en-US" sz="2000" dirty="0" err="1"/>
              <a:t>Quindi</a:t>
            </a:r>
            <a:r>
              <a:rPr lang="en-US" sz="2000" dirty="0"/>
              <a:t>, </a:t>
            </a:r>
            <a:r>
              <a:rPr lang="en-US" sz="2000" i="1" dirty="0"/>
              <a:t>E</a:t>
            </a:r>
            <a:r>
              <a:rPr lang="en-US" sz="2000" dirty="0"/>
              <a:t>(</a:t>
            </a:r>
            <a:r>
              <a:rPr lang="en-US" sz="2000" i="1" dirty="0" err="1"/>
              <a:t>u</a:t>
            </a:r>
            <a:r>
              <a:rPr lang="en-US" sz="2000" i="1" baseline="-25000" dirty="0" err="1"/>
              <a:t>i</a:t>
            </a:r>
            <a:r>
              <a:rPr lang="en-US" sz="2000" dirty="0" err="1"/>
              <a:t>|</a:t>
            </a:r>
            <a:r>
              <a:rPr lang="en-US" sz="2000" i="1" dirty="0" err="1"/>
              <a:t>STR</a:t>
            </a:r>
            <a:r>
              <a:rPr lang="en-US" sz="2000" i="1" baseline="-25000" dirty="0" err="1"/>
              <a:t>i</a:t>
            </a:r>
            <a:r>
              <a:rPr lang="en-US" sz="2000" dirty="0"/>
              <a:t>) = 0, </a:t>
            </a:r>
            <a:r>
              <a:rPr lang="en-US" sz="2000" dirty="0" err="1"/>
              <a:t>cioè</a:t>
            </a:r>
            <a:r>
              <a:rPr lang="en-US" sz="2000" dirty="0"/>
              <a:t> la prima </a:t>
            </a:r>
            <a:r>
              <a:rPr lang="en-US" sz="2000" dirty="0" err="1"/>
              <a:t>assunzione</a:t>
            </a:r>
            <a:r>
              <a:rPr lang="en-US" sz="2000" dirty="0"/>
              <a:t> </a:t>
            </a:r>
            <a:r>
              <a:rPr lang="en-US" sz="2000" dirty="0" err="1"/>
              <a:t>dei</a:t>
            </a:r>
            <a:r>
              <a:rPr lang="en-US" sz="2000" dirty="0"/>
              <a:t> </a:t>
            </a:r>
            <a:r>
              <a:rPr lang="en-US" sz="2000" dirty="0" err="1"/>
              <a:t>minimi</a:t>
            </a:r>
            <a:r>
              <a:rPr lang="en-US" sz="2000" dirty="0"/>
              <a:t> </a:t>
            </a:r>
            <a:r>
              <a:rPr lang="en-US" sz="2000" dirty="0" err="1"/>
              <a:t>quadrati</a:t>
            </a:r>
            <a:r>
              <a:rPr lang="en-US" sz="2000" dirty="0"/>
              <a:t>, vale in un </a:t>
            </a:r>
            <a:r>
              <a:rPr lang="en-US" sz="2000" dirty="0" err="1"/>
              <a:t>esperimento</a:t>
            </a:r>
            <a:r>
              <a:rPr lang="en-US" sz="2000" dirty="0"/>
              <a:t> </a:t>
            </a:r>
            <a:r>
              <a:rPr lang="en-US" sz="2000" dirty="0" err="1"/>
              <a:t>controllato</a:t>
            </a:r>
            <a:r>
              <a:rPr lang="en-US" sz="2000" dirty="0"/>
              <a:t> </a:t>
            </a:r>
            <a:r>
              <a:rPr lang="en-US" sz="2000" dirty="0" err="1"/>
              <a:t>casualizzato</a:t>
            </a:r>
            <a:r>
              <a:rPr lang="en-US" sz="2000" dirty="0"/>
              <a:t>. </a:t>
            </a:r>
            <a:endParaRPr lang="en-US" sz="1800"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96</a:t>
            </a:fld>
            <a:endParaRPr lang="en-US" altLang="en-US"/>
          </a:p>
        </p:txBody>
      </p:sp>
    </p:spTree>
    <p:extLst>
      <p:ext uri="{BB962C8B-B14F-4D97-AF65-F5344CB8AC3E}">
        <p14:creationId xmlns:p14="http://schemas.microsoft.com/office/powerpoint/2010/main" val="30744554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6"/>
          <p:cNvSpPr>
            <a:spLocks noGrp="1"/>
          </p:cNvSpPr>
          <p:nvPr>
            <p:ph type="title"/>
          </p:nvPr>
        </p:nvSpPr>
        <p:spPr/>
        <p:txBody>
          <a:bodyPr/>
          <a:lstStyle/>
          <a:p>
            <a:r>
              <a:rPr lang="en-US">
                <a:ea typeface="ＭＳ Ｐゴシック" pitchFamily="34" charset="-128"/>
              </a:rPr>
              <a:t>In </a:t>
            </a:r>
            <a:r>
              <a:rPr lang="en-US" err="1">
                <a:ea typeface="ＭＳ Ｐゴシック" pitchFamily="34" charset="-128"/>
              </a:rPr>
              <a:t>che</a:t>
            </a:r>
            <a:r>
              <a:rPr lang="en-US">
                <a:ea typeface="ＭＳ Ｐゴシック" pitchFamily="34" charset="-128"/>
              </a:rPr>
              <a:t> </a:t>
            </a:r>
            <a:r>
              <a:rPr lang="en-US" err="1">
                <a:ea typeface="ＭＳ Ｐゴシック" pitchFamily="34" charset="-128"/>
              </a:rPr>
              <a:t>modo</a:t>
            </a:r>
            <a:r>
              <a:rPr lang="en-US">
                <a:ea typeface="ＭＳ Ｐゴシック" pitchFamily="34" charset="-128"/>
              </a:rPr>
              <a:t> </a:t>
            </a:r>
            <a:r>
              <a:rPr lang="en-US" err="1">
                <a:ea typeface="ＭＳ Ｐゴシック" pitchFamily="34" charset="-128"/>
              </a:rPr>
              <a:t>i</a:t>
            </a:r>
            <a:r>
              <a:rPr lang="en-US">
                <a:ea typeface="ＭＳ Ｐゴシック" pitchFamily="34" charset="-128"/>
              </a:rPr>
              <a:t> </a:t>
            </a:r>
            <a:r>
              <a:rPr lang="en-US" err="1">
                <a:ea typeface="ＭＳ Ｐゴシック" pitchFamily="34" charset="-128"/>
              </a:rPr>
              <a:t>nostri</a:t>
            </a:r>
            <a:r>
              <a:rPr lang="en-US">
                <a:ea typeface="ＭＳ Ｐゴシック" pitchFamily="34" charset="-128"/>
              </a:rPr>
              <a:t> </a:t>
            </a:r>
            <a:r>
              <a:rPr lang="en-US" err="1">
                <a:ea typeface="ＭＳ Ｐゴシック" pitchFamily="34" charset="-128"/>
              </a:rPr>
              <a:t>dati</a:t>
            </a:r>
            <a:r>
              <a:rPr lang="en-US">
                <a:ea typeface="ＭＳ Ｐゴシック" pitchFamily="34" charset="-128"/>
              </a:rPr>
              <a:t> </a:t>
            </a:r>
            <a:r>
              <a:rPr lang="en-US" err="1">
                <a:ea typeface="ＭＳ Ｐゴシック" pitchFamily="34" charset="-128"/>
              </a:rPr>
              <a:t>osservazionali</a:t>
            </a:r>
            <a:r>
              <a:rPr lang="en-US">
                <a:ea typeface="ＭＳ Ｐゴシック" pitchFamily="34" charset="-128"/>
              </a:rPr>
              <a:t> </a:t>
            </a:r>
            <a:r>
              <a:rPr lang="en-US" err="1">
                <a:ea typeface="ＭＳ Ｐゴシック" pitchFamily="34" charset="-128"/>
              </a:rPr>
              <a:t>differiscono</a:t>
            </a:r>
            <a:r>
              <a:rPr lang="en-US">
                <a:ea typeface="ＭＳ Ｐゴシック" pitchFamily="34" charset="-128"/>
              </a:rPr>
              <a:t> da </a:t>
            </a:r>
            <a:r>
              <a:rPr lang="en-US" err="1">
                <a:ea typeface="ＭＳ Ｐゴシック" pitchFamily="34" charset="-128"/>
              </a:rPr>
              <a:t>questa</a:t>
            </a:r>
            <a:r>
              <a:rPr lang="en-US">
                <a:ea typeface="ＭＳ Ｐゴシック" pitchFamily="34" charset="-128"/>
              </a:rPr>
              <a:t> </a:t>
            </a:r>
            <a:r>
              <a:rPr lang="en-US" err="1">
                <a:ea typeface="ＭＳ Ｐゴシック" pitchFamily="34" charset="-128"/>
              </a:rPr>
              <a:t>situazione</a:t>
            </a:r>
            <a:r>
              <a:rPr lang="en-US">
                <a:ea typeface="ＭＳ Ｐゴシック" pitchFamily="34" charset="-128"/>
              </a:rPr>
              <a:t> </a:t>
            </a:r>
            <a:r>
              <a:rPr lang="en-US" err="1">
                <a:ea typeface="ＭＳ Ｐゴシック" pitchFamily="34" charset="-128"/>
              </a:rPr>
              <a:t>ideale</a:t>
            </a:r>
            <a:r>
              <a:rPr lang="en-US">
                <a:ea typeface="ＭＳ Ｐゴシック" pitchFamily="34" charset="-128"/>
              </a:rPr>
              <a:t>?</a:t>
            </a:r>
          </a:p>
        </p:txBody>
      </p:sp>
      <p:sp>
        <p:nvSpPr>
          <p:cNvPr id="154626" name="Content Placeholder 2"/>
          <p:cNvSpPr>
            <a:spLocks noGrp="1"/>
          </p:cNvSpPr>
          <p:nvPr>
            <p:ph idx="1"/>
          </p:nvPr>
        </p:nvSpPr>
        <p:spPr/>
        <p:txBody>
          <a:bodyPr/>
          <a:lstStyle/>
          <a:p>
            <a:r>
              <a:rPr lang="it-IT" dirty="0">
                <a:ea typeface="ＭＳ Ｐゴシック" pitchFamily="34" charset="-128"/>
              </a:rPr>
              <a:t>In pratica, in un esperimento di questo tipo, il trattamento non è verosimilmente assegnato in modo casuale</a:t>
            </a:r>
          </a:p>
          <a:p>
            <a:pPr lvl="1">
              <a:spcBef>
                <a:spcPts val="600"/>
              </a:spcBef>
              <a:spcAft>
                <a:spcPts val="600"/>
              </a:spcAft>
            </a:pPr>
            <a:r>
              <a:rPr lang="it-IT" dirty="0">
                <a:ea typeface="ＭＳ Ｐゴシック" pitchFamily="34" charset="-128"/>
              </a:rPr>
              <a:t>Si consideri </a:t>
            </a:r>
            <a:r>
              <a:rPr lang="it-IT" i="1" dirty="0" err="1">
                <a:ea typeface="ＭＳ Ｐゴシック" pitchFamily="34" charset="-128"/>
              </a:rPr>
              <a:t>PctEL</a:t>
            </a:r>
            <a:r>
              <a:rPr lang="it-IT" dirty="0">
                <a:ea typeface="ＭＳ Ｐゴシック" pitchFamily="34" charset="-128"/>
              </a:rPr>
              <a:t>, ovvero la percentuale di studenti non di madrelingua nel distretto. </a:t>
            </a:r>
          </a:p>
          <a:p>
            <a:pPr lvl="1">
              <a:spcBef>
                <a:spcPts val="600"/>
              </a:spcBef>
              <a:spcAft>
                <a:spcPts val="600"/>
              </a:spcAft>
            </a:pPr>
            <a:r>
              <a:rPr lang="it-IT" dirty="0">
                <a:ea typeface="ＭＳ Ｐゴシック" pitchFamily="34" charset="-128"/>
              </a:rPr>
              <a:t>Gli studenti non-madrelingua hanno maggiori probabilità di finire in classi più affollate e dunque i gruppi di “trattamento” e di “controllo” differiscono in modo sistematico</a:t>
            </a:r>
          </a:p>
          <a:p>
            <a:pPr lvl="1">
              <a:spcBef>
                <a:spcPts val="600"/>
              </a:spcBef>
              <a:spcAft>
                <a:spcPts val="600"/>
              </a:spcAft>
            </a:pPr>
            <a:r>
              <a:rPr lang="it-IT" dirty="0">
                <a:ea typeface="ＭＳ Ｐゴシック" pitchFamily="34" charset="-128"/>
              </a:rPr>
              <a:t>Quali sono i gruppi di “trattamento” e di “controllo” in questo esempio?</a:t>
            </a: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97</a:t>
            </a:fld>
            <a:endParaRPr lang="en-US" altLang="en-US"/>
          </a:p>
        </p:txBody>
      </p:sp>
    </p:spTree>
    <p:extLst>
      <p:ext uri="{BB962C8B-B14F-4D97-AF65-F5344CB8AC3E}">
        <p14:creationId xmlns:p14="http://schemas.microsoft.com/office/powerpoint/2010/main" val="32752276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6"/>
          <p:cNvSpPr>
            <a:spLocks noGrp="1"/>
          </p:cNvSpPr>
          <p:nvPr>
            <p:ph type="title"/>
          </p:nvPr>
        </p:nvSpPr>
        <p:spPr/>
        <p:txBody>
          <a:bodyPr/>
          <a:lstStyle/>
          <a:p>
            <a:r>
              <a:rPr lang="en-US" dirty="0">
                <a:ea typeface="ＭＳ Ｐゴシック" pitchFamily="34" charset="-128"/>
              </a:rPr>
              <a:t>In </a:t>
            </a:r>
            <a:r>
              <a:rPr lang="en-US" dirty="0" err="1">
                <a:ea typeface="ＭＳ Ｐゴシック" pitchFamily="34" charset="-128"/>
              </a:rPr>
              <a:t>che</a:t>
            </a:r>
            <a:r>
              <a:rPr lang="en-US" dirty="0">
                <a:ea typeface="ＭＳ Ｐゴシック" pitchFamily="34" charset="-128"/>
              </a:rPr>
              <a:t> modo i </a:t>
            </a:r>
            <a:r>
              <a:rPr lang="en-US" dirty="0" err="1">
                <a:ea typeface="ＭＳ Ｐゴシック" pitchFamily="34" charset="-128"/>
              </a:rPr>
              <a:t>nostri</a:t>
            </a:r>
            <a:r>
              <a:rPr lang="en-US" dirty="0">
                <a:ea typeface="ＭＳ Ｐゴシック" pitchFamily="34" charset="-128"/>
              </a:rPr>
              <a:t> </a:t>
            </a:r>
            <a:r>
              <a:rPr lang="en-US" dirty="0" err="1">
                <a:ea typeface="ＭＳ Ｐゴシック" pitchFamily="34" charset="-128"/>
              </a:rPr>
              <a:t>dati</a:t>
            </a:r>
            <a:r>
              <a:rPr lang="en-US" dirty="0">
                <a:ea typeface="ＭＳ Ｐゴシック" pitchFamily="34" charset="-128"/>
              </a:rPr>
              <a:t> </a:t>
            </a:r>
            <a:r>
              <a:rPr lang="en-US" dirty="0" err="1">
                <a:ea typeface="ＭＳ Ｐゴシック" pitchFamily="34" charset="-128"/>
              </a:rPr>
              <a:t>osservazionali</a:t>
            </a:r>
            <a:r>
              <a:rPr lang="en-US" dirty="0">
                <a:ea typeface="ＭＳ Ｐゴシック" pitchFamily="34" charset="-128"/>
              </a:rPr>
              <a:t> </a:t>
            </a:r>
            <a:r>
              <a:rPr lang="en-US" dirty="0" err="1">
                <a:ea typeface="ＭＳ Ｐゴシック" pitchFamily="34" charset="-128"/>
              </a:rPr>
              <a:t>differiscono</a:t>
            </a:r>
            <a:r>
              <a:rPr lang="en-US" dirty="0">
                <a:ea typeface="ＭＳ Ｐゴシック" pitchFamily="34" charset="-128"/>
              </a:rPr>
              <a:t> da </a:t>
            </a:r>
            <a:r>
              <a:rPr lang="en-US" dirty="0" err="1">
                <a:ea typeface="ＭＳ Ｐゴシック" pitchFamily="34" charset="-128"/>
              </a:rPr>
              <a:t>questa</a:t>
            </a:r>
            <a:r>
              <a:rPr lang="en-US" dirty="0">
                <a:ea typeface="ＭＳ Ｐゴシック" pitchFamily="34" charset="-128"/>
              </a:rPr>
              <a:t> </a:t>
            </a:r>
            <a:r>
              <a:rPr lang="en-US" dirty="0" err="1">
                <a:ea typeface="ＭＳ Ｐゴシック" pitchFamily="34" charset="-128"/>
              </a:rPr>
              <a:t>situazione</a:t>
            </a:r>
            <a:r>
              <a:rPr lang="en-US" dirty="0">
                <a:ea typeface="ＭＳ Ｐゴシック" pitchFamily="34" charset="-128"/>
              </a:rPr>
              <a:t> </a:t>
            </a:r>
            <a:r>
              <a:rPr lang="en-US" dirty="0" err="1">
                <a:ea typeface="ＭＳ Ｐゴシック" pitchFamily="34" charset="-128"/>
              </a:rPr>
              <a:t>ideale</a:t>
            </a:r>
            <a:r>
              <a:rPr lang="en-US" dirty="0">
                <a:ea typeface="ＭＳ Ｐゴシック" pitchFamily="34" charset="-128"/>
              </a:rPr>
              <a:t>?</a:t>
            </a:r>
          </a:p>
        </p:txBody>
      </p:sp>
      <p:sp>
        <p:nvSpPr>
          <p:cNvPr id="154626" name="Content Placeholder 2"/>
          <p:cNvSpPr>
            <a:spLocks noGrp="1"/>
          </p:cNvSpPr>
          <p:nvPr>
            <p:ph idx="1"/>
          </p:nvPr>
        </p:nvSpPr>
        <p:spPr/>
        <p:txBody>
          <a:bodyPr/>
          <a:lstStyle/>
          <a:p>
            <a:r>
              <a:rPr lang="it-IT" dirty="0">
                <a:ea typeface="ＭＳ Ｐゴシック" pitchFamily="34" charset="-128"/>
              </a:rPr>
              <a:t>Infatti, </a:t>
            </a:r>
            <a:r>
              <a:rPr lang="it-IT" dirty="0" err="1">
                <a:ea typeface="ＭＳ Ｐゴシック" pitchFamily="34" charset="-128"/>
              </a:rPr>
              <a:t>PctEL</a:t>
            </a:r>
            <a:r>
              <a:rPr lang="it-IT" dirty="0">
                <a:ea typeface="ＭＳ Ｐゴシック" pitchFamily="34" charset="-128"/>
              </a:rPr>
              <a:t> verosimilmente soddisfa i due criteri per la distorsione da variabili omesse</a:t>
            </a:r>
          </a:p>
          <a:p>
            <a:endParaRPr lang="it-IT" dirty="0">
              <a:ea typeface="ＭＳ Ｐゴシック" pitchFamily="34" charset="-128"/>
            </a:endParaRPr>
          </a:p>
          <a:p>
            <a:r>
              <a:rPr lang="it-IT" dirty="0">
                <a:ea typeface="ＭＳ Ｐゴシック" pitchFamily="34" charset="-128"/>
              </a:rPr>
              <a:t>Ovvero </a:t>
            </a:r>
            <a:r>
              <a:rPr lang="it-IT" i="1" dirty="0">
                <a:ea typeface="ＭＳ Ｐゴシック" pitchFamily="34" charset="-128"/>
              </a:rPr>
              <a:t>Z = </a:t>
            </a:r>
            <a:r>
              <a:rPr lang="it-IT" i="1" dirty="0" err="1">
                <a:ea typeface="ＭＳ Ｐゴシック" pitchFamily="34" charset="-128"/>
              </a:rPr>
              <a:t>PctEL</a:t>
            </a:r>
            <a:r>
              <a:rPr lang="it-IT" i="1" dirty="0">
                <a:ea typeface="ＭＳ Ｐゴシック" pitchFamily="34" charset="-128"/>
              </a:rPr>
              <a:t> </a:t>
            </a:r>
            <a:r>
              <a:rPr lang="it-IT" dirty="0">
                <a:ea typeface="ＭＳ Ｐゴシック" pitchFamily="34" charset="-128"/>
              </a:rPr>
              <a:t>è</a:t>
            </a:r>
          </a:p>
          <a:p>
            <a:endParaRPr lang="it-IT" dirty="0">
              <a:ea typeface="ＭＳ Ｐゴシック" pitchFamily="34" charset="-128"/>
            </a:endParaRPr>
          </a:p>
          <a:p>
            <a:pPr marL="857250" lvl="1" indent="-457200">
              <a:buFont typeface="Verdana" pitchFamily="34" charset="0"/>
              <a:buAutoNum type="arabicPeriod"/>
            </a:pPr>
            <a:r>
              <a:rPr lang="it-IT" dirty="0">
                <a:ea typeface="ＭＳ Ｐゴシック" pitchFamily="34" charset="-128"/>
              </a:rPr>
              <a:t>un determinante di </a:t>
            </a:r>
            <a:r>
              <a:rPr lang="it-IT" i="1" dirty="0">
                <a:ea typeface="ＭＳ Ｐゴシック" pitchFamily="34" charset="-128"/>
              </a:rPr>
              <a:t>Y</a:t>
            </a:r>
            <a:r>
              <a:rPr lang="it-IT" dirty="0">
                <a:ea typeface="ＭＳ Ｐゴシック" pitchFamily="34" charset="-128"/>
              </a:rPr>
              <a:t>… </a:t>
            </a:r>
            <a:r>
              <a:rPr lang="it-IT" b="1" i="1" dirty="0">
                <a:ea typeface="ＭＳ Ｐゴシック" pitchFamily="34" charset="-128"/>
              </a:rPr>
              <a:t>ed anche…</a:t>
            </a:r>
            <a:endParaRPr lang="it-IT" dirty="0">
              <a:ea typeface="ＭＳ Ｐゴシック" pitchFamily="34" charset="-128"/>
            </a:endParaRPr>
          </a:p>
          <a:p>
            <a:pPr marL="857250" lvl="1" indent="-457200">
              <a:buFont typeface="Verdana" pitchFamily="34" charset="0"/>
              <a:buAutoNum type="arabicPeriod"/>
            </a:pPr>
            <a:endParaRPr lang="it-IT" dirty="0">
              <a:ea typeface="ＭＳ Ｐゴシック" pitchFamily="34" charset="-128"/>
            </a:endParaRPr>
          </a:p>
          <a:p>
            <a:pPr marL="857250" lvl="1" indent="-457200">
              <a:buFont typeface="Verdana" pitchFamily="34" charset="0"/>
              <a:buAutoNum type="arabicPeriod"/>
            </a:pPr>
            <a:r>
              <a:rPr lang="it-IT" dirty="0">
                <a:ea typeface="ＭＳ Ｐゴシック" pitchFamily="34" charset="-128"/>
              </a:rPr>
              <a:t>correlata con il </a:t>
            </a:r>
            <a:r>
              <a:rPr lang="it-IT" dirty="0" err="1">
                <a:ea typeface="ＭＳ Ｐゴシック" pitchFamily="34" charset="-128"/>
              </a:rPr>
              <a:t>regressore</a:t>
            </a:r>
            <a:r>
              <a:rPr lang="it-IT" dirty="0">
                <a:ea typeface="ＭＳ Ｐゴシック" pitchFamily="34" charset="-128"/>
              </a:rPr>
              <a:t> </a:t>
            </a:r>
            <a:r>
              <a:rPr lang="it-IT" i="1" dirty="0">
                <a:ea typeface="ＭＳ Ｐゴシック" pitchFamily="34" charset="-128"/>
              </a:rPr>
              <a:t>X</a:t>
            </a:r>
            <a:r>
              <a:rPr lang="it-IT" dirty="0">
                <a:ea typeface="ＭＳ Ｐゴシック" pitchFamily="34" charset="-128"/>
              </a:rPr>
              <a:t>.</a:t>
            </a: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98</a:t>
            </a:fld>
            <a:endParaRPr lang="en-US" altLang="en-US"/>
          </a:p>
        </p:txBody>
      </p:sp>
    </p:spTree>
    <p:extLst>
      <p:ext uri="{BB962C8B-B14F-4D97-AF65-F5344CB8AC3E}">
        <p14:creationId xmlns:p14="http://schemas.microsoft.com/office/powerpoint/2010/main" val="11604124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32411"/>
            <a:ext cx="8294688" cy="3810000"/>
          </a:xfrm>
        </p:spPr>
        <p:txBody>
          <a:bodyPr/>
          <a:lstStyle/>
          <a:p>
            <a:pPr>
              <a:spcBef>
                <a:spcPts val="600"/>
              </a:spcBef>
              <a:spcAft>
                <a:spcPts val="600"/>
              </a:spcAft>
              <a:defRPr/>
            </a:pPr>
            <a:r>
              <a:rPr lang="it-IT" sz="1600" dirty="0"/>
              <a:t>Bisogna ricreare o almeno imitare le condizioni di un</a:t>
            </a:r>
            <a:r>
              <a:rPr lang="it-IT" sz="1600" b="1" dirty="0"/>
              <a:t> esperimento controllato casualizzato ideale</a:t>
            </a:r>
          </a:p>
          <a:p>
            <a:pPr>
              <a:spcBef>
                <a:spcPts val="600"/>
              </a:spcBef>
              <a:spcAft>
                <a:spcPts val="600"/>
              </a:spcAft>
              <a:defRPr/>
            </a:pPr>
            <a:r>
              <a:rPr lang="it-IT" sz="1600" dirty="0"/>
              <a:t>Due parole chiave: </a:t>
            </a:r>
            <a:r>
              <a:rPr lang="it-IT" sz="1600" b="1" dirty="0"/>
              <a:t>Casualizzazione</a:t>
            </a:r>
            <a:r>
              <a:rPr lang="it-IT" sz="1600" dirty="0"/>
              <a:t> + </a:t>
            </a:r>
            <a:r>
              <a:rPr lang="it-IT" sz="1600" b="1" dirty="0"/>
              <a:t>controllato </a:t>
            </a:r>
            <a:r>
              <a:rPr lang="it-IT" sz="1600" dirty="0"/>
              <a:t>(gruppo di controllo)</a:t>
            </a:r>
          </a:p>
          <a:p>
            <a:pPr lvl="1">
              <a:spcBef>
                <a:spcPts val="600"/>
              </a:spcBef>
              <a:spcAft>
                <a:spcPts val="600"/>
              </a:spcAft>
              <a:defRPr/>
            </a:pPr>
            <a:r>
              <a:rPr lang="it-IT" sz="1400" dirty="0"/>
              <a:t>Significa che, tranne che il carattere oggetto di studio, qualsiasi differenza tra i gruppi di trattamento e di controllo è casuale, ovvero non sistematicamente correlata al trattamento</a:t>
            </a:r>
          </a:p>
          <a:p>
            <a:pPr>
              <a:spcBef>
                <a:spcPts val="600"/>
              </a:spcBef>
              <a:spcAft>
                <a:spcPts val="600"/>
              </a:spcAft>
              <a:defRPr/>
            </a:pPr>
            <a:r>
              <a:rPr lang="it-IT" sz="1600" dirty="0"/>
              <a:t>Se sappiamo che l’unica differenza sistematica tra il gruppo di classi grandi (di controllo) e quello di classi piccole (di trattamento) è in termini di </a:t>
            </a:r>
            <a:r>
              <a:rPr lang="it-IT" sz="1600" i="1" dirty="0" err="1"/>
              <a:t>PctEL</a:t>
            </a:r>
            <a:r>
              <a:rPr lang="it-IT" sz="1600" dirty="0"/>
              <a:t>, possiamo esaminare l’effetto della dimensione delle classi su </a:t>
            </a:r>
            <a:r>
              <a:rPr lang="it-IT" sz="1600" i="1" dirty="0" err="1"/>
              <a:t>TesrScr</a:t>
            </a:r>
            <a:r>
              <a:rPr lang="it-IT" sz="1600" dirty="0"/>
              <a:t> nei distretti con lo stesso valore di </a:t>
            </a:r>
            <a:r>
              <a:rPr lang="it-IT" sz="1600" i="1" dirty="0" err="1"/>
              <a:t>PctEL</a:t>
            </a:r>
            <a:r>
              <a:rPr lang="it-IT" sz="1600" dirty="0"/>
              <a:t>.</a:t>
            </a:r>
            <a:endParaRPr lang="it-IT" sz="1000" dirty="0"/>
          </a:p>
          <a:p>
            <a:pPr lvl="1">
              <a:spcBef>
                <a:spcPts val="600"/>
              </a:spcBef>
              <a:spcAft>
                <a:spcPts val="600"/>
              </a:spcAft>
              <a:defRPr/>
            </a:pPr>
            <a:r>
              <a:rPr lang="it-IT" sz="1400" dirty="0"/>
              <a:t>Se è vero che la differenza sistematica tra i gruppi di classi grandi e piccole è soltanto in termini di </a:t>
            </a:r>
            <a:r>
              <a:rPr lang="it-IT" sz="1400" i="1" dirty="0" err="1"/>
              <a:t>PctEL</a:t>
            </a:r>
            <a:r>
              <a:rPr lang="it-IT" sz="1400" dirty="0"/>
              <a:t>, allora si ha un esperimento controllato casualizzato per ciascun gruppo omogeneo in termini di </a:t>
            </a:r>
            <a:r>
              <a:rPr lang="it-IT" sz="1400" i="1" dirty="0" err="1"/>
              <a:t>PctEL</a:t>
            </a:r>
            <a:r>
              <a:rPr lang="it-IT" sz="1400" dirty="0"/>
              <a:t>.</a:t>
            </a:r>
            <a:endParaRPr lang="it-IT" sz="800" dirty="0"/>
          </a:p>
          <a:p>
            <a:pPr>
              <a:spcBef>
                <a:spcPts val="600"/>
              </a:spcBef>
              <a:spcAft>
                <a:spcPts val="600"/>
              </a:spcAft>
              <a:defRPr/>
            </a:pPr>
            <a:r>
              <a:rPr lang="it-IT" sz="1600" dirty="0"/>
              <a:t>Questo è un modo per “controllare” per l’effetto di </a:t>
            </a:r>
            <a:r>
              <a:rPr lang="it-IT" sz="1600" i="1" dirty="0" err="1"/>
              <a:t>PctEL</a:t>
            </a:r>
            <a:r>
              <a:rPr lang="it-IT" sz="1600" dirty="0"/>
              <a:t> (ovvero, per tenerne conto), analogo a quanto si fa quando si stima l’effetto di </a:t>
            </a:r>
            <a:r>
              <a:rPr lang="it-IT" sz="1600" i="1" dirty="0"/>
              <a:t>STR</a:t>
            </a:r>
            <a:r>
              <a:rPr lang="it-IT" sz="1600" dirty="0"/>
              <a:t> con una regressione multipla che includa </a:t>
            </a:r>
            <a:r>
              <a:rPr lang="it-IT" sz="1600" i="1" dirty="0" err="1"/>
              <a:t>PctEL</a:t>
            </a:r>
            <a:r>
              <a:rPr lang="it-IT" sz="1600" dirty="0"/>
              <a:t> come </a:t>
            </a:r>
            <a:r>
              <a:rPr lang="it-IT" sz="1600" dirty="0" err="1"/>
              <a:t>regressore</a:t>
            </a:r>
            <a:r>
              <a:rPr lang="it-IT" sz="1600" dirty="0"/>
              <a:t> aggiuntivo.</a:t>
            </a:r>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99</a:t>
            </a:fld>
            <a:endParaRPr lang="en-US" altLang="en-US"/>
          </a:p>
        </p:txBody>
      </p:sp>
      <p:sp>
        <p:nvSpPr>
          <p:cNvPr id="5" name="Title 6">
            <a:extLst>
              <a:ext uri="{FF2B5EF4-FFF2-40B4-BE49-F238E27FC236}">
                <a16:creationId xmlns:a16="http://schemas.microsoft.com/office/drawing/2014/main" id="{4CE7D19F-F42C-4259-B4CB-764C225AD52C}"/>
              </a:ext>
            </a:extLst>
          </p:cNvPr>
          <p:cNvSpPr>
            <a:spLocks noGrp="1"/>
          </p:cNvSpPr>
          <p:nvPr>
            <p:ph type="title"/>
          </p:nvPr>
        </p:nvSpPr>
        <p:spPr>
          <a:xfrm>
            <a:off x="304800" y="303213"/>
            <a:ext cx="8610600" cy="992187"/>
          </a:xfrm>
        </p:spPr>
        <p:txBody>
          <a:bodyPr/>
          <a:lstStyle/>
          <a:p>
            <a:r>
              <a:rPr lang="en-US" dirty="0">
                <a:ea typeface="ＭＳ Ｐゴシック" pitchFamily="34" charset="-128"/>
              </a:rPr>
              <a:t>Che fare?</a:t>
            </a:r>
          </a:p>
        </p:txBody>
      </p:sp>
    </p:spTree>
    <p:extLst>
      <p:ext uri="{BB962C8B-B14F-4D97-AF65-F5344CB8AC3E}">
        <p14:creationId xmlns:p14="http://schemas.microsoft.com/office/powerpoint/2010/main" val="2250547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6"/>
          <p:cNvSpPr>
            <a:spLocks noGrp="1"/>
          </p:cNvSpPr>
          <p:nvPr>
            <p:ph type="title"/>
          </p:nvPr>
        </p:nvSpPr>
        <p:spPr/>
        <p:txBody>
          <a:bodyPr/>
          <a:lstStyle/>
          <a:p>
            <a:r>
              <a:rPr lang="en-US" i="1" dirty="0" err="1">
                <a:ea typeface="ＭＳ Ｐゴシック" pitchFamily="34" charset="-128"/>
              </a:rPr>
              <a:t>Riassumendo</a:t>
            </a:r>
            <a:r>
              <a:rPr lang="en-US" i="1" dirty="0">
                <a:ea typeface="ＭＳ Ｐゴシック" pitchFamily="34" charset="-128"/>
              </a:rPr>
              <a:t>…</a:t>
            </a:r>
            <a:endParaRPr lang="en-US" dirty="0">
              <a:ea typeface="ＭＳ Ｐゴシック" pitchFamily="34" charset="-128"/>
            </a:endParaRPr>
          </a:p>
        </p:txBody>
      </p:sp>
      <p:sp>
        <p:nvSpPr>
          <p:cNvPr id="3" name="Content Placeholder 2"/>
          <p:cNvSpPr>
            <a:spLocks noGrp="1"/>
          </p:cNvSpPr>
          <p:nvPr>
            <p:ph idx="1"/>
          </p:nvPr>
        </p:nvSpPr>
        <p:spPr>
          <a:xfrm>
            <a:off x="304800" y="1268760"/>
            <a:ext cx="8294688" cy="5029200"/>
          </a:xfrm>
        </p:spPr>
        <p:txBody>
          <a:bodyPr/>
          <a:lstStyle/>
          <a:p>
            <a:pPr>
              <a:spcBef>
                <a:spcPts val="600"/>
              </a:spcBef>
              <a:spcAft>
                <a:spcPts val="600"/>
              </a:spcAft>
              <a:buFontTx/>
              <a:buNone/>
              <a:defRPr/>
            </a:pPr>
            <a:r>
              <a:rPr lang="it-IT" sz="2000" b="1" dirty="0"/>
              <a:t>Tre modi per superare la distorsione da variabili omesse</a:t>
            </a:r>
            <a:endParaRPr lang="it-IT" sz="2000" dirty="0"/>
          </a:p>
          <a:p>
            <a:pPr marL="457200" indent="-457200">
              <a:spcBef>
                <a:spcPts val="600"/>
              </a:spcBef>
              <a:spcAft>
                <a:spcPts val="600"/>
              </a:spcAft>
              <a:buFont typeface="+mj-lt"/>
              <a:buAutoNum type="arabicPeriod"/>
              <a:defRPr/>
            </a:pPr>
            <a:r>
              <a:rPr lang="it-IT" sz="1800" dirty="0"/>
              <a:t>Eseguire un esperimento controllato casualizzato in cui il trattamento (</a:t>
            </a:r>
            <a:r>
              <a:rPr lang="it-IT" sz="1800" i="1" dirty="0"/>
              <a:t>STR</a:t>
            </a:r>
            <a:r>
              <a:rPr lang="it-IT" sz="1800" dirty="0"/>
              <a:t>) sia assegnato casualmente. </a:t>
            </a:r>
          </a:p>
          <a:p>
            <a:pPr marL="801688" lvl="2" indent="-177800">
              <a:spcBef>
                <a:spcPts val="0"/>
              </a:spcBef>
              <a:spcAft>
                <a:spcPts val="600"/>
              </a:spcAft>
              <a:defRPr/>
            </a:pPr>
            <a:r>
              <a:rPr lang="it-IT" sz="1200" dirty="0"/>
              <a:t>In tal caso, </a:t>
            </a:r>
            <a:r>
              <a:rPr lang="it-IT" sz="1200" i="1" dirty="0"/>
              <a:t>STR </a:t>
            </a:r>
            <a:r>
              <a:rPr lang="it-IT" sz="1200" dirty="0"/>
              <a:t>è </a:t>
            </a:r>
            <a:r>
              <a:rPr lang="it-IT" sz="1200" dirty="0" err="1"/>
              <a:t>incorrelata</a:t>
            </a:r>
            <a:r>
              <a:rPr lang="it-IT" sz="1200" dirty="0"/>
              <a:t> con qualunque altra variabile che determini </a:t>
            </a:r>
            <a:r>
              <a:rPr lang="it-IT" sz="1200" i="1" dirty="0" err="1"/>
              <a:t>TestScore</a:t>
            </a:r>
            <a:r>
              <a:rPr lang="it-IT" sz="1200" dirty="0"/>
              <a:t> e dunque anche con </a:t>
            </a:r>
            <a:r>
              <a:rPr lang="it-IT" sz="1200" i="1" dirty="0" err="1"/>
              <a:t>PctEL</a:t>
            </a:r>
            <a:endParaRPr lang="it-IT" sz="1200" i="1" dirty="0"/>
          </a:p>
          <a:p>
            <a:pPr marL="801688" lvl="2" indent="-177800">
              <a:spcBef>
                <a:spcPts val="0"/>
              </a:spcBef>
              <a:spcAft>
                <a:spcPts val="600"/>
              </a:spcAft>
              <a:defRPr/>
            </a:pPr>
            <a:r>
              <a:rPr lang="it-IT" sz="1200" i="1" dirty="0"/>
              <a:t>Questa è la </a:t>
            </a:r>
            <a:r>
              <a:rPr lang="it-IT" sz="1200" b="1" i="1" dirty="0"/>
              <a:t>soluzione ideale ma raramente praticabile (perché costosa)</a:t>
            </a:r>
            <a:endParaRPr lang="it-IT" sz="1200" i="1" dirty="0"/>
          </a:p>
          <a:p>
            <a:pPr marL="457200" indent="-457200">
              <a:spcBef>
                <a:spcPts val="600"/>
              </a:spcBef>
              <a:spcAft>
                <a:spcPts val="600"/>
              </a:spcAft>
              <a:buFont typeface="+mj-lt"/>
              <a:buAutoNum type="arabicPeriod"/>
              <a:defRPr/>
            </a:pPr>
            <a:r>
              <a:rPr lang="it-IT" sz="1800" dirty="0"/>
              <a:t>Tenere conto nell’analisi della variabile omessa (</a:t>
            </a:r>
            <a:r>
              <a:rPr lang="it-IT" sz="1800" i="1" dirty="0" err="1"/>
              <a:t>PctEL</a:t>
            </a:r>
            <a:r>
              <a:rPr lang="it-IT" sz="1800" dirty="0"/>
              <a:t>), se la si conosce, in due modi concettualmente equivalenti </a:t>
            </a:r>
          </a:p>
          <a:p>
            <a:pPr marL="941387" lvl="1" indent="-400050">
              <a:spcBef>
                <a:spcPts val="600"/>
              </a:spcBef>
              <a:spcAft>
                <a:spcPts val="600"/>
              </a:spcAft>
              <a:buFont typeface="+mj-lt"/>
              <a:buAutoNum type="romanUcPeriod"/>
              <a:defRPr/>
            </a:pPr>
            <a:r>
              <a:rPr lang="it-IT" sz="1400" dirty="0"/>
              <a:t>Adottare l’approccio “a tabulazione incrociata”, con gradazioni (classi di misura) più fini di STR e </a:t>
            </a:r>
            <a:r>
              <a:rPr lang="it-IT" sz="1400" dirty="0" err="1"/>
              <a:t>PctEL</a:t>
            </a:r>
            <a:endParaRPr lang="it-IT" sz="1400" dirty="0"/>
          </a:p>
          <a:p>
            <a:pPr marL="1166813" lvl="3" indent="-177800">
              <a:spcBef>
                <a:spcPts val="0"/>
              </a:spcBef>
              <a:spcAft>
                <a:spcPts val="600"/>
              </a:spcAft>
              <a:buFont typeface="+mj-lt"/>
              <a:buChar char="•"/>
              <a:defRPr/>
            </a:pPr>
            <a:r>
              <a:rPr lang="it-IT" sz="1000" dirty="0"/>
              <a:t>All’interno di ogni gruppo, tutte le classi hanno lo stesso </a:t>
            </a:r>
            <a:r>
              <a:rPr lang="it-IT" sz="1000" i="1" dirty="0" err="1"/>
              <a:t>PctEL</a:t>
            </a:r>
            <a:r>
              <a:rPr lang="it-IT" sz="1000" dirty="0"/>
              <a:t>, perciò controlliamo per </a:t>
            </a:r>
            <a:r>
              <a:rPr lang="it-IT" sz="1000" i="1" dirty="0" err="1"/>
              <a:t>PctEL</a:t>
            </a:r>
            <a:endParaRPr lang="it-IT" sz="1000" i="1" dirty="0"/>
          </a:p>
          <a:p>
            <a:pPr marL="1166813" lvl="3" indent="-177800">
              <a:spcBef>
                <a:spcPts val="0"/>
              </a:spcBef>
              <a:spcAft>
                <a:spcPts val="600"/>
              </a:spcAft>
              <a:buFont typeface="+mj-lt"/>
              <a:buChar char="•"/>
              <a:defRPr/>
            </a:pPr>
            <a:r>
              <a:rPr lang="it-IT" sz="1000" dirty="0"/>
              <a:t>Ma presto si esauriranno i dati</a:t>
            </a:r>
            <a:endParaRPr lang="it-IT" dirty="0">
              <a:ea typeface="ＭＳ Ｐゴシック" charset="-128"/>
            </a:endParaRPr>
          </a:p>
          <a:p>
            <a:pPr marL="857250" lvl="1" indent="-315913">
              <a:spcBef>
                <a:spcPts val="600"/>
              </a:spcBef>
              <a:spcAft>
                <a:spcPts val="600"/>
              </a:spcAft>
              <a:buFont typeface="+mj-lt"/>
              <a:buAutoNum type="romanUcPeriod"/>
              <a:defRPr/>
            </a:pPr>
            <a:r>
              <a:rPr lang="it-IT" sz="1400" dirty="0"/>
              <a:t>Includere </a:t>
            </a:r>
            <a:r>
              <a:rPr lang="it-IT" sz="1400" i="1" dirty="0" err="1"/>
              <a:t>PctEL</a:t>
            </a:r>
            <a:r>
              <a:rPr lang="it-IT" sz="1400" dirty="0"/>
              <a:t> come </a:t>
            </a:r>
            <a:r>
              <a:rPr lang="it-IT" sz="1400" dirty="0" err="1"/>
              <a:t>regressore</a:t>
            </a:r>
            <a:r>
              <a:rPr lang="it-IT" sz="1400" dirty="0"/>
              <a:t> aggiuntivo in una regressione multipla</a:t>
            </a:r>
          </a:p>
          <a:p>
            <a:pPr marL="1166813" lvl="3" indent="-177800">
              <a:spcBef>
                <a:spcPts val="0"/>
              </a:spcBef>
              <a:spcAft>
                <a:spcPts val="600"/>
              </a:spcAft>
              <a:buFont typeface="+mj-lt"/>
              <a:buChar char="•"/>
              <a:defRPr/>
            </a:pPr>
            <a:r>
              <a:rPr lang="it-IT" sz="1000" dirty="0"/>
              <a:t>Ma bisogna sapere quale variabili includere, non possiamo includerle tutte perché finirebbero i gradi di libertà</a:t>
            </a:r>
            <a:endParaRPr lang="it-IT" sz="1400" dirty="0"/>
          </a:p>
          <a:p>
            <a:pPr marL="457200" indent="-457200">
              <a:spcBef>
                <a:spcPts val="600"/>
              </a:spcBef>
              <a:spcAft>
                <a:spcPts val="600"/>
              </a:spcAft>
              <a:buFont typeface="+mj-lt"/>
              <a:buAutoNum type="arabicPeriod"/>
              <a:defRPr/>
            </a:pPr>
            <a:r>
              <a:rPr lang="it-IT" sz="1800" dirty="0"/>
              <a:t>Una ulteriore soluzione è quella di usare una variabile cosiddetta strumentale </a:t>
            </a:r>
          </a:p>
          <a:p>
            <a:pPr marL="801688" lvl="2" indent="-177800">
              <a:spcBef>
                <a:spcPts val="0"/>
              </a:spcBef>
              <a:spcAft>
                <a:spcPts val="600"/>
              </a:spcAft>
              <a:buFont typeface="+mj-lt"/>
              <a:buChar char="•"/>
              <a:defRPr/>
            </a:pPr>
            <a:r>
              <a:rPr lang="it-IT" sz="1200" dirty="0"/>
              <a:t>Per 'depurare' la variabile inclusa dalla correlazione con quella omessa (tema avanzato, cfr. Capitolo 7 se interessati). </a:t>
            </a:r>
            <a:r>
              <a:rPr lang="it-IT" sz="1200" dirty="0">
                <a:ea typeface="ＭＳ Ｐゴシック" pitchFamily="-105" charset="-128"/>
              </a:rPr>
              <a:t>Si otterrebbe lo stesso risultato che si avrebbe se la variabile omessa non fosse omessa</a:t>
            </a:r>
          </a:p>
          <a:p>
            <a:pPr marL="857250" lvl="1" indent="-315913">
              <a:spcBef>
                <a:spcPts val="600"/>
              </a:spcBef>
              <a:spcAft>
                <a:spcPts val="600"/>
              </a:spcAft>
              <a:buFont typeface="+mj-lt"/>
              <a:buAutoNum type="arabicPeriod"/>
              <a:defRPr/>
            </a:pPr>
            <a:endParaRPr lang="it-IT" sz="1400" b="1"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100</a:t>
            </a:fld>
            <a:endParaRPr lang="en-US" altLang="en-US"/>
          </a:p>
        </p:txBody>
      </p:sp>
    </p:spTree>
    <p:extLst>
      <p:ext uri="{BB962C8B-B14F-4D97-AF65-F5344CB8AC3E}">
        <p14:creationId xmlns:p14="http://schemas.microsoft.com/office/powerpoint/2010/main" val="37608362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a:ea typeface="ＭＳ Ｐゴシック" pitchFamily="34" charset="-128"/>
              </a:rPr>
              <a:t>Valutazione di studi basati sulla regressione multipla</a:t>
            </a:r>
            <a:br>
              <a:rPr lang="it-IT">
                <a:ea typeface="ＭＳ Ｐゴシック" pitchFamily="34" charset="-128"/>
              </a:rPr>
            </a:br>
            <a:endParaRPr lang="en-US"/>
          </a:p>
        </p:txBody>
      </p:sp>
      <p:sp>
        <p:nvSpPr>
          <p:cNvPr id="6" name="Text Placeholder 5"/>
          <p:cNvSpPr>
            <a:spLocks noGrp="1"/>
          </p:cNvSpPr>
          <p:nvPr>
            <p:ph type="body" idx="1"/>
          </p:nvPr>
        </p:nvSpPr>
        <p:spPr/>
        <p:txBody>
          <a:bodyPr/>
          <a:lstStyle/>
          <a:p>
            <a:r>
              <a:rPr lang="it-IT" dirty="0"/>
              <a:t>Capitolo 9</a:t>
            </a:r>
            <a:endParaRPr lang="en-US" dirty="0"/>
          </a:p>
          <a:p>
            <a:endParaRPr lang="it-IT" dirty="0"/>
          </a:p>
        </p:txBody>
      </p:sp>
      <p:sp>
        <p:nvSpPr>
          <p:cNvPr id="3" name="Slide Number Placeholder 2"/>
          <p:cNvSpPr>
            <a:spLocks noGrp="1"/>
          </p:cNvSpPr>
          <p:nvPr>
            <p:ph type="sldNum" sz="quarter" idx="10"/>
          </p:nvPr>
        </p:nvSpPr>
        <p:spPr/>
        <p:txBody>
          <a:bodyPr/>
          <a:lstStyle/>
          <a:p>
            <a:pPr>
              <a:defRPr/>
            </a:pPr>
            <a:fld id="{3A36AF79-3C18-4534-8BEA-74949D4DE89F}" type="slidenum">
              <a:rPr lang="en-US" altLang="en-US" smtClean="0"/>
              <a:pPr>
                <a:defRPr/>
              </a:pPr>
              <a:t>101</a:t>
            </a:fld>
            <a:endParaRPr lang="en-US" altLang="en-US"/>
          </a:p>
        </p:txBody>
      </p:sp>
    </p:spTree>
    <p:extLst>
      <p:ext uri="{BB962C8B-B14F-4D97-AF65-F5344CB8AC3E}">
        <p14:creationId xmlns:p14="http://schemas.microsoft.com/office/powerpoint/2010/main" val="1007411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p:txBody>
          <a:bodyPr/>
          <a:lstStyle/>
          <a:p>
            <a:r>
              <a:rPr lang="it-IT">
                <a:ea typeface="ＭＳ Ｐゴシック" pitchFamily="34" charset="-128"/>
              </a:rPr>
              <a:t>Sommario</a:t>
            </a:r>
          </a:p>
        </p:txBody>
      </p:sp>
      <p:sp>
        <p:nvSpPr>
          <p:cNvPr id="8194" name="Rectangle 1028"/>
          <p:cNvSpPr>
            <a:spLocks noGrp="1" noChangeArrowheads="1"/>
          </p:cNvSpPr>
          <p:nvPr>
            <p:ph type="body" idx="4294967295"/>
          </p:nvPr>
        </p:nvSpPr>
        <p:spPr/>
        <p:txBody>
          <a:bodyPr/>
          <a:lstStyle/>
          <a:p>
            <a:pPr marL="457200" indent="-457200">
              <a:buFontTx/>
              <a:buAutoNum type="arabicPeriod"/>
            </a:pPr>
            <a:r>
              <a:rPr lang="it-IT">
                <a:ea typeface="ＭＳ Ｐゴシック" pitchFamily="34" charset="-128"/>
              </a:rPr>
              <a:t>Validità interna ed esterna</a:t>
            </a:r>
          </a:p>
          <a:p>
            <a:pPr marL="457200" indent="-457200">
              <a:buFontTx/>
              <a:buAutoNum type="arabicPeriod"/>
            </a:pPr>
            <a:r>
              <a:rPr lang="it-IT">
                <a:ea typeface="ＭＳ Ｐゴシック" pitchFamily="34" charset="-128"/>
              </a:rPr>
              <a:t>Minacce alla validità interna</a:t>
            </a:r>
          </a:p>
          <a:p>
            <a:pPr marL="1033463" lvl="1" indent="-461963">
              <a:buFontTx/>
              <a:buAutoNum type="alphaLcParenR"/>
            </a:pPr>
            <a:r>
              <a:rPr lang="it-IT" sz="2000">
                <a:solidFill>
                  <a:schemeClr val="bg1">
                    <a:lumMod val="65000"/>
                  </a:schemeClr>
                </a:solidFill>
                <a:ea typeface="ＭＳ Ｐゴシック" pitchFamily="34" charset="-128"/>
              </a:rPr>
              <a:t>Distorsione da variabili omesse</a:t>
            </a:r>
          </a:p>
          <a:p>
            <a:pPr marL="1033463" lvl="1" indent="-461963">
              <a:buFontTx/>
              <a:buAutoNum type="alphaLcParenR"/>
            </a:pPr>
            <a:r>
              <a:rPr lang="it-IT" sz="2000">
                <a:solidFill>
                  <a:schemeClr val="bg1">
                    <a:lumMod val="65000"/>
                  </a:schemeClr>
                </a:solidFill>
                <a:ea typeface="ＭＳ Ｐゴシック" pitchFamily="34" charset="-128"/>
              </a:rPr>
              <a:t>Incorretta specificazione della forma funzionale</a:t>
            </a:r>
          </a:p>
          <a:p>
            <a:pPr marL="1033463" lvl="1" indent="-461963">
              <a:buFontTx/>
              <a:buAutoNum type="alphaLcParenR"/>
            </a:pPr>
            <a:r>
              <a:rPr lang="it-IT" sz="2000">
                <a:solidFill>
                  <a:schemeClr val="bg1">
                    <a:lumMod val="65000"/>
                  </a:schemeClr>
                </a:solidFill>
                <a:ea typeface="ＭＳ Ｐゴシック" pitchFamily="34" charset="-128"/>
              </a:rPr>
              <a:t>Distorsione da errori nelle variabili</a:t>
            </a:r>
          </a:p>
          <a:p>
            <a:pPr marL="1033463" lvl="1" indent="-461963">
              <a:buFontTx/>
              <a:buAutoNum type="alphaLcParenR"/>
            </a:pPr>
            <a:r>
              <a:rPr lang="it-IT" sz="2000">
                <a:solidFill>
                  <a:schemeClr val="bg1">
                    <a:lumMod val="65000"/>
                  </a:schemeClr>
                </a:solidFill>
                <a:ea typeface="ＭＳ Ｐゴシック" pitchFamily="34" charset="-128"/>
              </a:rPr>
              <a:t>Distorsione da dati mancanti e selezione campionaria</a:t>
            </a:r>
          </a:p>
          <a:p>
            <a:pPr marL="1033463" lvl="1" indent="-461963">
              <a:buFontTx/>
              <a:buAutoNum type="alphaLcParenR"/>
            </a:pPr>
            <a:r>
              <a:rPr lang="it-IT" sz="2000">
                <a:solidFill>
                  <a:schemeClr val="bg1">
                    <a:lumMod val="65000"/>
                  </a:schemeClr>
                </a:solidFill>
                <a:ea typeface="ＭＳ Ｐゴシック" pitchFamily="34" charset="-128"/>
              </a:rPr>
              <a:t>Distorsione da causalità simultanea</a:t>
            </a:r>
          </a:p>
          <a:p>
            <a:pPr marL="457200" indent="-457200">
              <a:buFontTx/>
              <a:buAutoNum type="arabicPeriod"/>
            </a:pPr>
            <a:r>
              <a:rPr lang="it-IT">
                <a:ea typeface="ＭＳ Ｐゴシック" pitchFamily="34" charset="-128"/>
              </a:rPr>
              <a:t>Applicazione ai punteggi nei test</a:t>
            </a: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102</a:t>
            </a:fld>
            <a:endParaRPr lang="en-US" altLang="en-US"/>
          </a:p>
        </p:txBody>
      </p:sp>
    </p:spTree>
    <p:extLst>
      <p:ext uri="{BB962C8B-B14F-4D97-AF65-F5344CB8AC3E}">
        <p14:creationId xmlns:p14="http://schemas.microsoft.com/office/powerpoint/2010/main" val="2219920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p:nvPr>
        </p:nvSpPr>
        <p:spPr/>
        <p:txBody>
          <a:bodyPr/>
          <a:lstStyle/>
          <a:p>
            <a:r>
              <a:rPr lang="it-IT">
                <a:ea typeface="ＭＳ Ｐゴシック" pitchFamily="34" charset="-128"/>
              </a:rPr>
              <a:t>Validità interna ed esterna</a:t>
            </a:r>
          </a:p>
        </p:txBody>
      </p:sp>
      <p:sp>
        <p:nvSpPr>
          <p:cNvPr id="9218" name="Rectangle 3"/>
          <p:cNvSpPr>
            <a:spLocks noGrp="1" noChangeArrowheads="1"/>
          </p:cNvSpPr>
          <p:nvPr>
            <p:ph type="body" idx="1"/>
          </p:nvPr>
        </p:nvSpPr>
        <p:spPr/>
        <p:txBody>
          <a:bodyPr/>
          <a:lstStyle/>
          <a:p>
            <a:pPr>
              <a:lnSpc>
                <a:spcPct val="90000"/>
              </a:lnSpc>
            </a:pPr>
            <a:r>
              <a:rPr lang="it-IT" sz="2400">
                <a:ea typeface="ＭＳ Ｐゴシック" pitchFamily="34" charset="-128"/>
              </a:rPr>
              <a:t>Facciamo un passo indietro e diamo uno sguardo più ampio alla regressione.  </a:t>
            </a:r>
          </a:p>
          <a:p>
            <a:pPr>
              <a:lnSpc>
                <a:spcPct val="90000"/>
              </a:lnSpc>
            </a:pPr>
            <a:r>
              <a:rPr lang="it-IT" sz="2400">
                <a:ea typeface="ＭＳ Ｐゴシック" pitchFamily="34" charset="-128"/>
              </a:rPr>
              <a:t>Esiste un modo sistematico per valutare (criticare) gli studi di regressione?  </a:t>
            </a:r>
          </a:p>
          <a:p>
            <a:pPr>
              <a:lnSpc>
                <a:spcPct val="90000"/>
              </a:lnSpc>
            </a:pPr>
            <a:r>
              <a:rPr lang="it-IT" sz="2400">
                <a:ea typeface="ＭＳ Ｐゴシック" pitchFamily="34" charset="-128"/>
              </a:rPr>
              <a:t>Sono noti i punti di forza della regressione multipla – ma quali sono  le insidie?</a:t>
            </a:r>
          </a:p>
          <a:p>
            <a:pPr lvl="1">
              <a:lnSpc>
                <a:spcPct val="90000"/>
              </a:lnSpc>
            </a:pPr>
            <a:r>
              <a:rPr lang="it-IT" sz="2000">
                <a:ea typeface="ＭＳ Ｐゴシック" pitchFamily="34" charset="-128"/>
              </a:rPr>
              <a:t>Verranno elencate le ragioni più comuni per cui le stime OLS del modello di regressione multipla, fondate su dati basati sull’osservazione, possono produrre stime distorte sull’effetto causale di interesse.</a:t>
            </a:r>
          </a:p>
          <a:p>
            <a:pPr lvl="1">
              <a:lnSpc>
                <a:spcPct val="90000"/>
              </a:lnSpc>
            </a:pPr>
            <a:r>
              <a:rPr lang="it-IT" sz="2000">
                <a:ea typeface="ＭＳ Ｐゴシック" pitchFamily="34" charset="-128"/>
              </a:rPr>
              <a:t>Nell’applicazione sui punteggi nei test si cercherà di affrontare queste minacce nel modo migliore possibile – e di individuare i rischi ancora presenti. Dopo tutto questo lavoro, che cosa si sarà appreso sull’effetto sui punteggi nei test della riduzione delle dimensioni delle classi?</a:t>
            </a:r>
          </a:p>
          <a:p>
            <a:pPr>
              <a:lnSpc>
                <a:spcPct val="90000"/>
              </a:lnSpc>
            </a:pPr>
            <a:endParaRPr lang="en-US" sz="2400">
              <a:ea typeface="ＭＳ Ｐゴシック" pitchFamily="34" charset="-128"/>
            </a:endParaRP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103</a:t>
            </a:fld>
            <a:endParaRPr lang="en-US" altLang="en-US"/>
          </a:p>
        </p:txBody>
      </p:sp>
    </p:spTree>
    <p:extLst>
      <p:ext uri="{BB962C8B-B14F-4D97-AF65-F5344CB8AC3E}">
        <p14:creationId xmlns:p14="http://schemas.microsoft.com/office/powerpoint/2010/main" val="4972880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it-IT" sz="2400">
                <a:ea typeface="ＭＳ Ｐゴシック" pitchFamily="34" charset="-128"/>
              </a:rPr>
              <a:t>Quadro di riferimento per la valutazione di studi statistici: validità interna ed esterna </a:t>
            </a:r>
            <a:br>
              <a:rPr lang="it-IT" sz="2400">
                <a:ea typeface="ＭＳ Ｐゴシック" pitchFamily="34" charset="-128"/>
              </a:rPr>
            </a:br>
            <a:r>
              <a:rPr lang="it-IT" sz="2400">
                <a:ea typeface="ＭＳ Ｐゴシック" pitchFamily="34" charset="-128"/>
              </a:rPr>
              <a:t>(Paragrafo 9.1)</a:t>
            </a:r>
          </a:p>
        </p:txBody>
      </p:sp>
      <p:sp>
        <p:nvSpPr>
          <p:cNvPr id="10242" name="Rectangle 3"/>
          <p:cNvSpPr>
            <a:spLocks noGrp="1" noChangeArrowheads="1"/>
          </p:cNvSpPr>
          <p:nvPr>
            <p:ph type="body" idx="1"/>
          </p:nvPr>
        </p:nvSpPr>
        <p:spPr/>
        <p:txBody>
          <a:bodyPr/>
          <a:lstStyle/>
          <a:p>
            <a:r>
              <a:rPr lang="it-IT" sz="2400" b="1" i="1">
                <a:ea typeface="ＭＳ Ｐゴシック" pitchFamily="34" charset="-128"/>
              </a:rPr>
              <a:t>Validità interna</a:t>
            </a:r>
            <a:r>
              <a:rPr lang="it-IT" sz="2400">
                <a:ea typeface="ＭＳ Ｐゴシック" pitchFamily="34" charset="-128"/>
              </a:rPr>
              <a:t>:  le inferenze statistiche sugli effetti causali sono valide per la popolazione studiata.</a:t>
            </a:r>
          </a:p>
          <a:p>
            <a:endParaRPr lang="it-IT" sz="2400">
              <a:ea typeface="ＭＳ Ｐゴシック" pitchFamily="34" charset="-128"/>
            </a:endParaRPr>
          </a:p>
          <a:p>
            <a:r>
              <a:rPr lang="it-IT" sz="2400" b="1" i="1">
                <a:ea typeface="ＭＳ Ｐゴシック" pitchFamily="34" charset="-128"/>
              </a:rPr>
              <a:t>Validità esterna</a:t>
            </a:r>
            <a:r>
              <a:rPr lang="it-IT" sz="2400">
                <a:ea typeface="ＭＳ Ｐゴシック" pitchFamily="34" charset="-128"/>
              </a:rPr>
              <a:t>:  le inferenze statistiche possono essere generalizzate dalla popolazione e dal contesto studiati ad altre popolazioni e altri contesti, dove il “contesto” fa riferimento all’ambiente legale, istituzionale e fisico e alle caratteristiche salienti.</a:t>
            </a:r>
          </a:p>
          <a:p>
            <a:pPr marL="0" indent="0">
              <a:buNone/>
            </a:pPr>
            <a:endParaRPr lang="en-US" sz="2400">
              <a:ea typeface="ＭＳ Ｐゴシック" pitchFamily="34" charset="-128"/>
            </a:endParaRP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104</a:t>
            </a:fld>
            <a:endParaRPr lang="en-US" altLang="en-US"/>
          </a:p>
        </p:txBody>
      </p:sp>
    </p:spTree>
    <p:extLst>
      <p:ext uri="{BB962C8B-B14F-4D97-AF65-F5344CB8AC3E}">
        <p14:creationId xmlns:p14="http://schemas.microsoft.com/office/powerpoint/2010/main" val="35589473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it-IT">
                <a:ea typeface="ＭＳ Ｐゴシック" pitchFamily="34" charset="-128"/>
              </a:rPr>
              <a:t>Minacce alla validità esterna degli studi di regressione multipla</a:t>
            </a:r>
          </a:p>
        </p:txBody>
      </p:sp>
      <p:sp>
        <p:nvSpPr>
          <p:cNvPr id="11266" name="Rectangle 3"/>
          <p:cNvSpPr>
            <a:spLocks noGrp="1" noChangeArrowheads="1"/>
          </p:cNvSpPr>
          <p:nvPr>
            <p:ph type="body" idx="1"/>
          </p:nvPr>
        </p:nvSpPr>
        <p:spPr/>
        <p:txBody>
          <a:bodyPr/>
          <a:lstStyle/>
          <a:p>
            <a:pPr marL="0" indent="0">
              <a:lnSpc>
                <a:spcPct val="90000"/>
              </a:lnSpc>
              <a:buFontTx/>
              <a:buNone/>
            </a:pPr>
            <a:r>
              <a:rPr lang="it-IT" sz="2400" i="1" dirty="0">
                <a:ea typeface="ＭＳ Ｐゴシック" pitchFamily="34" charset="-128"/>
              </a:rPr>
              <a:t>La valutazione delle minacce alla validità esterna richiede una conoscenza e un giudizio dettagliati e sostanziali caso per caso.</a:t>
            </a:r>
          </a:p>
          <a:p>
            <a:pPr marL="0" indent="0">
              <a:lnSpc>
                <a:spcPct val="90000"/>
              </a:lnSpc>
              <a:buFontTx/>
              <a:buNone/>
            </a:pPr>
            <a:endParaRPr lang="it-IT" sz="2400" dirty="0">
              <a:ea typeface="ＭＳ Ｐゴシック" pitchFamily="34" charset="-128"/>
            </a:endParaRPr>
          </a:p>
          <a:p>
            <a:pPr marL="0" indent="0">
              <a:lnSpc>
                <a:spcPct val="90000"/>
              </a:lnSpc>
              <a:buFontTx/>
              <a:buNone/>
            </a:pPr>
            <a:r>
              <a:rPr lang="it-IT" sz="2400" dirty="0">
                <a:ea typeface="ＭＳ Ｐゴシック" pitchFamily="34" charset="-128"/>
              </a:rPr>
              <a:t>Fino a che punto è possibile generalizzare i risultati sulle dimensioni delle classi in California?</a:t>
            </a:r>
          </a:p>
          <a:p>
            <a:pPr lvl="1">
              <a:lnSpc>
                <a:spcPct val="90000"/>
              </a:lnSpc>
            </a:pPr>
            <a:r>
              <a:rPr lang="it-IT" sz="2000" dirty="0">
                <a:ea typeface="ＭＳ Ｐゴシック" pitchFamily="34" charset="-128"/>
              </a:rPr>
              <a:t>Differenze nelle popolazioni</a:t>
            </a:r>
          </a:p>
          <a:p>
            <a:pPr lvl="2">
              <a:lnSpc>
                <a:spcPct val="90000"/>
              </a:lnSpc>
            </a:pPr>
            <a:r>
              <a:rPr lang="it-IT" sz="1800" dirty="0">
                <a:ea typeface="ＭＳ Ｐゴシック" pitchFamily="34" charset="-128"/>
              </a:rPr>
              <a:t>California nel 2011?</a:t>
            </a:r>
          </a:p>
          <a:p>
            <a:pPr lvl="2">
              <a:lnSpc>
                <a:spcPct val="90000"/>
              </a:lnSpc>
            </a:pPr>
            <a:r>
              <a:rPr lang="it-IT" sz="1800" dirty="0">
                <a:ea typeface="ＭＳ Ｐゴシック" pitchFamily="34" charset="-128"/>
              </a:rPr>
              <a:t>Massachusetts nel 2011?</a:t>
            </a:r>
          </a:p>
          <a:p>
            <a:pPr lvl="2">
              <a:lnSpc>
                <a:spcPct val="90000"/>
              </a:lnSpc>
            </a:pPr>
            <a:r>
              <a:rPr lang="it-IT" sz="1800" dirty="0">
                <a:ea typeface="ＭＳ Ｐゴシック" pitchFamily="34" charset="-128"/>
              </a:rPr>
              <a:t>Mexico nel 2011?</a:t>
            </a:r>
          </a:p>
          <a:p>
            <a:pPr lvl="1">
              <a:lnSpc>
                <a:spcPct val="90000"/>
              </a:lnSpc>
            </a:pPr>
            <a:r>
              <a:rPr lang="it-IT" sz="2000" dirty="0">
                <a:ea typeface="ＭＳ Ｐゴシック" pitchFamily="34" charset="-128"/>
              </a:rPr>
              <a:t>Differenze di contesto</a:t>
            </a:r>
          </a:p>
          <a:p>
            <a:pPr lvl="2">
              <a:lnSpc>
                <a:spcPct val="90000"/>
              </a:lnSpc>
            </a:pPr>
            <a:r>
              <a:rPr lang="it-IT" sz="1800" dirty="0">
                <a:ea typeface="ＭＳ Ｐゴシック" pitchFamily="34" charset="-128"/>
              </a:rPr>
              <a:t>diversità di legislazione (per esempio le scuole speciali)</a:t>
            </a:r>
          </a:p>
          <a:p>
            <a:pPr lvl="2">
              <a:lnSpc>
                <a:spcPct val="90000"/>
              </a:lnSpc>
            </a:pPr>
            <a:r>
              <a:rPr lang="it-IT" sz="1800" dirty="0">
                <a:ea typeface="ＭＳ Ｐゴシック" pitchFamily="34" charset="-128"/>
              </a:rPr>
              <a:t>diversa gestione dell’educazione bilingue</a:t>
            </a:r>
          </a:p>
          <a:p>
            <a:pPr lvl="1">
              <a:lnSpc>
                <a:spcPct val="90000"/>
              </a:lnSpc>
            </a:pPr>
            <a:r>
              <a:rPr lang="it-IT" sz="2000" dirty="0">
                <a:ea typeface="ＭＳ Ｐゴシック" pitchFamily="34" charset="-128"/>
              </a:rPr>
              <a:t>Differenze nelle caratteristiche degli insegnanti</a:t>
            </a:r>
          </a:p>
          <a:p>
            <a:pPr marL="0" indent="0">
              <a:lnSpc>
                <a:spcPct val="90000"/>
              </a:lnSpc>
            </a:pPr>
            <a:endParaRPr lang="en-US" sz="2400" dirty="0">
              <a:ea typeface="ＭＳ Ｐゴシック" pitchFamily="34" charset="-128"/>
            </a:endParaRP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105</a:t>
            </a:fld>
            <a:endParaRPr lang="en-US" altLang="en-US"/>
          </a:p>
        </p:txBody>
      </p:sp>
    </p:spTree>
    <p:extLst>
      <p:ext uri="{BB962C8B-B14F-4D97-AF65-F5344CB8AC3E}">
        <p14:creationId xmlns:p14="http://schemas.microsoft.com/office/powerpoint/2010/main" val="30289188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lstStyle/>
          <a:p>
            <a:r>
              <a:rPr lang="it-IT">
                <a:ea typeface="ＭＳ Ｐゴシック" pitchFamily="34" charset="-128"/>
              </a:rPr>
              <a:t>Minacce alla validità interna dell’analisi di regressione multipla (Paragrafo 9.2)</a:t>
            </a:r>
            <a:endParaRPr lang="it-IT" b="0">
              <a:ea typeface="ＭＳ Ｐゴシック" pitchFamily="34" charset="-128"/>
            </a:endParaRPr>
          </a:p>
        </p:txBody>
      </p:sp>
      <p:sp>
        <p:nvSpPr>
          <p:cNvPr id="12290" name="Rectangle 3"/>
          <p:cNvSpPr>
            <a:spLocks noGrp="1" noChangeArrowheads="1"/>
          </p:cNvSpPr>
          <p:nvPr>
            <p:ph type="body" idx="1"/>
          </p:nvPr>
        </p:nvSpPr>
        <p:spPr/>
        <p:txBody>
          <a:bodyPr/>
          <a:lstStyle/>
          <a:p>
            <a:pPr marL="0" indent="0">
              <a:lnSpc>
                <a:spcPct val="90000"/>
              </a:lnSpc>
              <a:buFontTx/>
              <a:buNone/>
            </a:pPr>
            <a:r>
              <a:rPr lang="it-IT" sz="2000" b="1" i="1">
                <a:ea typeface="ＭＳ Ｐゴシック" pitchFamily="34" charset="-128"/>
              </a:rPr>
              <a:t>Validità interna</a:t>
            </a:r>
            <a:r>
              <a:rPr lang="it-IT" sz="2000">
                <a:ea typeface="ＭＳ Ｐゴシック" pitchFamily="34" charset="-128"/>
              </a:rPr>
              <a:t>: le inferenze statistiche sugli effetti causali sono valide per la popolazione studiata.</a:t>
            </a:r>
          </a:p>
          <a:p>
            <a:pPr marL="0" indent="0">
              <a:lnSpc>
                <a:spcPct val="90000"/>
              </a:lnSpc>
              <a:buFontTx/>
              <a:buNone/>
            </a:pPr>
            <a:endParaRPr lang="it-IT" sz="2000" i="1">
              <a:ea typeface="ＭＳ Ｐゴシック" pitchFamily="34" charset="-128"/>
            </a:endParaRPr>
          </a:p>
          <a:p>
            <a:pPr marL="0" indent="0">
              <a:lnSpc>
                <a:spcPct val="90000"/>
              </a:lnSpc>
              <a:buFontTx/>
              <a:buNone/>
            </a:pPr>
            <a:r>
              <a:rPr lang="it-IT" sz="2000" i="1">
                <a:ea typeface="ＭＳ Ｐゴシック" pitchFamily="34" charset="-128"/>
              </a:rPr>
              <a:t>Cinque minacce alla validità interna degli studi a regressione:</a:t>
            </a:r>
          </a:p>
          <a:p>
            <a:pPr marL="800100" lvl="1" indent="-342900">
              <a:lnSpc>
                <a:spcPct val="110000"/>
              </a:lnSpc>
              <a:buFont typeface="+mj-lt"/>
              <a:buAutoNum type="arabicPeriod"/>
            </a:pPr>
            <a:r>
              <a:rPr lang="it-IT" sz="1800">
                <a:ea typeface="ＭＳ Ｐゴシック" pitchFamily="34" charset="-128"/>
              </a:rPr>
              <a:t>Distorsione da variabili omesse</a:t>
            </a:r>
          </a:p>
          <a:p>
            <a:pPr marL="800100" lvl="1" indent="-342900">
              <a:lnSpc>
                <a:spcPct val="110000"/>
              </a:lnSpc>
              <a:buFont typeface="+mj-lt"/>
              <a:buAutoNum type="arabicPeriod"/>
            </a:pPr>
            <a:r>
              <a:rPr lang="it-IT" sz="1800">
                <a:ea typeface="ＭＳ Ｐゴシック" pitchFamily="34" charset="-128"/>
              </a:rPr>
              <a:t>Forma funzionale incorretta</a:t>
            </a:r>
          </a:p>
          <a:p>
            <a:pPr marL="800100" lvl="1" indent="-342900">
              <a:lnSpc>
                <a:spcPct val="110000"/>
              </a:lnSpc>
              <a:buFont typeface="+mj-lt"/>
              <a:buAutoNum type="arabicPeriod"/>
            </a:pPr>
            <a:r>
              <a:rPr lang="it-IT" sz="1800">
                <a:ea typeface="ＭＳ Ｐゴシック" pitchFamily="34" charset="-128"/>
              </a:rPr>
              <a:t>Distorsione da errori nelle variabili</a:t>
            </a:r>
          </a:p>
          <a:p>
            <a:pPr marL="800100" lvl="1" indent="-342900">
              <a:lnSpc>
                <a:spcPct val="110000"/>
              </a:lnSpc>
              <a:buFont typeface="+mj-lt"/>
              <a:buAutoNum type="arabicPeriod"/>
            </a:pPr>
            <a:r>
              <a:rPr lang="it-IT" sz="1800">
                <a:ea typeface="ＭＳ Ｐゴシック" pitchFamily="34" charset="-128"/>
              </a:rPr>
              <a:t>Distorsione da selezione campionaria</a:t>
            </a:r>
          </a:p>
          <a:p>
            <a:pPr marL="800100" lvl="1" indent="-342900">
              <a:lnSpc>
                <a:spcPct val="110000"/>
              </a:lnSpc>
              <a:buFont typeface="+mj-lt"/>
              <a:buAutoNum type="arabicPeriod"/>
            </a:pPr>
            <a:r>
              <a:rPr lang="it-IT" sz="1800">
                <a:ea typeface="ＭＳ Ｐゴシック" pitchFamily="34" charset="-128"/>
              </a:rPr>
              <a:t>Distorsione da causalità simultanea</a:t>
            </a:r>
          </a:p>
          <a:p>
            <a:pPr marL="0" indent="0">
              <a:lnSpc>
                <a:spcPct val="120000"/>
              </a:lnSpc>
              <a:buFontTx/>
              <a:buNone/>
            </a:pPr>
            <a:r>
              <a:rPr lang="it-IT" sz="2000" b="1">
                <a:ea typeface="ＭＳ Ｐゴシック" pitchFamily="34" charset="-128"/>
              </a:rPr>
              <a:t>Tutte queste implicano che </a:t>
            </a:r>
            <a:r>
              <a:rPr lang="it-IT" sz="2000" b="1" i="1">
                <a:ea typeface="ＭＳ Ｐゴシック" pitchFamily="34" charset="-128"/>
              </a:rPr>
              <a:t>E</a:t>
            </a:r>
            <a:r>
              <a:rPr lang="it-IT" sz="2000" b="1">
                <a:ea typeface="ＭＳ Ｐゴシック" pitchFamily="34" charset="-128"/>
              </a:rPr>
              <a:t>(</a:t>
            </a:r>
            <a:r>
              <a:rPr lang="it-IT" sz="2000" b="1" i="1">
                <a:ea typeface="ＭＳ Ｐゴシック" pitchFamily="34" charset="-128"/>
              </a:rPr>
              <a:t>u</a:t>
            </a:r>
            <a:r>
              <a:rPr lang="it-IT" sz="2000" b="1" i="1" baseline="-25000">
                <a:ea typeface="ＭＳ Ｐゴシック" pitchFamily="34" charset="-128"/>
              </a:rPr>
              <a:t>i</a:t>
            </a:r>
            <a:r>
              <a:rPr lang="it-IT" sz="2000" b="1">
                <a:ea typeface="ＭＳ Ｐゴシック" pitchFamily="34" charset="-128"/>
              </a:rPr>
              <a:t>|</a:t>
            </a:r>
            <a:r>
              <a:rPr lang="it-IT" sz="2000" b="1" i="1">
                <a:ea typeface="ＭＳ Ｐゴシック" pitchFamily="34" charset="-128"/>
              </a:rPr>
              <a:t>X</a:t>
            </a:r>
            <a:r>
              <a:rPr lang="it-IT" sz="2000" b="1" baseline="-25000">
                <a:ea typeface="ＭＳ Ｐゴシック" pitchFamily="34" charset="-128"/>
              </a:rPr>
              <a:t>1</a:t>
            </a:r>
            <a:r>
              <a:rPr lang="it-IT" sz="2000" b="1" i="1" baseline="-25000">
                <a:ea typeface="ＭＳ Ｐゴシック" pitchFamily="34" charset="-128"/>
              </a:rPr>
              <a:t>i</a:t>
            </a:r>
            <a:r>
              <a:rPr lang="it-IT" sz="2000" b="1">
                <a:ea typeface="ＭＳ Ｐゴシック" pitchFamily="34" charset="-128"/>
              </a:rPr>
              <a:t>,…,</a:t>
            </a:r>
            <a:r>
              <a:rPr lang="it-IT" sz="2000" b="1" i="1">
                <a:ea typeface="ＭＳ Ｐゴシック" pitchFamily="34" charset="-128"/>
              </a:rPr>
              <a:t>X</a:t>
            </a:r>
            <a:r>
              <a:rPr lang="it-IT" sz="2000" b="1" i="1" baseline="-25000">
                <a:ea typeface="ＭＳ Ｐゴシック" pitchFamily="34" charset="-128"/>
              </a:rPr>
              <a:t>ki</a:t>
            </a:r>
            <a:r>
              <a:rPr lang="it-IT" sz="2000" b="1">
                <a:ea typeface="ＭＳ Ｐゴシック" pitchFamily="34" charset="-128"/>
              </a:rPr>
              <a:t>) ≠ 0 </a:t>
            </a:r>
            <a:br>
              <a:rPr lang="it-IT" sz="2000" b="1">
                <a:ea typeface="ＭＳ Ｐゴシック" pitchFamily="34" charset="-128"/>
              </a:rPr>
            </a:br>
            <a:r>
              <a:rPr lang="it-IT" sz="2000" b="1">
                <a:ea typeface="ＭＳ Ｐゴシック" pitchFamily="34" charset="-128"/>
              </a:rPr>
              <a:t>(o che non vale l’indipendenza in valore atteso condizionato) – nel qual caso lo stimatore OLS è distorto e inconsistente.</a:t>
            </a:r>
          </a:p>
          <a:p>
            <a:pPr marL="0" indent="0">
              <a:lnSpc>
                <a:spcPct val="90000"/>
              </a:lnSpc>
              <a:buNone/>
            </a:pPr>
            <a:endParaRPr lang="en-US" sz="2000">
              <a:ea typeface="ＭＳ Ｐゴシック" pitchFamily="34" charset="-128"/>
            </a:endParaRP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106</a:t>
            </a:fld>
            <a:endParaRPr lang="en-US" altLang="en-US"/>
          </a:p>
        </p:txBody>
      </p:sp>
    </p:spTree>
    <p:extLst>
      <p:ext uri="{BB962C8B-B14F-4D97-AF65-F5344CB8AC3E}">
        <p14:creationId xmlns:p14="http://schemas.microsoft.com/office/powerpoint/2010/main" val="39749722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it-IT">
                <a:ea typeface="ＭＳ Ｐゴシック" pitchFamily="34" charset="-128"/>
              </a:rPr>
              <a:t>1.  Distorsione da variabili omesse</a:t>
            </a:r>
          </a:p>
        </p:txBody>
      </p:sp>
      <p:sp>
        <p:nvSpPr>
          <p:cNvPr id="13314" name="Rectangle 3"/>
          <p:cNvSpPr>
            <a:spLocks noGrp="1" noChangeArrowheads="1"/>
          </p:cNvSpPr>
          <p:nvPr>
            <p:ph type="body" idx="1"/>
          </p:nvPr>
        </p:nvSpPr>
        <p:spPr/>
        <p:txBody>
          <a:bodyPr/>
          <a:lstStyle/>
          <a:p>
            <a:pPr marL="287338" indent="-287338"/>
            <a:r>
              <a:rPr lang="it-IT" dirty="0">
                <a:ea typeface="ＭＳ Ｐゴシック" pitchFamily="34" charset="-128"/>
              </a:rPr>
              <a:t>Ne abbiamo già parlato, sia del problema che delle possibili soluzioni</a:t>
            </a: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107</a:t>
            </a:fld>
            <a:endParaRPr lang="en-US" altLang="en-US"/>
          </a:p>
        </p:txBody>
      </p:sp>
    </p:spTree>
    <p:extLst>
      <p:ext uri="{BB962C8B-B14F-4D97-AF65-F5344CB8AC3E}">
        <p14:creationId xmlns:p14="http://schemas.microsoft.com/office/powerpoint/2010/main" val="3229720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323528" y="404664"/>
            <a:ext cx="8610600" cy="992187"/>
          </a:xfrm>
        </p:spPr>
        <p:txBody>
          <a:bodyPr/>
          <a:lstStyle/>
          <a:p>
            <a:r>
              <a:rPr lang="it-IT">
                <a:ea typeface="ＭＳ Ｐゴシック" pitchFamily="34" charset="-128"/>
              </a:rPr>
              <a:t>2.  Incorretta forma funzionale (incorretta specificazione della forma funzionale)</a:t>
            </a:r>
          </a:p>
        </p:txBody>
      </p:sp>
      <p:sp>
        <p:nvSpPr>
          <p:cNvPr id="15362" name="Rectangle 3"/>
          <p:cNvSpPr>
            <a:spLocks noGrp="1" noChangeArrowheads="1"/>
          </p:cNvSpPr>
          <p:nvPr>
            <p:ph type="body" idx="1"/>
          </p:nvPr>
        </p:nvSpPr>
        <p:spPr/>
        <p:txBody>
          <a:bodyPr/>
          <a:lstStyle/>
          <a:p>
            <a:r>
              <a:rPr lang="it-IT" sz="2400" dirty="0">
                <a:ea typeface="ＭＳ Ｐゴシック" pitchFamily="34" charset="-128"/>
              </a:rPr>
              <a:t>Nasce se la forma funzionale è incorretta</a:t>
            </a:r>
          </a:p>
          <a:p>
            <a:r>
              <a:rPr lang="it-IT" sz="2400" dirty="0">
                <a:ea typeface="ＭＳ Ｐゴシック" pitchFamily="34" charset="-128"/>
              </a:rPr>
              <a:t>Allora le inferenze sugli effetti causali saranno distorte (è una specie di omissione di variabile, in senso lato).</a:t>
            </a:r>
          </a:p>
          <a:p>
            <a:pPr marL="0" indent="0">
              <a:buFontTx/>
              <a:buNone/>
            </a:pPr>
            <a:endParaRPr lang="it-IT" sz="2400" b="1" dirty="0">
              <a:ea typeface="ＭＳ Ｐゴシック" pitchFamily="34" charset="-128"/>
            </a:endParaRPr>
          </a:p>
          <a:p>
            <a:pPr marL="0" indent="0">
              <a:buFontTx/>
              <a:buNone/>
            </a:pPr>
            <a:r>
              <a:rPr lang="it-IT" sz="2400" b="1" dirty="0">
                <a:ea typeface="ＭＳ Ｐゴシック" pitchFamily="34" charset="-128"/>
              </a:rPr>
              <a:t>Soluzioni:</a:t>
            </a:r>
          </a:p>
          <a:p>
            <a:pPr marL="693738" lvl="1" indent="-355600">
              <a:buFontTx/>
              <a:buAutoNum type="arabicPeriod"/>
            </a:pPr>
            <a:r>
              <a:rPr lang="it-IT" sz="2000" b="1" dirty="0">
                <a:ea typeface="ＭＳ Ｐゴシック" pitchFamily="34" charset="-128"/>
              </a:rPr>
              <a:t>Variabile dipendente continua</a:t>
            </a:r>
            <a:r>
              <a:rPr lang="it-IT" sz="2000" dirty="0">
                <a:ea typeface="ＭＳ Ｐゴシック" pitchFamily="34" charset="-128"/>
              </a:rPr>
              <a:t>: usare in X le specifiche non lineari “appropriate” (logaritmi, quadrati, interazioni, ecc.)</a:t>
            </a:r>
          </a:p>
          <a:p>
            <a:pPr marL="693738" lvl="1" indent="-355600">
              <a:buFontTx/>
              <a:buAutoNum type="arabicPeriod"/>
            </a:pPr>
            <a:r>
              <a:rPr lang="it-IT" sz="2000" b="1" dirty="0">
                <a:ea typeface="ＭＳ Ｐゴシック" pitchFamily="34" charset="-128"/>
              </a:rPr>
              <a:t>Variabile dipendente discreta </a:t>
            </a:r>
            <a:r>
              <a:rPr lang="it-IT" sz="2000" dirty="0">
                <a:ea typeface="ＭＳ Ｐゴシック" pitchFamily="34" charset="-128"/>
              </a:rPr>
              <a:t>(per esempio: binaria):  occorre un’estensione dei metodi di regressione multipla (l’analisi “</a:t>
            </a:r>
            <a:r>
              <a:rPr lang="it-IT" sz="2000" dirty="0" err="1">
                <a:ea typeface="ＭＳ Ｐゴシック" pitchFamily="34" charset="-128"/>
              </a:rPr>
              <a:t>probit</a:t>
            </a:r>
            <a:r>
              <a:rPr lang="it-IT" sz="2000" dirty="0">
                <a:ea typeface="ＭＳ Ｐゴシック" pitchFamily="34" charset="-128"/>
              </a:rPr>
              <a:t>” o “</a:t>
            </a:r>
            <a:r>
              <a:rPr lang="it-IT" sz="2000" dirty="0" err="1">
                <a:ea typeface="ＭＳ Ｐゴシック" pitchFamily="34" charset="-128"/>
              </a:rPr>
              <a:t>logit</a:t>
            </a:r>
            <a:r>
              <a:rPr lang="it-IT" sz="2000" dirty="0">
                <a:ea typeface="ＭＳ Ｐゴシック" pitchFamily="34" charset="-128"/>
              </a:rPr>
              <a:t>” per le variabili dipendenti binarie)</a:t>
            </a:r>
            <a:r>
              <a:rPr lang="en-US" sz="2000" dirty="0">
                <a:ea typeface="ＭＳ Ｐゴシック" pitchFamily="34" charset="-128"/>
              </a:rPr>
              <a:t>.</a:t>
            </a: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108</a:t>
            </a:fld>
            <a:endParaRPr lang="en-US" altLang="en-US"/>
          </a:p>
        </p:txBody>
      </p:sp>
    </p:spTree>
    <p:extLst>
      <p:ext uri="{BB962C8B-B14F-4D97-AF65-F5344CB8AC3E}">
        <p14:creationId xmlns:p14="http://schemas.microsoft.com/office/powerpoint/2010/main" val="29688893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it-IT">
                <a:ea typeface="ＭＳ Ｐゴシック" pitchFamily="34" charset="-128"/>
              </a:rPr>
              <a:t>3.  Distorsione da errori nelle variabili</a:t>
            </a:r>
          </a:p>
        </p:txBody>
      </p:sp>
      <p:sp>
        <p:nvSpPr>
          <p:cNvPr id="16386" name="Rectangle 3"/>
          <p:cNvSpPr>
            <a:spLocks noGrp="1" noChangeArrowheads="1"/>
          </p:cNvSpPr>
          <p:nvPr>
            <p:ph type="body" idx="1"/>
          </p:nvPr>
        </p:nvSpPr>
        <p:spPr/>
        <p:txBody>
          <a:bodyPr/>
          <a:lstStyle/>
          <a:p>
            <a:r>
              <a:rPr lang="it-IT" sz="2400" dirty="0">
                <a:ea typeface="ＭＳ Ｐゴシック" pitchFamily="34" charset="-128"/>
              </a:rPr>
              <a:t>Nella realtà, i dati economici spesso presentano errori di misura</a:t>
            </a:r>
          </a:p>
          <a:p>
            <a:pPr lvl="1"/>
            <a:r>
              <a:rPr lang="it-IT" sz="2000" dirty="0">
                <a:ea typeface="ＭＳ Ｐゴシック" pitchFamily="34" charset="-128"/>
              </a:rPr>
              <a:t>Errori nell’inserimento dei dati amministrativi</a:t>
            </a:r>
          </a:p>
          <a:p>
            <a:pPr lvl="1"/>
            <a:r>
              <a:rPr lang="it-IT" sz="2000" dirty="0">
                <a:ea typeface="ＭＳ Ｐゴシック" pitchFamily="34" charset="-128"/>
              </a:rPr>
              <a:t>Errori di memoria nei sondaggi (quando ha iniziato a svolgere il suo lavoro attuale?)</a:t>
            </a:r>
          </a:p>
          <a:p>
            <a:pPr lvl="1"/>
            <a:r>
              <a:rPr lang="it-IT" sz="2000" dirty="0">
                <a:ea typeface="ＭＳ Ｐゴシック" pitchFamily="34" charset="-128"/>
              </a:rPr>
              <a:t>Ambiguità nelle domande (qual è stato il suo reddito dello scorso anno?)</a:t>
            </a:r>
          </a:p>
          <a:p>
            <a:pPr lvl="1"/>
            <a:r>
              <a:rPr lang="it-IT" sz="2000" dirty="0">
                <a:ea typeface="ＭＳ Ｐゴシック" pitchFamily="34" charset="-128"/>
              </a:rPr>
              <a:t>Problemi da risposte intenzionalmente errate ai sondaggi (Qual è la sua situazione finanziaria attuale?  Quante volte si mette alla guida dopo avere bevuto?)</a:t>
            </a:r>
          </a:p>
          <a:p>
            <a:endParaRPr lang="it-IT" sz="2400" dirty="0">
              <a:ea typeface="ＭＳ Ｐゴシック" pitchFamily="34" charset="-128"/>
            </a:endParaRPr>
          </a:p>
          <a:p>
            <a:r>
              <a:rPr lang="it-IT" sz="2400" dirty="0">
                <a:ea typeface="ＭＳ Ｐゴシック" pitchFamily="34" charset="-128"/>
              </a:rPr>
              <a:t>Qualche calcolo mostra come gli errori nelle variabili tipicamente portano alla correlazione tra la variabile misurata e l’errore di regressione.  </a:t>
            </a: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109</a:t>
            </a:fld>
            <a:endParaRPr lang="en-US" altLang="en-US"/>
          </a:p>
        </p:txBody>
      </p:sp>
    </p:spTree>
    <p:extLst>
      <p:ext uri="{BB962C8B-B14F-4D97-AF65-F5344CB8AC3E}">
        <p14:creationId xmlns:p14="http://schemas.microsoft.com/office/powerpoint/2010/main" val="14443110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it-IT">
                <a:ea typeface="ＭＳ Ｐゴシック" pitchFamily="34" charset="-128"/>
              </a:rPr>
              <a:t>3.  Distorsione da errori nelle variabili</a:t>
            </a:r>
          </a:p>
        </p:txBody>
      </p:sp>
      <mc:AlternateContent xmlns:mc="http://schemas.openxmlformats.org/markup-compatibility/2006" xmlns:a14="http://schemas.microsoft.com/office/drawing/2010/main">
        <mc:Choice Requires="a14">
          <p:sp>
            <p:nvSpPr>
              <p:cNvPr id="16386" name="Rectangle 3"/>
              <p:cNvSpPr>
                <a:spLocks noGrp="1" noChangeArrowheads="1"/>
              </p:cNvSpPr>
              <p:nvPr>
                <p:ph type="body" idx="1"/>
              </p:nvPr>
            </p:nvSpPr>
            <p:spPr>
              <a:xfrm>
                <a:off x="304800" y="1447800"/>
                <a:ext cx="8294688" cy="4572000"/>
              </a:xfrm>
            </p:spPr>
            <p:txBody>
              <a:bodyPr/>
              <a:lstStyle/>
              <a:p>
                <a:pPr marL="0" lvl="0" indent="0">
                  <a:spcBef>
                    <a:spcPct val="30000"/>
                  </a:spcBef>
                  <a:buNone/>
                  <a:defRPr/>
                </a:pPr>
                <a:r>
                  <a:rPr lang="it-IT" sz="1800" dirty="0"/>
                  <a:t>Supponiamo che mi interessi stimare l’effetto di </a:t>
                </a:r>
                <a14:m>
                  <m:oMath xmlns:m="http://schemas.openxmlformats.org/officeDocument/2006/math">
                    <m:r>
                      <a:rPr lang="it-IT" sz="1800" i="1" dirty="0" smtClean="0">
                        <a:latin typeface="Cambria Math" panose="02040503050406030204" pitchFamily="18" charset="0"/>
                      </a:rPr>
                      <m:t>𝑋</m:t>
                    </m:r>
                  </m:oMath>
                </a14:m>
                <a:r>
                  <a:rPr lang="it-IT" sz="1800" dirty="0"/>
                  <a:t> su </a:t>
                </a:r>
                <a14:m>
                  <m:oMath xmlns:m="http://schemas.openxmlformats.org/officeDocument/2006/math">
                    <m:r>
                      <a:rPr lang="it-IT" sz="1800" i="1" dirty="0" smtClean="0">
                        <a:latin typeface="Cambria Math" panose="02040503050406030204" pitchFamily="18" charset="0"/>
                      </a:rPr>
                      <m:t>𝑌</m:t>
                    </m:r>
                  </m:oMath>
                </a14:m>
                <a:r>
                  <a:rPr lang="it-IT" sz="1800" dirty="0"/>
                  <a:t>, ovvero </a:t>
                </a:r>
                <a14:m>
                  <m:oMath xmlns:m="http://schemas.openxmlformats.org/officeDocument/2006/math">
                    <m:r>
                      <a:rPr lang="en-IE" sz="1800" b="0" i="1" smtClean="0">
                        <a:latin typeface="Cambria Math" panose="02040503050406030204" pitchFamily="18" charset="0"/>
                      </a:rPr>
                      <m:t>𝛽</m:t>
                    </m:r>
                  </m:oMath>
                </a14:m>
                <a:r>
                  <a:rPr lang="it-IT" sz="1800" dirty="0"/>
                  <a:t> in </a:t>
                </a:r>
              </a:p>
              <a:p>
                <a:pPr marL="0" lvl="0" indent="0" algn="ctr">
                  <a:spcBef>
                    <a:spcPct val="30000"/>
                  </a:spcBef>
                  <a:buNone/>
                  <a:defRPr/>
                </a:pPr>
                <a14:m>
                  <m:oMathPara xmlns:m="http://schemas.openxmlformats.org/officeDocument/2006/math">
                    <m:oMathParaPr>
                      <m:jc m:val="centerGroup"/>
                    </m:oMathParaPr>
                    <m:oMath xmlns:m="http://schemas.openxmlformats.org/officeDocument/2006/math">
                      <m:r>
                        <a:rPr lang="it-IT" sz="1800" i="1" dirty="0" smtClean="0">
                          <a:latin typeface="Cambria Math" panose="02040503050406030204" pitchFamily="18" charset="0"/>
                        </a:rPr>
                        <m:t>𝑌</m:t>
                      </m:r>
                      <m:r>
                        <a:rPr lang="it-IT" sz="1800" i="1" dirty="0" smtClean="0">
                          <a:latin typeface="Cambria Math" panose="02040503050406030204" pitchFamily="18" charset="0"/>
                        </a:rPr>
                        <m:t> =</m:t>
                      </m:r>
                      <m:r>
                        <a:rPr lang="en-IE" sz="1800" i="1">
                          <a:latin typeface="Cambria Math" panose="02040503050406030204" pitchFamily="18" charset="0"/>
                        </a:rPr>
                        <m:t>𝛽</m:t>
                      </m:r>
                      <m:r>
                        <a:rPr lang="it-IT" sz="1800" i="1" dirty="0" smtClean="0">
                          <a:latin typeface="Cambria Math" panose="02040503050406030204" pitchFamily="18" charset="0"/>
                        </a:rPr>
                        <m:t>𝑋</m:t>
                      </m:r>
                      <m:r>
                        <a:rPr lang="it-IT" sz="1800" i="1" dirty="0" smtClean="0">
                          <a:latin typeface="Cambria Math" panose="02040503050406030204" pitchFamily="18" charset="0"/>
                        </a:rPr>
                        <m:t> + </m:t>
                      </m:r>
                      <m:r>
                        <a:rPr lang="it-IT" sz="1800" i="1" dirty="0" smtClean="0">
                          <a:latin typeface="Cambria Math" panose="02040503050406030204" pitchFamily="18" charset="0"/>
                        </a:rPr>
                        <m:t>𝑢</m:t>
                      </m:r>
                      <m:r>
                        <a:rPr lang="en-IE" sz="1800" b="0" i="1" dirty="0" smtClean="0">
                          <a:latin typeface="Cambria Math" panose="02040503050406030204" pitchFamily="18" charset="0"/>
                        </a:rPr>
                        <m:t>                       (1)</m:t>
                      </m:r>
                    </m:oMath>
                  </m:oMathPara>
                </a14:m>
                <a:endParaRPr lang="it-IT" sz="1800" dirty="0"/>
              </a:p>
              <a:p>
                <a:pPr marL="0" lvl="0" indent="0">
                  <a:spcBef>
                    <a:spcPct val="30000"/>
                  </a:spcBef>
                  <a:buNone/>
                  <a:defRPr/>
                </a:pPr>
                <a:r>
                  <a:rPr lang="it-IT" sz="1800" dirty="0"/>
                  <a:t>Misuro però </a:t>
                </a:r>
                <a14:m>
                  <m:oMath xmlns:m="http://schemas.openxmlformats.org/officeDocument/2006/math">
                    <m:r>
                      <a:rPr lang="it-IT" sz="1800" i="1" dirty="0" smtClean="0">
                        <a:latin typeface="Cambria Math" panose="02040503050406030204" pitchFamily="18" charset="0"/>
                      </a:rPr>
                      <m:t>𝑋</m:t>
                    </m:r>
                  </m:oMath>
                </a14:m>
                <a:r>
                  <a:rPr lang="it-IT" sz="1800" dirty="0"/>
                  <a:t> imprecisamente come </a:t>
                </a:r>
                <a14:m>
                  <m:oMath xmlns:m="http://schemas.openxmlformats.org/officeDocument/2006/math">
                    <m:r>
                      <a:rPr lang="it-IT" sz="1800" i="1" dirty="0" smtClean="0">
                        <a:latin typeface="Cambria Math" panose="02040503050406030204" pitchFamily="18" charset="0"/>
                      </a:rPr>
                      <m:t>𝑍</m:t>
                    </m:r>
                  </m:oMath>
                </a14:m>
                <a:r>
                  <a:rPr lang="it-IT" sz="1800" dirty="0"/>
                  <a:t> e dunque stimo:</a:t>
                </a:r>
              </a:p>
              <a:p>
                <a:pPr marL="0" lvl="0" indent="0" algn="ctr">
                  <a:spcBef>
                    <a:spcPct val="30000"/>
                  </a:spcBef>
                  <a:buNone/>
                  <a:defRPr/>
                </a:pPr>
                <a14:m>
                  <m:oMathPara xmlns:m="http://schemas.openxmlformats.org/officeDocument/2006/math">
                    <m:oMathParaPr>
                      <m:jc m:val="centerGroup"/>
                    </m:oMathParaPr>
                    <m:oMath xmlns:m="http://schemas.openxmlformats.org/officeDocument/2006/math">
                      <m:r>
                        <a:rPr lang="it-IT" sz="1800" i="1" dirty="0" smtClean="0">
                          <a:latin typeface="Cambria Math" panose="02040503050406030204" pitchFamily="18" charset="0"/>
                        </a:rPr>
                        <m:t>𝑌</m:t>
                      </m:r>
                      <m:r>
                        <a:rPr lang="it-IT" sz="1800" i="1" dirty="0" smtClean="0">
                          <a:latin typeface="Cambria Math" panose="02040503050406030204" pitchFamily="18" charset="0"/>
                        </a:rPr>
                        <m:t> =</m:t>
                      </m:r>
                      <m:r>
                        <a:rPr lang="en-IE" sz="1800" i="1">
                          <a:latin typeface="Cambria Math" panose="02040503050406030204" pitchFamily="18" charset="0"/>
                        </a:rPr>
                        <m:t>𝛽</m:t>
                      </m:r>
                      <m:r>
                        <a:rPr lang="it-IT" sz="1800" i="1" dirty="0" smtClean="0">
                          <a:latin typeface="Cambria Math" panose="02040503050406030204" pitchFamily="18" charset="0"/>
                        </a:rPr>
                        <m:t>𝑍</m:t>
                      </m:r>
                      <m:r>
                        <a:rPr lang="it-IT" sz="1800" i="1" dirty="0" smtClean="0">
                          <a:latin typeface="Cambria Math" panose="02040503050406030204" pitchFamily="18" charset="0"/>
                        </a:rPr>
                        <m:t> + </m:t>
                      </m:r>
                      <m:r>
                        <a:rPr lang="it-IT" sz="1800" i="1" dirty="0" smtClean="0">
                          <a:latin typeface="Cambria Math" panose="02040503050406030204" pitchFamily="18" charset="0"/>
                        </a:rPr>
                        <m:t>𝑒</m:t>
                      </m:r>
                      <m:r>
                        <a:rPr lang="en-IE" sz="1800" b="0" i="1" dirty="0" smtClean="0">
                          <a:latin typeface="Cambria Math" panose="02040503050406030204" pitchFamily="18" charset="0"/>
                        </a:rPr>
                        <m:t>                         </m:t>
                      </m:r>
                      <m:r>
                        <a:rPr lang="en-IE" sz="1800" i="1" dirty="0">
                          <a:latin typeface="Cambria Math" panose="02040503050406030204" pitchFamily="18" charset="0"/>
                        </a:rPr>
                        <m:t>(</m:t>
                      </m:r>
                      <m:r>
                        <a:rPr lang="en-IE" sz="1800" b="0" i="1" dirty="0" smtClean="0">
                          <a:latin typeface="Cambria Math" panose="02040503050406030204" pitchFamily="18" charset="0"/>
                        </a:rPr>
                        <m:t>2</m:t>
                      </m:r>
                      <m:r>
                        <a:rPr lang="en-IE" sz="1800" i="1" dirty="0">
                          <a:latin typeface="Cambria Math" panose="02040503050406030204" pitchFamily="18" charset="0"/>
                        </a:rPr>
                        <m:t>)</m:t>
                      </m:r>
                    </m:oMath>
                  </m:oMathPara>
                </a14:m>
                <a:endParaRPr lang="it-IT" sz="1800" dirty="0"/>
              </a:p>
              <a:p>
                <a:pPr marL="0" lvl="0" indent="0">
                  <a:spcBef>
                    <a:spcPct val="30000"/>
                  </a:spcBef>
                  <a:buNone/>
                  <a:defRPr/>
                </a:pPr>
                <a:r>
                  <a:rPr lang="it-IT" sz="1800" dirty="0"/>
                  <a:t>dove   </a:t>
                </a:r>
              </a:p>
              <a:p>
                <a:pPr marL="400050" lvl="1" indent="0">
                  <a:spcBef>
                    <a:spcPct val="30000"/>
                  </a:spcBef>
                  <a:buNone/>
                  <a:defRPr/>
                </a:pPr>
                <a:r>
                  <a:rPr lang="it-IT" sz="1600" dirty="0"/>
                  <a:t> </a:t>
                </a:r>
                <a14:m>
                  <m:oMath xmlns:m="http://schemas.openxmlformats.org/officeDocument/2006/math">
                    <m:r>
                      <a:rPr lang="it-IT" sz="1600" i="1" dirty="0" smtClean="0">
                        <a:latin typeface="Cambria Math" panose="02040503050406030204" pitchFamily="18" charset="0"/>
                      </a:rPr>
                      <m:t>𝑍</m:t>
                    </m:r>
                    <m:r>
                      <a:rPr lang="it-IT" sz="1600" i="1" dirty="0" smtClean="0">
                        <a:latin typeface="Cambria Math" panose="02040503050406030204" pitchFamily="18" charset="0"/>
                      </a:rPr>
                      <m:t> = </m:t>
                    </m:r>
                    <m:r>
                      <a:rPr lang="it-IT" sz="1600" i="1" dirty="0">
                        <a:latin typeface="Cambria Math" panose="02040503050406030204" pitchFamily="18" charset="0"/>
                      </a:rPr>
                      <m:t>𝑋</m:t>
                    </m:r>
                    <m:r>
                      <a:rPr lang="it-IT" sz="1600" i="1" dirty="0">
                        <a:latin typeface="Cambria Math" panose="02040503050406030204" pitchFamily="18" charset="0"/>
                      </a:rPr>
                      <m:t> + </m:t>
                    </m:r>
                    <m:r>
                      <a:rPr lang="it-IT" sz="1600" i="1" dirty="0">
                        <a:latin typeface="Cambria Math" panose="02040503050406030204" pitchFamily="18" charset="0"/>
                      </a:rPr>
                      <m:t>𝑣</m:t>
                    </m:r>
                    <m:r>
                      <a:rPr lang="it-IT" sz="1600" i="1" dirty="0">
                        <a:latin typeface="Cambria Math" panose="02040503050406030204" pitchFamily="18" charset="0"/>
                      </a:rPr>
                      <m:t>   </m:t>
                    </m:r>
                  </m:oMath>
                </a14:m>
                <a:endParaRPr lang="it-IT" sz="1600" dirty="0"/>
              </a:p>
              <a:p>
                <a:pPr marL="400050" lvl="1" indent="0">
                  <a:spcBef>
                    <a:spcPct val="30000"/>
                  </a:spcBef>
                  <a:buNone/>
                  <a:defRPr/>
                </a:pPr>
                <a:r>
                  <a:rPr lang="it-IT" sz="1600" dirty="0"/>
                  <a:t> </a:t>
                </a:r>
                <a14:m>
                  <m:oMath xmlns:m="http://schemas.openxmlformats.org/officeDocument/2006/math">
                    <m:r>
                      <a:rPr lang="it-IT" sz="1600" i="1" dirty="0" smtClean="0">
                        <a:latin typeface="Cambria Math" panose="02040503050406030204" pitchFamily="18" charset="0"/>
                      </a:rPr>
                      <m:t>𝑒</m:t>
                    </m:r>
                    <m:r>
                      <a:rPr lang="it-IT" sz="1600" i="1" dirty="0" smtClean="0">
                        <a:latin typeface="Cambria Math" panose="02040503050406030204" pitchFamily="18" charset="0"/>
                      </a:rPr>
                      <m:t> =</m:t>
                    </m:r>
                    <m:r>
                      <a:rPr lang="en-IE" sz="1600" i="1">
                        <a:latin typeface="Cambria Math" panose="02040503050406030204" pitchFamily="18" charset="0"/>
                      </a:rPr>
                      <m:t>𝛽</m:t>
                    </m:r>
                    <m:d>
                      <m:dPr>
                        <m:ctrlPr>
                          <a:rPr lang="it-IT" sz="1600" i="1" dirty="0">
                            <a:latin typeface="Cambria Math" panose="02040503050406030204" pitchFamily="18" charset="0"/>
                          </a:rPr>
                        </m:ctrlPr>
                      </m:dPr>
                      <m:e>
                        <m:r>
                          <a:rPr lang="it-IT" sz="1600" i="1" dirty="0">
                            <a:latin typeface="Cambria Math" panose="02040503050406030204" pitchFamily="18" charset="0"/>
                          </a:rPr>
                          <m:t>𝑋</m:t>
                        </m:r>
                        <m:r>
                          <a:rPr lang="it-IT" sz="1600" i="1" dirty="0">
                            <a:latin typeface="Cambria Math" panose="02040503050406030204" pitchFamily="18" charset="0"/>
                          </a:rPr>
                          <m:t> − </m:t>
                        </m:r>
                        <m:r>
                          <a:rPr lang="it-IT" sz="1600" i="1" dirty="0">
                            <a:latin typeface="Cambria Math" panose="02040503050406030204" pitchFamily="18" charset="0"/>
                          </a:rPr>
                          <m:t>𝑍</m:t>
                        </m:r>
                      </m:e>
                    </m:d>
                    <m:r>
                      <a:rPr lang="it-IT" sz="1600" i="1" dirty="0">
                        <a:latin typeface="Cambria Math" panose="02040503050406030204" pitchFamily="18" charset="0"/>
                      </a:rPr>
                      <m:t>+ </m:t>
                    </m:r>
                    <m:r>
                      <a:rPr lang="it-IT" sz="1600" i="1" dirty="0">
                        <a:latin typeface="Cambria Math" panose="02040503050406030204" pitchFamily="18" charset="0"/>
                      </a:rPr>
                      <m:t>𝑢</m:t>
                    </m:r>
                    <m:r>
                      <a:rPr lang="it-IT" sz="1600" i="1" dirty="0">
                        <a:latin typeface="Cambria Math" panose="02040503050406030204" pitchFamily="18" charset="0"/>
                      </a:rPr>
                      <m:t> </m:t>
                    </m:r>
                  </m:oMath>
                </a14:m>
                <a:endParaRPr lang="en-IE" sz="1600" i="1" dirty="0">
                  <a:latin typeface="Cambria Math" panose="02040503050406030204" pitchFamily="18" charset="0"/>
                </a:endParaRPr>
              </a:p>
              <a:p>
                <a:pPr marL="400050" lvl="1" indent="0">
                  <a:spcBef>
                    <a:spcPct val="30000"/>
                  </a:spcBef>
                  <a:buNone/>
                  <a:defRPr/>
                </a:pPr>
                <a:r>
                  <a:rPr lang="it-IT" sz="1600" dirty="0"/>
                  <a:t>    </a:t>
                </a:r>
                <a14:m>
                  <m:oMath xmlns:m="http://schemas.openxmlformats.org/officeDocument/2006/math">
                    <m:r>
                      <a:rPr lang="it-IT" sz="1600" i="1" dirty="0">
                        <a:latin typeface="Cambria Math" panose="02040503050406030204" pitchFamily="18" charset="0"/>
                      </a:rPr>
                      <m:t>= −</m:t>
                    </m:r>
                    <m:r>
                      <a:rPr lang="en-IE" sz="1600" i="1">
                        <a:latin typeface="Cambria Math" panose="02040503050406030204" pitchFamily="18" charset="0"/>
                      </a:rPr>
                      <m:t>𝛽</m:t>
                    </m:r>
                    <m:r>
                      <a:rPr lang="it-IT" sz="1600" i="1" dirty="0">
                        <a:latin typeface="Cambria Math" panose="02040503050406030204" pitchFamily="18" charset="0"/>
                      </a:rPr>
                      <m:t>𝑣</m:t>
                    </m:r>
                    <m:r>
                      <a:rPr lang="it-IT" sz="1600" i="1" dirty="0">
                        <a:latin typeface="Cambria Math" panose="02040503050406030204" pitchFamily="18" charset="0"/>
                      </a:rPr>
                      <m:t> + </m:t>
                    </m:r>
                    <m:r>
                      <a:rPr lang="it-IT" sz="1600" i="1" dirty="0">
                        <a:latin typeface="Cambria Math" panose="02040503050406030204" pitchFamily="18" charset="0"/>
                      </a:rPr>
                      <m:t>𝑢</m:t>
                    </m:r>
                  </m:oMath>
                </a14:m>
                <a:endParaRPr lang="it-IT" sz="1600" dirty="0"/>
              </a:p>
              <a:p>
                <a:pPr marL="0" lvl="0" indent="0">
                  <a:spcBef>
                    <a:spcPct val="30000"/>
                  </a:spcBef>
                  <a:buNone/>
                  <a:defRPr/>
                </a:pPr>
                <a:r>
                  <a:rPr lang="it-IT" sz="1800" dirty="0"/>
                  <a:t>In tale modello, l’errore </a:t>
                </a:r>
                <a14:m>
                  <m:oMath xmlns:m="http://schemas.openxmlformats.org/officeDocument/2006/math">
                    <m:r>
                      <a:rPr lang="it-IT" sz="1800" i="1" dirty="0">
                        <a:latin typeface="Cambria Math" panose="02040503050406030204" pitchFamily="18" charset="0"/>
                      </a:rPr>
                      <m:t>𝑒</m:t>
                    </m:r>
                  </m:oMath>
                </a14:m>
                <a:r>
                  <a:rPr lang="it-IT" sz="1800" dirty="0"/>
                  <a:t> è correlato con </a:t>
                </a:r>
                <a14:m>
                  <m:oMath xmlns:m="http://schemas.openxmlformats.org/officeDocument/2006/math">
                    <m:r>
                      <a:rPr lang="it-IT" sz="1800" i="1" dirty="0" smtClean="0">
                        <a:latin typeface="Cambria Math" panose="02040503050406030204" pitchFamily="18" charset="0"/>
                      </a:rPr>
                      <m:t>𝑍</m:t>
                    </m:r>
                  </m:oMath>
                </a14:m>
                <a:r>
                  <a:rPr lang="it-IT" sz="1800" dirty="0"/>
                  <a:t>. </a:t>
                </a:r>
              </a:p>
              <a:p>
                <a:pPr marL="0" lvl="0" indent="0">
                  <a:spcBef>
                    <a:spcPct val="30000"/>
                  </a:spcBef>
                  <a:buNone/>
                  <a:defRPr/>
                </a:pPr>
                <a:r>
                  <a:rPr lang="it-IT" sz="1800" dirty="0"/>
                  <a:t>Questo problema può essere interpretato come un caso speciale di distorsione da variabile omessa poiché il modello (1) si può scrivere come segue: </a:t>
                </a:r>
              </a:p>
              <a:p>
                <a:pPr marL="0" lvl="0" indent="0" algn="ctr">
                  <a:spcBef>
                    <a:spcPct val="30000"/>
                  </a:spcBef>
                  <a:buNone/>
                  <a:defRPr/>
                </a:pPr>
                <a14:m>
                  <m:oMathPara xmlns:m="http://schemas.openxmlformats.org/officeDocument/2006/math">
                    <m:oMathParaPr>
                      <m:jc m:val="centerGroup"/>
                    </m:oMathParaPr>
                    <m:oMath xmlns:m="http://schemas.openxmlformats.org/officeDocument/2006/math">
                      <m:r>
                        <a:rPr lang="it-IT" sz="1800" i="1" dirty="0" smtClean="0">
                          <a:latin typeface="Cambria Math" panose="02040503050406030204" pitchFamily="18" charset="0"/>
                        </a:rPr>
                        <m:t>𝑌</m:t>
                      </m:r>
                      <m:r>
                        <a:rPr lang="it-IT" sz="1800" i="1" dirty="0" smtClean="0">
                          <a:latin typeface="Cambria Math" panose="02040503050406030204" pitchFamily="18" charset="0"/>
                        </a:rPr>
                        <m:t> = </m:t>
                      </m:r>
                      <m:r>
                        <a:rPr lang="it-IT" sz="1800" i="1" dirty="0" smtClean="0">
                          <a:latin typeface="Cambria Math" panose="02040503050406030204" pitchFamily="18" charset="0"/>
                        </a:rPr>
                        <m:t>𝑎</m:t>
                      </m:r>
                      <m:r>
                        <a:rPr lang="it-IT" sz="1800" i="1" dirty="0" smtClean="0">
                          <a:latin typeface="Cambria Math" panose="02040503050406030204" pitchFamily="18" charset="0"/>
                        </a:rPr>
                        <m:t> +</m:t>
                      </m:r>
                      <m:r>
                        <a:rPr lang="en-IE" sz="1800" i="1">
                          <a:latin typeface="Cambria Math" panose="02040503050406030204" pitchFamily="18" charset="0"/>
                        </a:rPr>
                        <m:t>𝛽</m:t>
                      </m:r>
                      <m:r>
                        <a:rPr lang="it-IT" sz="1800" i="1" dirty="0" smtClean="0">
                          <a:latin typeface="Cambria Math" panose="02040503050406030204" pitchFamily="18" charset="0"/>
                        </a:rPr>
                        <m:t>𝑍</m:t>
                      </m:r>
                      <m:r>
                        <a:rPr lang="it-IT" sz="1800" i="1" dirty="0" smtClean="0">
                          <a:latin typeface="Cambria Math" panose="02040503050406030204" pitchFamily="18" charset="0"/>
                        </a:rPr>
                        <m:t> +</m:t>
                      </m:r>
                      <m:r>
                        <a:rPr lang="en-IE" sz="1800" i="1">
                          <a:latin typeface="Cambria Math" panose="02040503050406030204" pitchFamily="18" charset="0"/>
                        </a:rPr>
                        <m:t>𝛽</m:t>
                      </m:r>
                      <m:r>
                        <a:rPr lang="it-IT" sz="1800" i="1" dirty="0" smtClean="0">
                          <a:latin typeface="Cambria Math" panose="02040503050406030204" pitchFamily="18" charset="0"/>
                        </a:rPr>
                        <m:t>(</m:t>
                      </m:r>
                      <m:r>
                        <a:rPr lang="it-IT" sz="1800" i="1" dirty="0" smtClean="0">
                          <a:latin typeface="Cambria Math" panose="02040503050406030204" pitchFamily="18" charset="0"/>
                        </a:rPr>
                        <m:t>𝑋</m:t>
                      </m:r>
                      <m:r>
                        <a:rPr lang="it-IT" sz="1800" i="1" dirty="0" smtClean="0">
                          <a:latin typeface="Cambria Math" panose="02040503050406030204" pitchFamily="18" charset="0"/>
                        </a:rPr>
                        <m:t> − </m:t>
                      </m:r>
                      <m:r>
                        <a:rPr lang="it-IT" sz="1800" i="1" dirty="0" smtClean="0">
                          <a:latin typeface="Cambria Math" panose="02040503050406030204" pitchFamily="18" charset="0"/>
                        </a:rPr>
                        <m:t>𝑍</m:t>
                      </m:r>
                      <m:r>
                        <a:rPr lang="it-IT" sz="1800" i="1" dirty="0" smtClean="0">
                          <a:latin typeface="Cambria Math" panose="02040503050406030204" pitchFamily="18" charset="0"/>
                        </a:rPr>
                        <m:t>) + </m:t>
                      </m:r>
                      <m:r>
                        <a:rPr lang="it-IT" sz="1800" i="1" dirty="0" smtClean="0">
                          <a:latin typeface="Cambria Math" panose="02040503050406030204" pitchFamily="18" charset="0"/>
                        </a:rPr>
                        <m:t>𝑢</m:t>
                      </m:r>
                      <m:r>
                        <a:rPr lang="it-IT" sz="1800" i="1" dirty="0" smtClean="0">
                          <a:latin typeface="Cambria Math" panose="02040503050406030204" pitchFamily="18" charset="0"/>
                        </a:rPr>
                        <m:t>                 (3)</m:t>
                      </m:r>
                    </m:oMath>
                  </m:oMathPara>
                </a14:m>
                <a:endParaRPr lang="it-IT" sz="1800" dirty="0"/>
              </a:p>
              <a:p>
                <a:pPr marL="0" lvl="0" indent="0">
                  <a:spcBef>
                    <a:spcPct val="30000"/>
                  </a:spcBef>
                  <a:buNone/>
                  <a:defRPr/>
                </a:pPr>
                <a:r>
                  <a:rPr lang="it-IT" sz="1800" dirty="0"/>
                  <a:t>Il modello stimato, ovvero (2), si ottiene omettendo il </a:t>
                </a:r>
                <a:r>
                  <a:rPr lang="it-IT" sz="1800" dirty="0" err="1"/>
                  <a:t>regressore</a:t>
                </a:r>
                <a:r>
                  <a:rPr lang="it-IT" sz="1800" dirty="0"/>
                  <a:t> </a:t>
                </a:r>
                <a14:m>
                  <m:oMath xmlns:m="http://schemas.openxmlformats.org/officeDocument/2006/math">
                    <m:r>
                      <a:rPr lang="it-IT" sz="1800" i="1" dirty="0" smtClean="0">
                        <a:latin typeface="Cambria Math" panose="02040503050406030204" pitchFamily="18" charset="0"/>
                      </a:rPr>
                      <m:t>𝑋</m:t>
                    </m:r>
                    <m:r>
                      <a:rPr lang="it-IT" sz="1800" i="1" dirty="0" smtClean="0">
                        <a:latin typeface="Cambria Math" panose="02040503050406030204" pitchFamily="18" charset="0"/>
                      </a:rPr>
                      <m:t> −</m:t>
                    </m:r>
                    <m:r>
                      <a:rPr lang="it-IT" sz="1800" i="1" dirty="0" smtClean="0">
                        <a:latin typeface="Cambria Math" panose="02040503050406030204" pitchFamily="18" charset="0"/>
                      </a:rPr>
                      <m:t>𝑍</m:t>
                    </m:r>
                  </m:oMath>
                </a14:m>
                <a:r>
                  <a:rPr lang="it-IT" sz="1800" dirty="0"/>
                  <a:t>, il che comporta la </a:t>
                </a:r>
                <a:r>
                  <a:rPr lang="it-IT" sz="1800" dirty="0" err="1"/>
                  <a:t>endogeneità</a:t>
                </a:r>
                <a:r>
                  <a:rPr lang="it-IT" sz="1800" dirty="0"/>
                  <a:t> del </a:t>
                </a:r>
                <a:r>
                  <a:rPr lang="it-IT" sz="1800" dirty="0" err="1"/>
                  <a:t>regressore</a:t>
                </a:r>
                <a:r>
                  <a:rPr lang="it-IT" sz="1800" dirty="0"/>
                  <a:t> rimanente, ovvero </a:t>
                </a:r>
                <a14:m>
                  <m:oMath xmlns:m="http://schemas.openxmlformats.org/officeDocument/2006/math">
                    <m:r>
                      <a:rPr lang="it-IT" sz="1800" i="1" dirty="0" smtClean="0">
                        <a:latin typeface="Cambria Math" panose="02040503050406030204" pitchFamily="18" charset="0"/>
                      </a:rPr>
                      <m:t>𝑍</m:t>
                    </m:r>
                  </m:oMath>
                </a14:m>
                <a:r>
                  <a:rPr lang="it-IT" sz="1800" dirty="0"/>
                  <a:t>, a motivo della sua correlazione con l’errore, </a:t>
                </a:r>
                <a14:m>
                  <m:oMath xmlns:m="http://schemas.openxmlformats.org/officeDocument/2006/math">
                    <m:r>
                      <a:rPr lang="it-IT" sz="1800" i="1" dirty="0" smtClean="0">
                        <a:latin typeface="Cambria Math" panose="02040503050406030204" pitchFamily="18" charset="0"/>
                      </a:rPr>
                      <m:t>𝑒</m:t>
                    </m:r>
                    <m:r>
                      <a:rPr lang="it-IT" sz="1800" i="1" dirty="0" smtClean="0">
                        <a:latin typeface="Cambria Math" panose="02040503050406030204" pitchFamily="18" charset="0"/>
                      </a:rPr>
                      <m:t> =</m:t>
                    </m:r>
                    <m:r>
                      <a:rPr lang="en-IE" sz="1800" i="1">
                        <a:latin typeface="Cambria Math" panose="02040503050406030204" pitchFamily="18" charset="0"/>
                      </a:rPr>
                      <m:t>𝛽</m:t>
                    </m:r>
                    <m:r>
                      <a:rPr lang="it-IT" sz="1800" i="1" dirty="0" smtClean="0">
                        <a:latin typeface="Cambria Math" panose="02040503050406030204" pitchFamily="18" charset="0"/>
                      </a:rPr>
                      <m:t>(</m:t>
                    </m:r>
                    <m:r>
                      <a:rPr lang="it-IT" sz="1800" i="1" dirty="0" smtClean="0">
                        <a:latin typeface="Cambria Math" panose="02040503050406030204" pitchFamily="18" charset="0"/>
                      </a:rPr>
                      <m:t>𝑋</m:t>
                    </m:r>
                    <m:r>
                      <a:rPr lang="it-IT" sz="1800" i="1" dirty="0" smtClean="0">
                        <a:latin typeface="Cambria Math" panose="02040503050406030204" pitchFamily="18" charset="0"/>
                      </a:rPr>
                      <m:t> − </m:t>
                    </m:r>
                    <m:r>
                      <a:rPr lang="it-IT" sz="1800" i="1" dirty="0" smtClean="0">
                        <a:latin typeface="Cambria Math" panose="02040503050406030204" pitchFamily="18" charset="0"/>
                      </a:rPr>
                      <m:t>𝑍</m:t>
                    </m:r>
                    <m:r>
                      <a:rPr lang="it-IT" sz="1800" i="1" dirty="0" smtClean="0">
                        <a:latin typeface="Cambria Math" panose="02040503050406030204" pitchFamily="18" charset="0"/>
                      </a:rPr>
                      <m:t>) + </m:t>
                    </m:r>
                    <m:r>
                      <a:rPr lang="it-IT" sz="1800" i="1" dirty="0" smtClean="0">
                        <a:latin typeface="Cambria Math" panose="02040503050406030204" pitchFamily="18" charset="0"/>
                      </a:rPr>
                      <m:t>𝑢</m:t>
                    </m:r>
                  </m:oMath>
                </a14:m>
                <a:r>
                  <a:rPr lang="it-IT" sz="1800" dirty="0"/>
                  <a:t>.</a:t>
                </a:r>
              </a:p>
            </p:txBody>
          </p:sp>
        </mc:Choice>
        <mc:Fallback xmlns="">
          <p:sp>
            <p:nvSpPr>
              <p:cNvPr id="16386" name="Rectangle 3"/>
              <p:cNvSpPr>
                <a:spLocks noGrp="1" noRot="1" noChangeAspect="1" noMove="1" noResize="1" noEditPoints="1" noAdjustHandles="1" noChangeArrowheads="1" noChangeShapeType="1" noTextEdit="1"/>
              </p:cNvSpPr>
              <p:nvPr>
                <p:ph type="body" idx="1"/>
              </p:nvPr>
            </p:nvSpPr>
            <p:spPr>
              <a:xfrm>
                <a:off x="304800" y="1447800"/>
                <a:ext cx="8294688" cy="4572000"/>
              </a:xfrm>
              <a:blipFill>
                <a:blip r:embed="rId3"/>
                <a:stretch>
                  <a:fillRect l="-588" t="-800" r="-1102" b="-11733"/>
                </a:stretch>
              </a:blipFill>
            </p:spPr>
            <p:txBody>
              <a:bodyPr/>
              <a:lstStyle/>
              <a:p>
                <a:r>
                  <a:rPr lang="en-IE">
                    <a:noFill/>
                  </a:rPr>
                  <a:t> </a:t>
                </a:r>
              </a:p>
            </p:txBody>
          </p:sp>
        </mc:Fallback>
      </mc:AlternateContent>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110</a:t>
            </a:fld>
            <a:endParaRPr lang="en-US" altLang="en-US"/>
          </a:p>
        </p:txBody>
      </p:sp>
    </p:spTree>
    <p:extLst>
      <p:ext uri="{BB962C8B-B14F-4D97-AF65-F5344CB8AC3E}">
        <p14:creationId xmlns:p14="http://schemas.microsoft.com/office/powerpoint/2010/main" val="5961395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1" name="Title 1"/>
          <p:cNvSpPr>
            <a:spLocks noGrp="1"/>
          </p:cNvSpPr>
          <p:nvPr>
            <p:ph type="title"/>
          </p:nvPr>
        </p:nvSpPr>
        <p:spPr/>
        <p:txBody>
          <a:bodyPr/>
          <a:lstStyle/>
          <a:p>
            <a:r>
              <a:rPr lang="it-IT">
                <a:ea typeface="ＭＳ Ｐゴシック" pitchFamily="34" charset="-128"/>
              </a:rPr>
              <a:t>4.  Distorsione da dati mancanti e selezione campionaria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spcAft>
                    <a:spcPts val="600"/>
                  </a:spcAft>
                  <a:buFontTx/>
                  <a:buNone/>
                  <a:defRPr/>
                </a:pPr>
                <a:r>
                  <a:rPr lang="it-IT" sz="2400" dirty="0"/>
                  <a:t>Spesso i dati mancano.  A volte i dati mancanti introducono distorsione, ma a volte no. È utile considerare tre casi:</a:t>
                </a:r>
              </a:p>
              <a:p>
                <a:pPr marL="742950" indent="-336550">
                  <a:spcAft>
                    <a:spcPts val="600"/>
                  </a:spcAft>
                  <a:buFont typeface="+mj-lt"/>
                  <a:buAutoNum type="arabicPeriod"/>
                  <a:defRPr/>
                </a:pPr>
                <a:r>
                  <a:rPr lang="it-IT" sz="2000" dirty="0"/>
                  <a:t>I dati sono mancanti a caso.</a:t>
                </a:r>
              </a:p>
              <a:p>
                <a:pPr marL="742950" indent="-336550">
                  <a:spcAft>
                    <a:spcPts val="600"/>
                  </a:spcAft>
                  <a:buFont typeface="+mj-lt"/>
                  <a:buAutoNum type="arabicPeriod"/>
                  <a:defRPr/>
                </a:pPr>
                <a:r>
                  <a:rPr lang="it-IT" sz="2000" dirty="0"/>
                  <a:t>I dati sono mancanti in base al valore di una o più </a:t>
                </a:r>
                <a:r>
                  <a:rPr lang="it-IT" sz="2000" i="1" dirty="0"/>
                  <a:t>X</a:t>
                </a:r>
                <a:endParaRPr lang="it-IT" sz="2000" dirty="0"/>
              </a:p>
              <a:p>
                <a:pPr marL="742950" indent="-336550">
                  <a:spcAft>
                    <a:spcPts val="0"/>
                  </a:spcAft>
                  <a:buFont typeface="+mj-lt"/>
                  <a:buAutoNum type="arabicPeriod"/>
                  <a:defRPr/>
                </a:pPr>
                <a:r>
                  <a:rPr lang="it-IT" sz="2000" dirty="0"/>
                  <a:t>I dati sono mancanti in parte in base al valore di </a:t>
                </a:r>
                <a:r>
                  <a:rPr lang="it-IT" sz="2000" i="1" dirty="0"/>
                  <a:t>Y</a:t>
                </a:r>
                <a:r>
                  <a:rPr lang="it-IT" sz="2000" dirty="0"/>
                  <a:t> o </a:t>
                </a:r>
                <a:r>
                  <a:rPr lang="it-IT" sz="2000" i="1" dirty="0"/>
                  <a:t>u</a:t>
                </a:r>
              </a:p>
              <a:p>
                <a:pPr marL="742950" indent="-336550">
                  <a:spcAft>
                    <a:spcPts val="0"/>
                  </a:spcAft>
                  <a:buFont typeface="+mj-lt"/>
                  <a:buAutoNum type="arabicPeriod"/>
                  <a:defRPr/>
                </a:pPr>
                <a:endParaRPr lang="it-IT" dirty="0"/>
              </a:p>
              <a:p>
                <a:pPr>
                  <a:spcAft>
                    <a:spcPts val="600"/>
                  </a:spcAft>
                  <a:defRPr/>
                </a:pPr>
                <a:r>
                  <a:rPr lang="it-IT" sz="2400" dirty="0"/>
                  <a:t>I casi 1 e 2 non introducono distorsione: gli errori standard sono più grandi di come sarebbero se i dati non fossero mancanti, ma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𝛽</m:t>
                            </m:r>
                          </m:e>
                        </m:acc>
                      </m:e>
                      <m:sub>
                        <m:r>
                          <a:rPr lang="en-US" sz="2400">
                            <a:latin typeface="Cambria Math" panose="02040503050406030204" pitchFamily="18" charset="0"/>
                          </a:rPr>
                          <m:t>1</m:t>
                        </m:r>
                      </m:sub>
                    </m:sSub>
                    <m:r>
                      <m:rPr>
                        <m:nor/>
                      </m:rPr>
                      <a:rPr lang="en-US" sz="2400" i="1">
                        <a:latin typeface="Cambria Math" panose="02040503050406030204" pitchFamily="18" charset="0"/>
                      </a:rPr>
                      <m:t> </m:t>
                    </m:r>
                  </m:oMath>
                </a14:m>
                <a:r>
                  <a:rPr lang="it-IT" sz="2400" dirty="0"/>
                  <a:t> è non distorto </a:t>
                </a:r>
              </a:p>
              <a:p>
                <a:pPr>
                  <a:spcAft>
                    <a:spcPts val="600"/>
                  </a:spcAft>
                  <a:defRPr/>
                </a:pPr>
                <a:r>
                  <a:rPr lang="it-IT" sz="2400" dirty="0"/>
                  <a:t>Il caso 3 introduce la distorsione da “selezione campionaria”.</a:t>
                </a:r>
              </a:p>
              <a:p>
                <a:pPr>
                  <a:lnSpc>
                    <a:spcPts val="2900"/>
                  </a:lnSpc>
                  <a:defRPr/>
                </a:pPr>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102" t="-1067" r="-1029" b="-14400"/>
                </a:stretch>
              </a:blipFill>
            </p:spPr>
            <p:txBody>
              <a:bodyPr/>
              <a:lstStyle/>
              <a:p>
                <a:r>
                  <a:rPr lang="en-IE">
                    <a:noFill/>
                  </a:rPr>
                  <a:t> </a:t>
                </a:r>
              </a:p>
            </p:txBody>
          </p:sp>
        </mc:Fallback>
      </mc:AlternateContent>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111</a:t>
            </a:fld>
            <a:endParaRPr lang="en-US" altLang="en-US"/>
          </a:p>
        </p:txBody>
      </p:sp>
    </p:spTree>
    <p:extLst>
      <p:ext uri="{BB962C8B-B14F-4D97-AF65-F5344CB8AC3E}">
        <p14:creationId xmlns:p14="http://schemas.microsoft.com/office/powerpoint/2010/main" val="38919325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Title 1"/>
          <p:cNvSpPr>
            <a:spLocks noGrp="1"/>
          </p:cNvSpPr>
          <p:nvPr>
            <p:ph type="title"/>
          </p:nvPr>
        </p:nvSpPr>
        <p:spPr/>
        <p:txBody>
          <a:bodyPr/>
          <a:lstStyle/>
          <a:p>
            <a:r>
              <a:rPr lang="it-IT" u="sng">
                <a:ea typeface="ＭＳ Ｐゴシック" pitchFamily="34" charset="-128"/>
              </a:rPr>
              <a:t>Dati mancanti: Caso 1</a:t>
            </a:r>
            <a:endParaRPr lang="it-IT">
              <a:ea typeface="ＭＳ Ｐゴシック" pitchFamily="34" charset="-128"/>
            </a:endParaRPr>
          </a:p>
        </p:txBody>
      </p:sp>
      <p:sp>
        <p:nvSpPr>
          <p:cNvPr id="3" name="Content Placeholder 2"/>
          <p:cNvSpPr>
            <a:spLocks noGrp="1"/>
          </p:cNvSpPr>
          <p:nvPr>
            <p:ph idx="1"/>
          </p:nvPr>
        </p:nvSpPr>
        <p:spPr/>
        <p:txBody>
          <a:bodyPr/>
          <a:lstStyle/>
          <a:p>
            <a:pPr marL="514350" indent="-514350">
              <a:buFont typeface="+mj-lt"/>
              <a:buAutoNum type="arabicPeriod"/>
              <a:defRPr/>
            </a:pPr>
            <a:r>
              <a:rPr lang="it-IT" sz="2400"/>
              <a:t>I dati sono mancanti a caso</a:t>
            </a:r>
          </a:p>
          <a:p>
            <a:pPr>
              <a:buFontTx/>
              <a:buNone/>
              <a:defRPr/>
            </a:pPr>
            <a:r>
              <a:rPr lang="it-IT" sz="2400"/>
              <a:t> </a:t>
            </a:r>
          </a:p>
          <a:p>
            <a:pPr indent="-4763">
              <a:buFontTx/>
              <a:buNone/>
              <a:defRPr/>
            </a:pPr>
            <a:r>
              <a:rPr lang="it-IT" sz="2000"/>
              <a:t>Si supponga di avere effettuato una semplice campionatura casuale di 100 lavoratori e avere registrato le risposte di ognuno su un foglio di carta – si supponga poi che il proprio cane abbia mangiato 20 dei fogli con le risposte (scelti a caso) prima che i dati potessero essere inseriti nel computer.  </a:t>
            </a:r>
          </a:p>
          <a:p>
            <a:pPr indent="-4763">
              <a:buFontTx/>
              <a:buNone/>
              <a:defRPr/>
            </a:pPr>
            <a:endParaRPr lang="it-IT" sz="2000"/>
          </a:p>
          <a:p>
            <a:pPr indent="-4763">
              <a:buFontTx/>
              <a:buNone/>
              <a:defRPr/>
            </a:pPr>
            <a:r>
              <a:rPr lang="it-IT" sz="2000"/>
              <a:t>Questo equivale ad avere effettuato una semplice campionatura casuale di 80 lavoratori (basta rifletterci), per cui il cane non ha introdotto alcuna distorsione.</a:t>
            </a:r>
            <a:br>
              <a:rPr lang="en-US" sz="2000"/>
            </a:br>
            <a:endParaRPr lang="en-US" sz="200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112</a:t>
            </a:fld>
            <a:endParaRPr lang="en-US" altLang="en-US"/>
          </a:p>
        </p:txBody>
      </p:sp>
    </p:spTree>
    <p:extLst>
      <p:ext uri="{BB962C8B-B14F-4D97-AF65-F5344CB8AC3E}">
        <p14:creationId xmlns:p14="http://schemas.microsoft.com/office/powerpoint/2010/main" val="241217401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Title 1"/>
          <p:cNvSpPr>
            <a:spLocks noGrp="1"/>
          </p:cNvSpPr>
          <p:nvPr>
            <p:ph type="title"/>
          </p:nvPr>
        </p:nvSpPr>
        <p:spPr/>
        <p:txBody>
          <a:bodyPr/>
          <a:lstStyle/>
          <a:p>
            <a:r>
              <a:rPr lang="it-IT" u="sng">
                <a:ea typeface="ＭＳ Ｐゴシック" pitchFamily="34" charset="-128"/>
              </a:rPr>
              <a:t>Dati mancanti: Caso 2</a:t>
            </a:r>
            <a:r>
              <a:rPr lang="it-IT">
                <a:ea typeface="ＭＳ Ｐゴシック" pitchFamily="34" charset="-128"/>
              </a:rPr>
              <a:t> </a:t>
            </a:r>
          </a:p>
        </p:txBody>
      </p:sp>
      <p:sp>
        <p:nvSpPr>
          <p:cNvPr id="3" name="Content Placeholder 2"/>
          <p:cNvSpPr>
            <a:spLocks noGrp="1"/>
          </p:cNvSpPr>
          <p:nvPr>
            <p:ph idx="1"/>
          </p:nvPr>
        </p:nvSpPr>
        <p:spPr/>
        <p:txBody>
          <a:bodyPr/>
          <a:lstStyle/>
          <a:p>
            <a:pPr marL="457200" indent="-457200">
              <a:buFont typeface="+mj-lt"/>
              <a:buAutoNum type="arabicPeriod" startAt="2"/>
              <a:defRPr/>
            </a:pPr>
            <a:r>
              <a:rPr lang="it-IT" sz="2000"/>
              <a:t>I dati sono mancanti in base a un valore di una delle </a:t>
            </a:r>
            <a:r>
              <a:rPr lang="it-IT" sz="2000" i="1"/>
              <a:t>X</a:t>
            </a:r>
            <a:endParaRPr lang="it-IT" sz="2000"/>
          </a:p>
          <a:p>
            <a:pPr>
              <a:buFontTx/>
              <a:buNone/>
              <a:defRPr/>
            </a:pPr>
            <a:r>
              <a:rPr lang="it-IT" sz="2000"/>
              <a:t>	</a:t>
            </a:r>
          </a:p>
          <a:p>
            <a:pPr>
              <a:buFontTx/>
              <a:buNone/>
              <a:defRPr/>
            </a:pPr>
            <a:r>
              <a:rPr lang="it-IT" sz="2000"/>
              <a:t>	Nell’applicazione su punteggi nei test/dimensioni delle classi, si supponga di restringere la propria analisi ai soli distretti scolastici con </a:t>
            </a:r>
            <a:r>
              <a:rPr lang="it-IT" sz="2000" i="1"/>
              <a:t>STR</a:t>
            </a:r>
            <a:r>
              <a:rPr lang="it-IT" sz="2000"/>
              <a:t> &lt; 20. Considerando solo distretti con classi di piccole dimensioni non si sarà in grado di dire nulla sui distretti con classi di grandi dimensioni, ma la concentrazione sui distretti con classi di piccole dimensioni non introduce distorsione. </a:t>
            </a:r>
          </a:p>
          <a:p>
            <a:pPr>
              <a:buFontTx/>
              <a:buNone/>
              <a:defRPr/>
            </a:pPr>
            <a:endParaRPr lang="it-IT" sz="2000"/>
          </a:p>
          <a:p>
            <a:pPr>
              <a:buFontTx/>
              <a:buNone/>
              <a:defRPr/>
            </a:pPr>
            <a:r>
              <a:rPr lang="it-IT" sz="2000"/>
              <a:t>	Questo equivale ad avere dati mancanti, dove i dati mancano se </a:t>
            </a:r>
            <a:r>
              <a:rPr lang="it-IT" sz="2000" i="1"/>
              <a:t>STR</a:t>
            </a:r>
            <a:r>
              <a:rPr lang="it-IT" sz="2000"/>
              <a:t> &gt; 20. Più in generale, se i dati sono mancanti in base unicamente a valori delle </a:t>
            </a:r>
            <a:r>
              <a:rPr lang="it-IT" sz="2000" i="1"/>
              <a:t>X</a:t>
            </a:r>
            <a:r>
              <a:rPr lang="it-IT" sz="2000"/>
              <a:t>, la loro mancanza non distorce lo stimatore OLS.</a:t>
            </a:r>
          </a:p>
          <a:p>
            <a:pPr>
              <a:buFontTx/>
              <a:buNone/>
              <a:defRPr/>
            </a:pPr>
            <a:endParaRPr lang="en-US" sz="200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113</a:t>
            </a:fld>
            <a:endParaRPr lang="en-US" altLang="en-US"/>
          </a:p>
        </p:txBody>
      </p:sp>
    </p:spTree>
    <p:extLst>
      <p:ext uri="{BB962C8B-B14F-4D97-AF65-F5344CB8AC3E}">
        <p14:creationId xmlns:p14="http://schemas.microsoft.com/office/powerpoint/2010/main" val="5341836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Title 1"/>
          <p:cNvSpPr>
            <a:spLocks noGrp="1"/>
          </p:cNvSpPr>
          <p:nvPr>
            <p:ph type="title"/>
          </p:nvPr>
        </p:nvSpPr>
        <p:spPr/>
        <p:txBody>
          <a:bodyPr/>
          <a:lstStyle/>
          <a:p>
            <a:r>
              <a:rPr lang="it-IT" u="sng">
                <a:ea typeface="ＭＳ Ｐゴシック" pitchFamily="34" charset="-128"/>
              </a:rPr>
              <a:t>Dati mancanti: Caso 3</a:t>
            </a:r>
            <a:endParaRPr lang="it-IT">
              <a:ea typeface="ＭＳ Ｐゴシック" pitchFamily="34" charset="-128"/>
            </a:endParaRPr>
          </a:p>
        </p:txBody>
      </p:sp>
      <p:sp>
        <p:nvSpPr>
          <p:cNvPr id="3" name="Content Placeholder 2"/>
          <p:cNvSpPr>
            <a:spLocks noGrp="1"/>
          </p:cNvSpPr>
          <p:nvPr>
            <p:ph idx="1"/>
          </p:nvPr>
        </p:nvSpPr>
        <p:spPr>
          <a:xfrm>
            <a:off x="323528" y="1340768"/>
            <a:ext cx="8294688" cy="4572000"/>
          </a:xfrm>
        </p:spPr>
        <p:txBody>
          <a:bodyPr/>
          <a:lstStyle/>
          <a:p>
            <a:pPr marL="514350" indent="-514350">
              <a:buSzPct val="100000"/>
              <a:buFont typeface="+mj-lt"/>
              <a:buAutoNum type="arabicPeriod" startAt="3"/>
              <a:defRPr/>
            </a:pPr>
            <a:r>
              <a:rPr lang="it-IT" sz="2400"/>
              <a:t>I dati sono mancanti in parte in base al valore di </a:t>
            </a:r>
            <a:r>
              <a:rPr lang="it-IT" sz="2400" i="1"/>
              <a:t>Y</a:t>
            </a:r>
            <a:r>
              <a:rPr lang="it-IT" sz="2400"/>
              <a:t> oppure di </a:t>
            </a:r>
            <a:r>
              <a:rPr lang="it-IT" sz="2400" i="1"/>
              <a:t>u</a:t>
            </a:r>
            <a:endParaRPr lang="it-IT" sz="2400"/>
          </a:p>
          <a:p>
            <a:pPr indent="-4763">
              <a:buFontTx/>
              <a:buNone/>
              <a:defRPr/>
            </a:pPr>
            <a:r>
              <a:rPr lang="it-IT" sz="2400"/>
              <a:t> </a:t>
            </a:r>
          </a:p>
          <a:p>
            <a:pPr indent="-4763">
              <a:buFontTx/>
              <a:buNone/>
              <a:defRPr/>
            </a:pPr>
            <a:r>
              <a:rPr lang="it-IT" sz="2400"/>
              <a:t>In genere questo tipo di dati mancanti </a:t>
            </a:r>
            <a:r>
              <a:rPr lang="it-IT" sz="2400" i="1"/>
              <a:t>introduce effettivamente </a:t>
            </a:r>
            <a:r>
              <a:rPr lang="it-IT" sz="2400"/>
              <a:t>distorsione nello stimatore OLS.  Questo tipo di distorsione è detta anche distorsione da selezione campionaria.</a:t>
            </a:r>
          </a:p>
          <a:p>
            <a:pPr indent="-4763">
              <a:buFontTx/>
              <a:buNone/>
              <a:defRPr/>
            </a:pPr>
            <a:r>
              <a:rPr lang="it-IT" sz="2400" i="1"/>
              <a:t> </a:t>
            </a:r>
            <a:endParaRPr lang="it-IT" sz="2400"/>
          </a:p>
          <a:p>
            <a:pPr indent="-4763">
              <a:buFontTx/>
              <a:buNone/>
              <a:defRPr/>
            </a:pPr>
            <a:r>
              <a:rPr lang="it-IT" sz="2400"/>
              <a:t>La distorsione da selezione campionaria nasce quando un processo di selezione:</a:t>
            </a:r>
          </a:p>
          <a:p>
            <a:pPr indent="-4763">
              <a:buFontTx/>
              <a:buNone/>
              <a:defRPr/>
            </a:pPr>
            <a:r>
              <a:rPr lang="it-IT" sz="2400"/>
              <a:t>(i) influenza la disponibilità dei dati e</a:t>
            </a:r>
          </a:p>
          <a:p>
            <a:pPr indent="-4763">
              <a:buFontTx/>
              <a:buNone/>
              <a:defRPr/>
            </a:pPr>
            <a:r>
              <a:rPr lang="it-IT" sz="2400"/>
              <a:t>(ii) è legato alla variabile dipendente.</a:t>
            </a:r>
          </a:p>
          <a:p>
            <a:pPr indent="-4763">
              <a:buFontTx/>
              <a:buNone/>
              <a:defRPr/>
            </a:pPr>
            <a:r>
              <a:rPr lang="en-US" sz="2400"/>
              <a:t> </a:t>
            </a:r>
          </a:p>
          <a:p>
            <a:pPr>
              <a:defRPr/>
            </a:pPr>
            <a:endParaRPr lang="en-US" sz="240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114</a:t>
            </a:fld>
            <a:endParaRPr lang="en-US" altLang="en-US"/>
          </a:p>
        </p:txBody>
      </p:sp>
    </p:spTree>
    <p:extLst>
      <p:ext uri="{BB962C8B-B14F-4D97-AF65-F5344CB8AC3E}">
        <p14:creationId xmlns:p14="http://schemas.microsoft.com/office/powerpoint/2010/main" val="29715079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Title 1"/>
          <p:cNvSpPr>
            <a:spLocks noGrp="1"/>
          </p:cNvSpPr>
          <p:nvPr>
            <p:ph type="title"/>
          </p:nvPr>
        </p:nvSpPr>
        <p:spPr/>
        <p:txBody>
          <a:bodyPr/>
          <a:lstStyle/>
          <a:p>
            <a:r>
              <a:rPr lang="it-IT" i="1">
                <a:ea typeface="ＭＳ Ｐゴシック" pitchFamily="34" charset="-128"/>
              </a:rPr>
              <a:t>Esempio </a:t>
            </a:r>
            <a:r>
              <a:rPr lang="it-IT">
                <a:ea typeface="ＭＳ Ｐゴシック" pitchFamily="34" charset="-128"/>
              </a:rPr>
              <a:t>#1:  Statura degli studenti</a:t>
            </a:r>
          </a:p>
        </p:txBody>
      </p:sp>
      <p:sp>
        <p:nvSpPr>
          <p:cNvPr id="3" name="Content Placeholder 2"/>
          <p:cNvSpPr>
            <a:spLocks noGrp="1"/>
          </p:cNvSpPr>
          <p:nvPr>
            <p:ph idx="1"/>
          </p:nvPr>
        </p:nvSpPr>
        <p:spPr/>
        <p:txBody>
          <a:bodyPr/>
          <a:lstStyle/>
          <a:p>
            <a:pPr marL="0" indent="0">
              <a:buFontTx/>
              <a:buNone/>
              <a:defRPr/>
            </a:pPr>
            <a:r>
              <a:rPr lang="it-IT" sz="2400" dirty="0"/>
              <a:t>Il prof di statistica chiede di stimare l’altezza media degli studenti maschi.  Si raccolgono i dati (si ottiene il campione) stando in piedi fuori dallo spogliatoio della squadra di basket e registrando la statura degli studenti che vi entrano.  </a:t>
            </a:r>
          </a:p>
          <a:p>
            <a:pPr>
              <a:buFont typeface="Arial"/>
              <a:buChar char="•"/>
              <a:defRPr/>
            </a:pPr>
            <a:r>
              <a:rPr lang="it-IT" sz="2400" dirty="0"/>
              <a:t>Si tratta di un buon approccio, fornirà una stima non distorta della statura degli studenti?</a:t>
            </a:r>
          </a:p>
          <a:p>
            <a:pPr>
              <a:buFont typeface="Arial"/>
              <a:buChar char="•"/>
              <a:defRPr/>
            </a:pPr>
            <a:r>
              <a:rPr lang="it-IT" sz="2400" dirty="0"/>
              <a:t>Formalmente, gli individui sono stati campionati in un modo legato alla Y (statura), il che si traduce in distorsione.</a:t>
            </a:r>
          </a:p>
          <a:p>
            <a:pPr>
              <a:buFontTx/>
              <a:buNone/>
              <a:defRPr/>
            </a:pPr>
            <a:endParaRPr lang="en-US" sz="2400"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115</a:t>
            </a:fld>
            <a:endParaRPr lang="en-US" altLang="en-US"/>
          </a:p>
        </p:txBody>
      </p:sp>
    </p:spTree>
    <p:extLst>
      <p:ext uri="{BB962C8B-B14F-4D97-AF65-F5344CB8AC3E}">
        <p14:creationId xmlns:p14="http://schemas.microsoft.com/office/powerpoint/2010/main" val="35261710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Title 1"/>
          <p:cNvSpPr>
            <a:spLocks noGrp="1"/>
          </p:cNvSpPr>
          <p:nvPr>
            <p:ph type="title"/>
          </p:nvPr>
        </p:nvSpPr>
        <p:spPr/>
        <p:txBody>
          <a:bodyPr/>
          <a:lstStyle/>
          <a:p>
            <a:r>
              <a:rPr lang="it-IT" i="1">
                <a:ea typeface="ＭＳ Ｐゴシック" pitchFamily="34" charset="-128"/>
              </a:rPr>
              <a:t>Esempio </a:t>
            </a:r>
            <a:r>
              <a:rPr lang="it-IT">
                <a:ea typeface="ＭＳ Ｐゴシック" pitchFamily="34" charset="-128"/>
              </a:rPr>
              <a:t>#2:  I fondi comuni</a:t>
            </a:r>
          </a:p>
        </p:txBody>
      </p:sp>
      <p:sp>
        <p:nvSpPr>
          <p:cNvPr id="3" name="Content Placeholder 2"/>
          <p:cNvSpPr>
            <a:spLocks noGrp="1"/>
          </p:cNvSpPr>
          <p:nvPr>
            <p:ph idx="1"/>
          </p:nvPr>
        </p:nvSpPr>
        <p:spPr>
          <a:xfrm>
            <a:off x="323528" y="1268760"/>
            <a:ext cx="8496944" cy="4572000"/>
          </a:xfrm>
        </p:spPr>
        <p:txBody>
          <a:bodyPr/>
          <a:lstStyle/>
          <a:p>
            <a:pPr>
              <a:defRPr/>
            </a:pPr>
            <a:r>
              <a:rPr lang="it-IT" sz="2400" dirty="0"/>
              <a:t>I fondi comuni gestiti attivamente superano quelli che seguono l’andamento del mercato?</a:t>
            </a:r>
            <a:endParaRPr lang="it-IT" sz="1200" dirty="0"/>
          </a:p>
          <a:p>
            <a:pPr>
              <a:defRPr/>
            </a:pPr>
            <a:r>
              <a:rPr lang="it-IT" sz="2400" dirty="0"/>
              <a:t>Strategia empirica:</a:t>
            </a:r>
            <a:endParaRPr lang="it-IT" sz="1200" dirty="0"/>
          </a:p>
          <a:p>
            <a:pPr lvl="1">
              <a:defRPr/>
            </a:pPr>
            <a:r>
              <a:rPr lang="it-IT" sz="2000" dirty="0"/>
              <a:t>Schema di campionatura: semplice campione casuale dei fondi comuni disponibili al pubblico a una determinata data.</a:t>
            </a:r>
            <a:endParaRPr lang="it-IT" sz="1050" dirty="0"/>
          </a:p>
          <a:p>
            <a:pPr lvl="1">
              <a:defRPr/>
            </a:pPr>
            <a:r>
              <a:rPr lang="it-IT" sz="2000" dirty="0"/>
              <a:t>Dati: rendimenti dei 10 anni precedenti.</a:t>
            </a:r>
            <a:endParaRPr lang="it-IT" sz="1050" dirty="0"/>
          </a:p>
          <a:p>
            <a:pPr lvl="1">
              <a:defRPr/>
            </a:pPr>
            <a:r>
              <a:rPr lang="it-IT" sz="2000" dirty="0"/>
              <a:t>Stimatore: rendimento medio a dieci anni dei fondi comuni campione, meno rendimento a dieci anni dell’indice S&amp;P500</a:t>
            </a:r>
            <a:endParaRPr lang="it-IT" sz="1050" dirty="0"/>
          </a:p>
          <a:p>
            <a:pPr lvl="1">
              <a:defRPr/>
            </a:pPr>
            <a:r>
              <a:rPr lang="it-IT" sz="2000" dirty="0"/>
              <a:t>Vi è distorsione da selezione campionaria? </a:t>
            </a:r>
            <a:br>
              <a:rPr lang="it-IT" sz="2000" dirty="0"/>
            </a:br>
            <a:r>
              <a:rPr lang="it-IT" sz="2000" dirty="0"/>
              <a:t>(o in modo equivalente, vi sono dati mancanti in base in parte al valore di </a:t>
            </a:r>
            <a:r>
              <a:rPr lang="it-IT" sz="2000" i="1" dirty="0"/>
              <a:t>Y</a:t>
            </a:r>
            <a:r>
              <a:rPr lang="it-IT" sz="2000" dirty="0"/>
              <a:t> o </a:t>
            </a:r>
            <a:r>
              <a:rPr lang="it-IT" sz="2000" i="1" dirty="0"/>
              <a:t>u</a:t>
            </a:r>
            <a:r>
              <a:rPr lang="it-IT" sz="2000" dirty="0"/>
              <a:t>?)</a:t>
            </a:r>
            <a:endParaRPr lang="it-IT" sz="1050" dirty="0"/>
          </a:p>
          <a:p>
            <a:pPr lvl="1">
              <a:defRPr/>
            </a:pPr>
            <a:r>
              <a:rPr lang="it-IT" sz="2000" dirty="0"/>
              <a:t>In che modo questo esempio è simile a quello dei giocatori di basket?</a:t>
            </a:r>
            <a:endParaRPr lang="it-IT" sz="1050" dirty="0"/>
          </a:p>
          <a:p>
            <a:pPr>
              <a:defRPr/>
            </a:pPr>
            <a:endParaRPr lang="en-US" sz="2400"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116</a:t>
            </a:fld>
            <a:endParaRPr lang="en-US" altLang="en-US"/>
          </a:p>
        </p:txBody>
      </p:sp>
    </p:spTree>
    <p:extLst>
      <p:ext uri="{BB962C8B-B14F-4D97-AF65-F5344CB8AC3E}">
        <p14:creationId xmlns:p14="http://schemas.microsoft.com/office/powerpoint/2010/main" val="40498346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Title 1"/>
          <p:cNvSpPr>
            <a:spLocks noGrp="1"/>
          </p:cNvSpPr>
          <p:nvPr>
            <p:ph type="title"/>
          </p:nvPr>
        </p:nvSpPr>
        <p:spPr/>
        <p:txBody>
          <a:bodyPr/>
          <a:lstStyle/>
          <a:p>
            <a:r>
              <a:rPr lang="it-IT">
                <a:ea typeface="ＭＳ Ｐゴシック" pitchFamily="34" charset="-128"/>
              </a:rPr>
              <a:t>Soluzioni alla distorsione da selezione campionaria</a:t>
            </a:r>
          </a:p>
        </p:txBody>
      </p:sp>
      <p:sp>
        <p:nvSpPr>
          <p:cNvPr id="419842" name="Content Placeholder 2"/>
          <p:cNvSpPr>
            <a:spLocks noGrp="1"/>
          </p:cNvSpPr>
          <p:nvPr>
            <p:ph idx="1"/>
          </p:nvPr>
        </p:nvSpPr>
        <p:spPr/>
        <p:txBody>
          <a:bodyPr/>
          <a:lstStyle/>
          <a:p>
            <a:r>
              <a:rPr lang="it-IT" sz="2000" dirty="0">
                <a:ea typeface="ＭＳ Ｐゴシック" pitchFamily="34" charset="-128"/>
              </a:rPr>
              <a:t>Raccogliere il campione in un modo che eviti la selezione campionaria.</a:t>
            </a:r>
            <a:endParaRPr lang="it-IT" sz="1100" dirty="0">
              <a:ea typeface="ＭＳ Ｐゴシック" pitchFamily="34" charset="-128"/>
            </a:endParaRPr>
          </a:p>
          <a:p>
            <a:pPr lvl="1"/>
            <a:r>
              <a:rPr lang="it-IT" sz="1800" i="1" dirty="0">
                <a:ea typeface="ＭＳ Ｐゴシック" pitchFamily="34" charset="-128"/>
              </a:rPr>
              <a:t>Esempio dei giocatori di basket</a:t>
            </a:r>
            <a:r>
              <a:rPr lang="it-IT" sz="1800" dirty="0">
                <a:ea typeface="ＭＳ Ｐゴシック" pitchFamily="34" charset="-128"/>
              </a:rPr>
              <a:t>: ottenere un vero campione casuale degli studenti, per esempio scegliendo gli studenti a caso dagli elenchi amministrativi degli iscritti.</a:t>
            </a:r>
            <a:endParaRPr lang="it-IT" sz="1000" dirty="0">
              <a:ea typeface="ＭＳ Ｐゴシック" pitchFamily="34" charset="-128"/>
            </a:endParaRPr>
          </a:p>
          <a:p>
            <a:pPr lvl="1"/>
            <a:r>
              <a:rPr lang="it-IT" sz="1800" i="1" dirty="0">
                <a:ea typeface="ＭＳ Ｐゴシック" pitchFamily="34" charset="-128"/>
              </a:rPr>
              <a:t>Esempio dei fondi comuni</a:t>
            </a:r>
            <a:r>
              <a:rPr lang="it-IT" sz="1800" dirty="0">
                <a:ea typeface="ＭＳ Ｐゴシック" pitchFamily="34" charset="-128"/>
              </a:rPr>
              <a:t>:  cambiare la popolazione del campione dai fondi disponibili alla </a:t>
            </a:r>
            <a:r>
              <a:rPr lang="it-IT" sz="1800" i="1" dirty="0">
                <a:ea typeface="ＭＳ Ｐゴシック" pitchFamily="34" charset="-128"/>
              </a:rPr>
              <a:t>fine</a:t>
            </a:r>
            <a:r>
              <a:rPr lang="it-IT" sz="1800" dirty="0">
                <a:ea typeface="ＭＳ Ｐゴシック" pitchFamily="34" charset="-128"/>
              </a:rPr>
              <a:t> del periodo di dieci anni, a quelli disponibili all’</a:t>
            </a:r>
            <a:r>
              <a:rPr lang="it-IT" sz="1800" i="1" dirty="0">
                <a:ea typeface="ＭＳ Ｐゴシック" pitchFamily="34" charset="-128"/>
              </a:rPr>
              <a:t>inizio</a:t>
            </a:r>
            <a:r>
              <a:rPr lang="it-IT" sz="1800" dirty="0">
                <a:ea typeface="ＭＳ Ｐゴシック" pitchFamily="34" charset="-128"/>
              </a:rPr>
              <a:t> del periodo (inclusi i fondi estinti)</a:t>
            </a:r>
            <a:endParaRPr lang="it-IT" sz="1000" dirty="0">
              <a:ea typeface="ＭＳ Ｐゴシック" pitchFamily="34" charset="-128"/>
            </a:endParaRPr>
          </a:p>
          <a:p>
            <a:r>
              <a:rPr lang="it-IT" sz="2000" dirty="0">
                <a:ea typeface="ＭＳ Ｐゴシック" pitchFamily="34" charset="-128"/>
              </a:rPr>
              <a:t>Esperimento casualizzato controllato.</a:t>
            </a:r>
            <a:endParaRPr lang="it-IT" sz="1100" dirty="0">
              <a:ea typeface="ＭＳ Ｐゴシック" pitchFamily="34" charset="-128"/>
            </a:endParaRPr>
          </a:p>
          <a:p>
            <a:r>
              <a:rPr lang="it-IT" sz="2000" dirty="0">
                <a:ea typeface="ＭＳ Ｐゴシック" pitchFamily="34" charset="-128"/>
              </a:rPr>
              <a:t>Costruire un modello del problema della selezione campionaria e farne una stima (non lo faremo in questa sede).</a:t>
            </a:r>
            <a:endParaRPr lang="it-IT" sz="1100" dirty="0">
              <a:ea typeface="ＭＳ Ｐゴシック" pitchFamily="34" charset="-128"/>
            </a:endParaRPr>
          </a:p>
          <a:p>
            <a:endParaRPr lang="en-US" sz="2000" dirty="0">
              <a:ea typeface="ＭＳ Ｐゴシック" pitchFamily="34" charset="-128"/>
            </a:endParaRP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117</a:t>
            </a:fld>
            <a:endParaRPr lang="en-US" altLang="en-US"/>
          </a:p>
        </p:txBody>
      </p:sp>
    </p:spTree>
    <p:extLst>
      <p:ext uri="{BB962C8B-B14F-4D97-AF65-F5344CB8AC3E}">
        <p14:creationId xmlns:p14="http://schemas.microsoft.com/office/powerpoint/2010/main" val="5930754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Title 1"/>
          <p:cNvSpPr>
            <a:spLocks noGrp="1"/>
          </p:cNvSpPr>
          <p:nvPr>
            <p:ph type="title"/>
          </p:nvPr>
        </p:nvSpPr>
        <p:spPr/>
        <p:txBody>
          <a:bodyPr/>
          <a:lstStyle/>
          <a:p>
            <a:r>
              <a:rPr lang="it-IT">
                <a:ea typeface="ＭＳ Ｐゴシック" pitchFamily="34" charset="-128"/>
              </a:rPr>
              <a:t>5.  Distorsione da causalità simultanea</a:t>
            </a:r>
          </a:p>
        </p:txBody>
      </p:sp>
      <p:sp>
        <p:nvSpPr>
          <p:cNvPr id="420866" name="Content Placeholder 2"/>
          <p:cNvSpPr>
            <a:spLocks noGrp="1"/>
          </p:cNvSpPr>
          <p:nvPr>
            <p:ph idx="1"/>
          </p:nvPr>
        </p:nvSpPr>
        <p:spPr/>
        <p:txBody>
          <a:bodyPr/>
          <a:lstStyle/>
          <a:p>
            <a:pPr>
              <a:buFontTx/>
              <a:buNone/>
            </a:pPr>
            <a:r>
              <a:rPr lang="it-IT" sz="2400">
                <a:ea typeface="ＭＳ Ｐゴシック" pitchFamily="34" charset="-128"/>
              </a:rPr>
              <a:t>Finora si è ipotizzato che </a:t>
            </a:r>
            <a:r>
              <a:rPr lang="it-IT" sz="2400" i="1">
                <a:ea typeface="ＭＳ Ｐゴシック" pitchFamily="34" charset="-128"/>
              </a:rPr>
              <a:t>X</a:t>
            </a:r>
            <a:r>
              <a:rPr lang="it-IT" sz="2400">
                <a:ea typeface="ＭＳ Ｐゴシック" pitchFamily="34" charset="-128"/>
              </a:rPr>
              <a:t> causasse </a:t>
            </a:r>
            <a:r>
              <a:rPr lang="it-IT" sz="2400" i="1">
                <a:ea typeface="ＭＳ Ｐゴシック" pitchFamily="34" charset="-128"/>
              </a:rPr>
              <a:t>Y</a:t>
            </a:r>
            <a:r>
              <a:rPr lang="it-IT" sz="2400">
                <a:ea typeface="ＭＳ Ｐゴシック" pitchFamily="34" charset="-128"/>
              </a:rPr>
              <a:t>.</a:t>
            </a:r>
          </a:p>
          <a:p>
            <a:pPr>
              <a:buFontTx/>
              <a:buNone/>
            </a:pPr>
            <a:r>
              <a:rPr lang="it-IT" sz="2400">
                <a:ea typeface="ＭＳ Ｐゴシック" pitchFamily="34" charset="-128"/>
              </a:rPr>
              <a:t>E se anche </a:t>
            </a:r>
            <a:r>
              <a:rPr lang="it-IT" sz="2400" i="1">
                <a:ea typeface="ＭＳ Ｐゴシック" pitchFamily="34" charset="-128"/>
              </a:rPr>
              <a:t>Y</a:t>
            </a:r>
            <a:r>
              <a:rPr lang="it-IT" sz="2400">
                <a:ea typeface="ＭＳ Ｐゴシック" pitchFamily="34" charset="-128"/>
              </a:rPr>
              <a:t> causa </a:t>
            </a:r>
            <a:r>
              <a:rPr lang="it-IT" sz="2400" i="1">
                <a:ea typeface="ＭＳ Ｐゴシック" pitchFamily="34" charset="-128"/>
              </a:rPr>
              <a:t>X</a:t>
            </a:r>
            <a:r>
              <a:rPr lang="it-IT" sz="2400">
                <a:ea typeface="ＭＳ Ｐゴシック" pitchFamily="34" charset="-128"/>
              </a:rPr>
              <a:t>?</a:t>
            </a:r>
          </a:p>
          <a:p>
            <a:pPr>
              <a:buFontTx/>
              <a:buNone/>
            </a:pPr>
            <a:r>
              <a:rPr lang="it-IT" sz="2400">
                <a:ea typeface="ＭＳ Ｐゴシック" pitchFamily="34" charset="-128"/>
              </a:rPr>
              <a:t> </a:t>
            </a:r>
          </a:p>
          <a:p>
            <a:pPr>
              <a:buFontTx/>
              <a:buNone/>
            </a:pPr>
            <a:r>
              <a:rPr lang="it-IT" sz="2400" i="1">
                <a:ea typeface="ＭＳ Ｐゴシック" pitchFamily="34" charset="-128"/>
              </a:rPr>
              <a:t>Esempio</a:t>
            </a:r>
            <a:r>
              <a:rPr lang="it-IT" sz="2400">
                <a:ea typeface="ＭＳ Ｐゴシック" pitchFamily="34" charset="-128"/>
              </a:rPr>
              <a:t>:  effetto delle dimensioni delle classi</a:t>
            </a:r>
          </a:p>
          <a:p>
            <a:r>
              <a:rPr lang="it-IT" sz="2400">
                <a:ea typeface="ＭＳ Ｐゴシック" pitchFamily="34" charset="-128"/>
              </a:rPr>
              <a:t>Un basso </a:t>
            </a:r>
            <a:r>
              <a:rPr lang="it-IT" sz="2400" i="1">
                <a:ea typeface="ＭＳ Ｐゴシック" pitchFamily="34" charset="-128"/>
              </a:rPr>
              <a:t>STR</a:t>
            </a:r>
            <a:r>
              <a:rPr lang="it-IT" sz="2400">
                <a:ea typeface="ＭＳ Ｐゴシック" pitchFamily="34" charset="-128"/>
              </a:rPr>
              <a:t> porta a migliori punteggi nei test</a:t>
            </a:r>
          </a:p>
          <a:p>
            <a:r>
              <a:rPr lang="it-IT" sz="2400">
                <a:ea typeface="ＭＳ Ｐゴシック" pitchFamily="34" charset="-128"/>
              </a:rPr>
              <a:t>Ma si supponga cha ai distretti con bassi risultati nei test vengano fornite risorse ulteriori: come risultato di un processo politico anch’essi avranno un basso </a:t>
            </a:r>
            <a:r>
              <a:rPr lang="it-IT" sz="2400" i="1">
                <a:ea typeface="ＭＳ Ｐゴシック" pitchFamily="34" charset="-128"/>
              </a:rPr>
              <a:t>STR</a:t>
            </a:r>
            <a:endParaRPr lang="it-IT" sz="2400">
              <a:ea typeface="ＭＳ Ｐゴシック" pitchFamily="34" charset="-128"/>
            </a:endParaRPr>
          </a:p>
          <a:p>
            <a:r>
              <a:rPr lang="it-IT" sz="2400">
                <a:ea typeface="ＭＳ Ｐゴシック" pitchFamily="34" charset="-128"/>
              </a:rPr>
              <a:t>Che significato ha tutto ciò per una regressione di </a:t>
            </a:r>
            <a:r>
              <a:rPr lang="it-IT" sz="2400" i="1">
                <a:ea typeface="ＭＳ Ｐゴシック" pitchFamily="34" charset="-128"/>
              </a:rPr>
              <a:t>TestScore</a:t>
            </a:r>
            <a:r>
              <a:rPr lang="it-IT" sz="2400">
                <a:ea typeface="ＭＳ Ｐゴシック" pitchFamily="34" charset="-128"/>
              </a:rPr>
              <a:t> su </a:t>
            </a:r>
            <a:r>
              <a:rPr lang="it-IT" sz="2400" i="1">
                <a:ea typeface="ＭＳ Ｐゴシック" pitchFamily="34" charset="-128"/>
              </a:rPr>
              <a:t>STR</a:t>
            </a:r>
            <a:r>
              <a:rPr lang="it-IT" sz="2400">
                <a:ea typeface="ＭＳ Ｐゴシック" pitchFamily="34" charset="-128"/>
              </a:rPr>
              <a:t>?</a:t>
            </a:r>
          </a:p>
          <a:p>
            <a:endParaRPr lang="en-US" sz="2400">
              <a:ea typeface="ＭＳ Ｐゴシック" pitchFamily="34" charset="-128"/>
            </a:endParaRP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118</a:t>
            </a:fld>
            <a:endParaRPr lang="en-US" altLang="en-US"/>
          </a:p>
        </p:txBody>
      </p:sp>
    </p:spTree>
    <p:extLst>
      <p:ext uri="{BB962C8B-B14F-4D97-AF65-F5344CB8AC3E}">
        <p14:creationId xmlns:p14="http://schemas.microsoft.com/office/powerpoint/2010/main" val="9963874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2" name="Title 1"/>
          <p:cNvSpPr>
            <a:spLocks noGrp="1"/>
          </p:cNvSpPr>
          <p:nvPr>
            <p:ph type="title"/>
          </p:nvPr>
        </p:nvSpPr>
        <p:spPr/>
        <p:txBody>
          <a:bodyPr/>
          <a:lstStyle/>
          <a:p>
            <a:r>
              <a:rPr lang="it-IT">
                <a:ea typeface="ＭＳ Ｐゴシック" pitchFamily="34" charset="-128"/>
              </a:rPr>
              <a:t>Distorsione da causalità simultanea:</a:t>
            </a:r>
            <a:br>
              <a:rPr lang="it-IT">
                <a:ea typeface="ＭＳ Ｐゴシック" pitchFamily="34" charset="-128"/>
              </a:rPr>
            </a:br>
            <a:r>
              <a:rPr lang="it-IT">
                <a:ea typeface="ＭＳ Ｐゴシック" pitchFamily="34" charset="-128"/>
              </a:rPr>
              <a:t>in equazioni</a:t>
            </a:r>
          </a:p>
        </p:txBody>
      </p:sp>
      <mc:AlternateContent xmlns:mc="http://schemas.openxmlformats.org/markup-compatibility/2006" xmlns:a14="http://schemas.microsoft.com/office/drawing/2010/main">
        <mc:Choice Requires="a14">
          <p:sp>
            <p:nvSpPr>
              <p:cNvPr id="421893" name="Content Placeholder 2"/>
              <p:cNvSpPr>
                <a:spLocks noGrp="1"/>
              </p:cNvSpPr>
              <p:nvPr>
                <p:ph idx="1"/>
              </p:nvPr>
            </p:nvSpPr>
            <p:spPr/>
            <p:txBody>
              <a:bodyPr/>
              <a:lstStyle/>
              <a:p>
                <a:pPr>
                  <a:buFontTx/>
                  <a:buNone/>
                </a:pPr>
                <a:r>
                  <a:rPr lang="it-IT" sz="2000" dirty="0">
                    <a:ea typeface="ＭＳ Ｐゴシック" pitchFamily="34" charset="-128"/>
                  </a:rPr>
                  <a:t>(a) Effetto causale su </a:t>
                </a:r>
                <a:r>
                  <a:rPr lang="it-IT" sz="2000" i="1" dirty="0">
                    <a:ea typeface="ＭＳ Ｐゴシック" pitchFamily="34" charset="-128"/>
                  </a:rPr>
                  <a:t>Y</a:t>
                </a:r>
                <a:r>
                  <a:rPr lang="it-IT" sz="2000" dirty="0">
                    <a:ea typeface="ＭＳ Ｐゴシック" pitchFamily="34" charset="-128"/>
                  </a:rPr>
                  <a:t> di </a:t>
                </a:r>
                <a:r>
                  <a:rPr lang="it-IT" sz="2000" i="1" dirty="0">
                    <a:ea typeface="ＭＳ Ｐゴシック" pitchFamily="34" charset="-128"/>
                  </a:rPr>
                  <a:t>X</a:t>
                </a:r>
                <a:r>
                  <a:rPr lang="it-IT" sz="2000" dirty="0">
                    <a:ea typeface="ＭＳ Ｐゴシック" pitchFamily="34" charset="-128"/>
                  </a:rPr>
                  <a:t>:  </a:t>
                </a:r>
                <a:r>
                  <a:rPr lang="it-IT" sz="2000" i="1" dirty="0" err="1">
                    <a:ea typeface="ＭＳ Ｐゴシック" pitchFamily="34" charset="-128"/>
                  </a:rPr>
                  <a:t>Y</a:t>
                </a:r>
                <a:r>
                  <a:rPr lang="it-IT" sz="2000" i="1" baseline="-25000" dirty="0" err="1">
                    <a:ea typeface="ＭＳ Ｐゴシック" pitchFamily="34" charset="-128"/>
                  </a:rPr>
                  <a:t>i</a:t>
                </a:r>
                <a:r>
                  <a:rPr lang="it-IT" sz="2000" dirty="0">
                    <a:ea typeface="ＭＳ Ｐゴシック" pitchFamily="34" charset="-128"/>
                  </a:rPr>
                  <a:t> = </a:t>
                </a:r>
                <a:r>
                  <a:rPr lang="it-IT" sz="2000" i="1" dirty="0">
                    <a:ea typeface="Lucida Grande"/>
                    <a:cs typeface="Verdana" pitchFamily="34" charset="0"/>
                    <a:sym typeface="Symbol" pitchFamily="18" charset="2"/>
                  </a:rPr>
                  <a:t>β</a:t>
                </a:r>
                <a:r>
                  <a:rPr lang="it-IT" sz="2000" baseline="-25000" dirty="0">
                    <a:ea typeface="ＭＳ Ｐゴシック" pitchFamily="34" charset="-128"/>
                  </a:rPr>
                  <a:t>0</a:t>
                </a:r>
                <a:r>
                  <a:rPr lang="it-IT" sz="2000" dirty="0">
                    <a:ea typeface="ＭＳ Ｐゴシック" pitchFamily="34" charset="-128"/>
                  </a:rPr>
                  <a:t> + </a:t>
                </a:r>
                <a:r>
                  <a:rPr lang="it-IT" sz="2000" i="1" dirty="0">
                    <a:ea typeface="Lucida Grande"/>
                    <a:cs typeface="Lucida Grande"/>
                    <a:sym typeface="Symbol" pitchFamily="18" charset="2"/>
                  </a:rPr>
                  <a:t>β</a:t>
                </a:r>
                <a:r>
                  <a:rPr lang="it-IT" sz="2000" baseline="-25000" dirty="0">
                    <a:ea typeface="ＭＳ Ｐゴシック" pitchFamily="34" charset="-128"/>
                  </a:rPr>
                  <a:t>1</a:t>
                </a:r>
                <a:r>
                  <a:rPr lang="it-IT" sz="2000" i="1" dirty="0">
                    <a:ea typeface="ＭＳ Ｐゴシック" pitchFamily="34" charset="-128"/>
                  </a:rPr>
                  <a:t>X</a:t>
                </a:r>
                <a:r>
                  <a:rPr lang="it-IT" sz="2000" i="1" baseline="-25000" dirty="0">
                    <a:ea typeface="ＭＳ Ｐゴシック" pitchFamily="34" charset="-128"/>
                  </a:rPr>
                  <a:t>i</a:t>
                </a:r>
                <a:r>
                  <a:rPr lang="it-IT" sz="2000" dirty="0">
                    <a:ea typeface="ＭＳ Ｐゴシック" pitchFamily="34" charset="-128"/>
                  </a:rPr>
                  <a:t> + </a:t>
                </a:r>
                <a:r>
                  <a:rPr lang="it-IT" sz="2000" i="1" dirty="0" err="1">
                    <a:ea typeface="ＭＳ Ｐゴシック" pitchFamily="34" charset="-128"/>
                  </a:rPr>
                  <a:t>u</a:t>
                </a:r>
                <a:r>
                  <a:rPr lang="it-IT" sz="2000" i="1" baseline="-25000" dirty="0" err="1">
                    <a:ea typeface="ＭＳ Ｐゴシック" pitchFamily="34" charset="-128"/>
                  </a:rPr>
                  <a:t>i</a:t>
                </a:r>
                <a:endParaRPr lang="it-IT" sz="2000" dirty="0">
                  <a:ea typeface="ＭＳ Ｐゴシック" pitchFamily="34" charset="-128"/>
                </a:endParaRPr>
              </a:p>
              <a:p>
                <a:pPr>
                  <a:buFontTx/>
                  <a:buNone/>
                </a:pPr>
                <a:r>
                  <a:rPr lang="it-IT" sz="2000" dirty="0">
                    <a:ea typeface="ＭＳ Ｐゴシック" pitchFamily="34" charset="-128"/>
                  </a:rPr>
                  <a:t> </a:t>
                </a:r>
              </a:p>
              <a:p>
                <a:pPr>
                  <a:buFontTx/>
                  <a:buNone/>
                </a:pPr>
                <a:r>
                  <a:rPr lang="it-IT" sz="2000" dirty="0">
                    <a:ea typeface="ＭＳ Ｐゴシック" pitchFamily="34" charset="-128"/>
                  </a:rPr>
                  <a:t>(b) Effetto causale su </a:t>
                </a:r>
                <a:r>
                  <a:rPr lang="it-IT" sz="2000" i="1" dirty="0">
                    <a:ea typeface="ＭＳ Ｐゴシック" pitchFamily="34" charset="-128"/>
                  </a:rPr>
                  <a:t>X</a:t>
                </a:r>
                <a:r>
                  <a:rPr lang="it-IT" sz="2000" dirty="0">
                    <a:ea typeface="ＭＳ Ｐゴシック" pitchFamily="34" charset="-128"/>
                  </a:rPr>
                  <a:t> di </a:t>
                </a:r>
                <a:r>
                  <a:rPr lang="it-IT" sz="2000" i="1" dirty="0">
                    <a:ea typeface="ＭＳ Ｐゴシック" pitchFamily="34" charset="-128"/>
                  </a:rPr>
                  <a:t>Y</a:t>
                </a:r>
                <a:r>
                  <a:rPr lang="it-IT" sz="2000" dirty="0">
                    <a:ea typeface="ＭＳ Ｐゴシック" pitchFamily="34" charset="-128"/>
                  </a:rPr>
                  <a:t>:  </a:t>
                </a:r>
                <a:r>
                  <a:rPr lang="it-IT" sz="2000" i="1" dirty="0" err="1">
                    <a:ea typeface="ＭＳ Ｐゴシック" pitchFamily="34" charset="-128"/>
                  </a:rPr>
                  <a:t>X</a:t>
                </a:r>
                <a:r>
                  <a:rPr lang="it-IT" sz="2000" i="1" baseline="-25000" dirty="0" err="1">
                    <a:ea typeface="ＭＳ Ｐゴシック" pitchFamily="34" charset="-128"/>
                  </a:rPr>
                  <a:t>i</a:t>
                </a:r>
                <a:r>
                  <a:rPr lang="it-IT" sz="2000" dirty="0">
                    <a:ea typeface="ＭＳ Ｐゴシック" pitchFamily="34" charset="-128"/>
                  </a:rPr>
                  <a:t> = </a:t>
                </a:r>
                <a:r>
                  <a:rPr lang="it-IT" sz="2000" i="1" dirty="0">
                    <a:latin typeface="Lucida Grande"/>
                    <a:ea typeface="Lucida Grande"/>
                    <a:cs typeface="Lucida Grande"/>
                    <a:sym typeface="Symbol" pitchFamily="18" charset="2"/>
                  </a:rPr>
                  <a:t>γ</a:t>
                </a:r>
                <a:r>
                  <a:rPr lang="it-IT" sz="2000" baseline="-25000" dirty="0">
                    <a:ea typeface="ＭＳ Ｐゴシック" pitchFamily="34" charset="-128"/>
                  </a:rPr>
                  <a:t>0</a:t>
                </a:r>
                <a:r>
                  <a:rPr lang="it-IT" sz="2000" dirty="0">
                    <a:ea typeface="ＭＳ Ｐゴシック" pitchFamily="34" charset="-128"/>
                  </a:rPr>
                  <a:t> + </a:t>
                </a:r>
                <a:r>
                  <a:rPr lang="it-IT" sz="2000" i="1" dirty="0">
                    <a:latin typeface="Lucida Grande"/>
                    <a:ea typeface="Lucida Grande"/>
                    <a:cs typeface="Lucida Grande"/>
                    <a:sym typeface="Symbol" pitchFamily="18" charset="2"/>
                  </a:rPr>
                  <a:t>γ</a:t>
                </a:r>
                <a:r>
                  <a:rPr lang="it-IT" sz="2000" baseline="-25000" dirty="0">
                    <a:ea typeface="ＭＳ Ｐゴシック" pitchFamily="34" charset="-128"/>
                  </a:rPr>
                  <a:t>1</a:t>
                </a:r>
                <a:r>
                  <a:rPr lang="it-IT" sz="2000" i="1" dirty="0">
                    <a:ea typeface="ＭＳ Ｐゴシック" pitchFamily="34" charset="-128"/>
                  </a:rPr>
                  <a:t>Y</a:t>
                </a:r>
                <a:r>
                  <a:rPr lang="it-IT" sz="2000" i="1" baseline="-25000" dirty="0">
                    <a:ea typeface="ＭＳ Ｐゴシック" pitchFamily="34" charset="-128"/>
                  </a:rPr>
                  <a:t>i</a:t>
                </a:r>
                <a:r>
                  <a:rPr lang="it-IT" sz="2000" dirty="0">
                    <a:ea typeface="ＭＳ Ｐゴシック" pitchFamily="34" charset="-128"/>
                  </a:rPr>
                  <a:t> + </a:t>
                </a:r>
                <a:r>
                  <a:rPr lang="it-IT" sz="2000" i="1" dirty="0">
                    <a:ea typeface="ＭＳ Ｐゴシック" pitchFamily="34" charset="-128"/>
                  </a:rPr>
                  <a:t>v</a:t>
                </a:r>
                <a:r>
                  <a:rPr lang="it-IT" sz="2000" i="1" baseline="-25000" dirty="0">
                    <a:ea typeface="ＭＳ Ｐゴシック" pitchFamily="34" charset="-128"/>
                  </a:rPr>
                  <a:t>i</a:t>
                </a:r>
                <a:endParaRPr lang="it-IT" sz="2000" dirty="0">
                  <a:ea typeface="ＭＳ Ｐゴシック" pitchFamily="34" charset="-128"/>
                </a:endParaRPr>
              </a:p>
              <a:p>
                <a:pPr>
                  <a:buFontTx/>
                  <a:buNone/>
                </a:pPr>
                <a:r>
                  <a:rPr lang="it-IT" sz="2000" dirty="0">
                    <a:ea typeface="ＭＳ Ｐゴシック" pitchFamily="34" charset="-128"/>
                  </a:rPr>
                  <a:t> </a:t>
                </a:r>
              </a:p>
              <a:p>
                <a:pPr>
                  <a:spcAft>
                    <a:spcPts val="1200"/>
                  </a:spcAft>
                </a:pPr>
                <a:r>
                  <a:rPr lang="it-IT" sz="2000" dirty="0">
                    <a:ea typeface="ＭＳ Ｐゴシック" pitchFamily="34" charset="-128"/>
                  </a:rPr>
                  <a:t>Supponiamo che, ad esempio, </a:t>
                </a:r>
                <a:r>
                  <a:rPr lang="it-IT" sz="2000" i="1" dirty="0">
                    <a:latin typeface="Lucida Grande"/>
                    <a:ea typeface="Lucida Grande"/>
                    <a:cs typeface="Lucida Grande"/>
                    <a:sym typeface="Symbol" pitchFamily="18" charset="2"/>
                  </a:rPr>
                  <a:t>γ</a:t>
                </a:r>
                <a:r>
                  <a:rPr lang="it-IT" sz="2000" baseline="-25000" dirty="0">
                    <a:ea typeface="ＭＳ Ｐゴシック" pitchFamily="34" charset="-128"/>
                  </a:rPr>
                  <a:t>1 </a:t>
                </a:r>
                <a:r>
                  <a:rPr lang="it-IT" sz="2000" dirty="0">
                    <a:ea typeface="ＭＳ Ｐゴシック" pitchFamily="34" charset="-128"/>
                  </a:rPr>
                  <a:t>&gt; 0. </a:t>
                </a:r>
              </a:p>
              <a:p>
                <a:pPr>
                  <a:spcAft>
                    <a:spcPts val="1200"/>
                  </a:spcAft>
                </a:pPr>
                <a:r>
                  <a:rPr lang="it-IT" sz="2000" dirty="0">
                    <a:ea typeface="ＭＳ Ｐゴシック" pitchFamily="34" charset="-128"/>
                  </a:rPr>
                  <a:t>In questo caso, un grande </a:t>
                </a:r>
                <a:r>
                  <a:rPr lang="it-IT" sz="2000" i="1" dirty="0" err="1">
                    <a:ea typeface="ＭＳ Ｐゴシック" pitchFamily="34" charset="-128"/>
                  </a:rPr>
                  <a:t>u</a:t>
                </a:r>
                <a:r>
                  <a:rPr lang="it-IT" sz="2000" i="1" baseline="-25000" dirty="0" err="1">
                    <a:ea typeface="ＭＳ Ｐゴシック" pitchFamily="34" charset="-128"/>
                  </a:rPr>
                  <a:t>i</a:t>
                </a:r>
                <a:r>
                  <a:rPr lang="it-IT" sz="2000" dirty="0">
                    <a:ea typeface="ＭＳ Ｐゴシック" pitchFamily="34" charset="-128"/>
                  </a:rPr>
                  <a:t> significa un grande </a:t>
                </a:r>
                <a:r>
                  <a:rPr lang="it-IT" sz="2000" i="1" dirty="0" err="1">
                    <a:ea typeface="ＭＳ Ｐゴシック" pitchFamily="34" charset="-128"/>
                  </a:rPr>
                  <a:t>Y</a:t>
                </a:r>
                <a:r>
                  <a:rPr lang="it-IT" sz="2000" i="1" baseline="-25000" dirty="0" err="1">
                    <a:ea typeface="ＭＳ Ｐゴシック" pitchFamily="34" charset="-128"/>
                  </a:rPr>
                  <a:t>i</a:t>
                </a:r>
                <a:r>
                  <a:rPr lang="it-IT" sz="2000" dirty="0">
                    <a:ea typeface="ＭＳ Ｐゴシック" pitchFamily="34" charset="-128"/>
                  </a:rPr>
                  <a:t>, </a:t>
                </a:r>
                <a:r>
                  <a:rPr lang="it-IT" sz="2000" u="sng" dirty="0">
                    <a:ea typeface="ＭＳ Ｐゴシック" pitchFamily="34" charset="-128"/>
                  </a:rPr>
                  <a:t>il che implica</a:t>
                </a:r>
                <a:r>
                  <a:rPr lang="it-IT" sz="2000" dirty="0">
                    <a:ea typeface="ＭＳ Ｐゴシック" pitchFamily="34" charset="-128"/>
                  </a:rPr>
                  <a:t> un</a:t>
                </a:r>
                <a:r>
                  <a:rPr lang="it-IT" sz="2000" i="1" dirty="0">
                    <a:ea typeface="ＭＳ Ｐゴシック" pitchFamily="34" charset="-128"/>
                  </a:rPr>
                  <a:t> </a:t>
                </a:r>
                <a:r>
                  <a:rPr lang="it-IT" sz="2000" dirty="0">
                    <a:ea typeface="ＭＳ Ｐゴシック" pitchFamily="34" charset="-128"/>
                  </a:rPr>
                  <a:t>grande </a:t>
                </a:r>
                <a:r>
                  <a:rPr lang="it-IT" sz="2000" i="1" dirty="0" err="1">
                    <a:ea typeface="ＭＳ Ｐゴシック" pitchFamily="34" charset="-128"/>
                  </a:rPr>
                  <a:t>X</a:t>
                </a:r>
                <a:r>
                  <a:rPr lang="it-IT" sz="2000" i="1" baseline="-25000" dirty="0" err="1">
                    <a:ea typeface="ＭＳ Ｐゴシック" pitchFamily="34" charset="-128"/>
                  </a:rPr>
                  <a:t>i</a:t>
                </a:r>
                <a:r>
                  <a:rPr lang="it-IT" sz="2000" dirty="0">
                    <a:ea typeface="ＭＳ Ｐゴシック" pitchFamily="34" charset="-128"/>
                  </a:rPr>
                  <a:t>.</a:t>
                </a:r>
              </a:p>
              <a:p>
                <a:pPr>
                  <a:spcAft>
                    <a:spcPts val="1200"/>
                  </a:spcAft>
                </a:pPr>
                <a:r>
                  <a:rPr lang="it-IT" sz="2000" dirty="0">
                    <a:ea typeface="ＭＳ Ｐゴシック" pitchFamily="34" charset="-128"/>
                  </a:rPr>
                  <a:t>Quindi </a:t>
                </a:r>
                <a:r>
                  <a:rPr lang="it-IT" sz="2000" dirty="0" err="1">
                    <a:ea typeface="ＭＳ Ｐゴシック" pitchFamily="34" charset="-128"/>
                  </a:rPr>
                  <a:t>corr</a:t>
                </a:r>
                <a:r>
                  <a:rPr lang="it-IT" sz="2000" dirty="0">
                    <a:ea typeface="ＭＳ Ｐゴシック" pitchFamily="34" charset="-128"/>
                  </a:rPr>
                  <a:t>(</a:t>
                </a:r>
                <a:r>
                  <a:rPr lang="it-IT" sz="2000" i="1" dirty="0" err="1">
                    <a:ea typeface="ＭＳ Ｐゴシック" pitchFamily="34" charset="-128"/>
                  </a:rPr>
                  <a:t>X</a:t>
                </a:r>
                <a:r>
                  <a:rPr lang="it-IT" sz="2000" i="1" baseline="-25000" dirty="0" err="1">
                    <a:ea typeface="ＭＳ Ｐゴシック" pitchFamily="34" charset="-128"/>
                  </a:rPr>
                  <a:t>i</a:t>
                </a:r>
                <a:r>
                  <a:rPr lang="it-IT" sz="2000" dirty="0" err="1">
                    <a:ea typeface="ＭＳ Ｐゴシック" pitchFamily="34" charset="-128"/>
                  </a:rPr>
                  <a:t>,</a:t>
                </a:r>
                <a:r>
                  <a:rPr lang="it-IT" sz="2000" i="1" dirty="0" err="1">
                    <a:ea typeface="ＭＳ Ｐゴシック" pitchFamily="34" charset="-128"/>
                  </a:rPr>
                  <a:t>u</a:t>
                </a:r>
                <a:r>
                  <a:rPr lang="it-IT" sz="2000" i="1" baseline="-25000" dirty="0" err="1">
                    <a:ea typeface="ＭＳ Ｐゴシック" pitchFamily="34" charset="-128"/>
                  </a:rPr>
                  <a:t>i</a:t>
                </a:r>
                <a:r>
                  <a:rPr lang="it-IT" sz="2000" dirty="0">
                    <a:ea typeface="ＭＳ Ｐゴシック" pitchFamily="34" charset="-128"/>
                  </a:rPr>
                  <a:t>) </a:t>
                </a:r>
                <a:r>
                  <a:rPr lang="it-IT" sz="2000" dirty="0">
                    <a:ea typeface="ＭＳ Ｐゴシック" pitchFamily="34" charset="-128"/>
                    <a:sym typeface="Euclid Symbol" pitchFamily="18" charset="2"/>
                  </a:rPr>
                  <a:t>≠</a:t>
                </a:r>
                <a:r>
                  <a:rPr lang="it-IT" sz="2000" dirty="0">
                    <a:ea typeface="ＭＳ Ｐゴシック" pitchFamily="34" charset="-128"/>
                  </a:rPr>
                  <a:t> 0</a:t>
                </a:r>
              </a:p>
              <a:p>
                <a:pPr>
                  <a:spcAft>
                    <a:spcPts val="1200"/>
                  </a:spcAft>
                </a:pPr>
                <a:r>
                  <a:rPr lang="it-IT" sz="2000" dirty="0">
                    <a:ea typeface="ＭＳ Ｐゴシック" pitchFamily="34" charset="-128"/>
                  </a:rPr>
                  <a:t>Quindi  </a:t>
                </a:r>
                <a14:m>
                  <m:oMath xmlns:m="http://schemas.openxmlformats.org/officeDocument/2006/math">
                    <m:sSub>
                      <m:sSubPr>
                        <m:ctrlPr>
                          <a:rPr lang="en-US" sz="2000" b="0" i="1" smtClean="0">
                            <a:latin typeface="Cambria Math" panose="02040503050406030204" pitchFamily="18" charset="0"/>
                            <a:ea typeface="ＭＳ Ｐゴシック" pitchFamily="34" charset="-128"/>
                          </a:rPr>
                        </m:ctrlPr>
                      </m:sSubPr>
                      <m:e>
                        <m:acc>
                          <m:accPr>
                            <m:chr m:val="̂"/>
                            <m:ctrlPr>
                              <a:rPr lang="en-US" sz="2000" b="0" i="1" smtClean="0">
                                <a:latin typeface="Cambria Math" panose="02040503050406030204" pitchFamily="18" charset="0"/>
                                <a:ea typeface="ＭＳ Ｐゴシック" pitchFamily="34" charset="-128"/>
                              </a:rPr>
                            </m:ctrlPr>
                          </m:accPr>
                          <m:e>
                            <m:r>
                              <a:rPr lang="en-US" sz="2000" i="1">
                                <a:latin typeface="Cambria Math" panose="02040503050406030204" pitchFamily="18" charset="0"/>
                                <a:ea typeface="ＭＳ Ｐゴシック" pitchFamily="34" charset="-128"/>
                              </a:rPr>
                              <m:t>𝛽</m:t>
                            </m:r>
                          </m:e>
                        </m:acc>
                      </m:e>
                      <m:sub>
                        <m:r>
                          <a:rPr lang="en-US" sz="2000" b="0" i="1" smtClean="0">
                            <a:latin typeface="Cambria Math" panose="02040503050406030204" pitchFamily="18" charset="0"/>
                            <a:ea typeface="ＭＳ Ｐゴシック" pitchFamily="34" charset="-128"/>
                          </a:rPr>
                          <m:t>1</m:t>
                        </m:r>
                      </m:sub>
                    </m:sSub>
                  </m:oMath>
                </a14:m>
                <a:r>
                  <a:rPr lang="it-IT" sz="2000" dirty="0">
                    <a:ea typeface="ＭＳ Ｐゴシック" pitchFamily="34" charset="-128"/>
                  </a:rPr>
                  <a:t> è distorto e inconsistente.</a:t>
                </a:r>
              </a:p>
              <a:p>
                <a:pPr>
                  <a:spcAft>
                    <a:spcPts val="1200"/>
                  </a:spcAft>
                </a:pPr>
                <a:r>
                  <a:rPr lang="it-IT" sz="2000" i="1" dirty="0">
                    <a:ea typeface="ＭＳ Ｐゴシック" pitchFamily="34" charset="-128"/>
                  </a:rPr>
                  <a:t>Esempio</a:t>
                </a:r>
                <a:r>
                  <a:rPr lang="it-IT" sz="2000" dirty="0">
                    <a:ea typeface="ＭＳ Ｐゴシック" pitchFamily="34" charset="-128"/>
                  </a:rPr>
                  <a:t>: un distretto con risultati particolarmente negativi dato </a:t>
                </a:r>
                <a:r>
                  <a:rPr lang="it-IT" sz="2000" i="1" dirty="0">
                    <a:ea typeface="ＭＳ Ｐゴシック" pitchFamily="34" charset="-128"/>
                  </a:rPr>
                  <a:t>STR</a:t>
                </a:r>
                <a:r>
                  <a:rPr lang="it-IT" sz="2000" dirty="0">
                    <a:ea typeface="ＭＳ Ｐゴシック" pitchFamily="34" charset="-128"/>
                  </a:rPr>
                  <a:t> (</a:t>
                </a:r>
                <a:r>
                  <a:rPr lang="it-IT" sz="2000" i="1" dirty="0" err="1">
                    <a:ea typeface="ＭＳ Ｐゴシック" pitchFamily="34" charset="-128"/>
                  </a:rPr>
                  <a:t>u</a:t>
                </a:r>
                <a:r>
                  <a:rPr lang="it-IT" sz="2000" i="1" baseline="-25000" dirty="0" err="1">
                    <a:ea typeface="ＭＳ Ｐゴシック" pitchFamily="34" charset="-128"/>
                  </a:rPr>
                  <a:t>i</a:t>
                </a:r>
                <a:r>
                  <a:rPr lang="it-IT" sz="2000" dirty="0">
                    <a:ea typeface="ＭＳ Ｐゴシック" pitchFamily="34" charset="-128"/>
                  </a:rPr>
                  <a:t> negativo) riceve risorse aggiuntive, che abbassano il suo </a:t>
                </a:r>
                <a:r>
                  <a:rPr lang="it-IT" sz="2000" i="1" dirty="0">
                    <a:ea typeface="ＭＳ Ｐゴシック" pitchFamily="34" charset="-128"/>
                  </a:rPr>
                  <a:t>STR</a:t>
                </a:r>
                <a:r>
                  <a:rPr lang="it-IT" sz="2000" dirty="0">
                    <a:ea typeface="ＭＳ Ｐゴシック" pitchFamily="34" charset="-128"/>
                  </a:rPr>
                  <a:t>; quindi </a:t>
                </a:r>
                <a:r>
                  <a:rPr lang="it-IT" sz="2000" i="1" dirty="0" err="1">
                    <a:ea typeface="ＭＳ Ｐゴシック" pitchFamily="34" charset="-128"/>
                  </a:rPr>
                  <a:t>STR</a:t>
                </a:r>
                <a:r>
                  <a:rPr lang="it-IT" sz="2000" i="1" baseline="-25000" dirty="0" err="1">
                    <a:ea typeface="ＭＳ Ｐゴシック" pitchFamily="34" charset="-128"/>
                  </a:rPr>
                  <a:t>i</a:t>
                </a:r>
                <a:r>
                  <a:rPr lang="it-IT" sz="2000" dirty="0">
                    <a:ea typeface="ＭＳ Ｐゴシック" pitchFamily="34" charset="-128"/>
                  </a:rPr>
                  <a:t> e </a:t>
                </a:r>
                <a:r>
                  <a:rPr lang="it-IT" sz="2000" i="1" dirty="0" err="1">
                    <a:ea typeface="ＭＳ Ｐゴシック" pitchFamily="34" charset="-128"/>
                  </a:rPr>
                  <a:t>u</a:t>
                </a:r>
                <a:r>
                  <a:rPr lang="it-IT" sz="2000" i="1" baseline="-25000" dirty="0" err="1">
                    <a:ea typeface="ＭＳ Ｐゴシック" pitchFamily="34" charset="-128"/>
                  </a:rPr>
                  <a:t>i</a:t>
                </a:r>
                <a:r>
                  <a:rPr lang="it-IT" sz="2000" dirty="0">
                    <a:ea typeface="ＭＳ Ｐゴシック" pitchFamily="34" charset="-128"/>
                  </a:rPr>
                  <a:t> sono correlati</a:t>
                </a:r>
              </a:p>
              <a:p>
                <a:endParaRPr lang="en-US" sz="2000" dirty="0">
                  <a:ea typeface="ＭＳ Ｐゴシック" pitchFamily="34" charset="-128"/>
                </a:endParaRPr>
              </a:p>
            </p:txBody>
          </p:sp>
        </mc:Choice>
        <mc:Fallback xmlns="">
          <p:sp>
            <p:nvSpPr>
              <p:cNvPr id="421893" name="Content Placeholder 2"/>
              <p:cNvSpPr>
                <a:spLocks noGrp="1" noRot="1" noChangeAspect="1" noMove="1" noResize="1" noEditPoints="1" noAdjustHandles="1" noChangeArrowheads="1" noChangeShapeType="1" noTextEdit="1"/>
              </p:cNvSpPr>
              <p:nvPr>
                <p:ph idx="1"/>
              </p:nvPr>
            </p:nvSpPr>
            <p:spPr>
              <a:blipFill>
                <a:blip r:embed="rId3"/>
                <a:stretch>
                  <a:fillRect l="-808" t="-800" b="-8800"/>
                </a:stretch>
              </a:blipFill>
            </p:spPr>
            <p:txBody>
              <a:bodyPr/>
              <a:lstStyle/>
              <a:p>
                <a:r>
                  <a:rPr lang="en-IE">
                    <a:noFill/>
                  </a:rPr>
                  <a:t> </a:t>
                </a:r>
              </a:p>
            </p:txBody>
          </p:sp>
        </mc:Fallback>
      </mc:AlternateContent>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119</a:t>
            </a:fld>
            <a:endParaRPr lang="en-US" altLang="en-US"/>
          </a:p>
        </p:txBody>
      </p:sp>
    </p:spTree>
    <p:extLst>
      <p:ext uri="{BB962C8B-B14F-4D97-AF65-F5344CB8AC3E}">
        <p14:creationId xmlns:p14="http://schemas.microsoft.com/office/powerpoint/2010/main" val="5688108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Title 1"/>
          <p:cNvSpPr>
            <a:spLocks noGrp="1"/>
          </p:cNvSpPr>
          <p:nvPr>
            <p:ph type="title"/>
          </p:nvPr>
        </p:nvSpPr>
        <p:spPr/>
        <p:txBody>
          <a:bodyPr/>
          <a:lstStyle/>
          <a:p>
            <a:r>
              <a:rPr lang="it-IT">
                <a:ea typeface="ＭＳ Ｐゴシック" pitchFamily="34" charset="-128"/>
              </a:rPr>
              <a:t>Soluzioni alla distorsione da causalità simultanea</a:t>
            </a:r>
          </a:p>
        </p:txBody>
      </p:sp>
      <p:sp>
        <p:nvSpPr>
          <p:cNvPr id="422914" name="Content Placeholder 2"/>
          <p:cNvSpPr>
            <a:spLocks noGrp="1"/>
          </p:cNvSpPr>
          <p:nvPr>
            <p:ph idx="1"/>
          </p:nvPr>
        </p:nvSpPr>
        <p:spPr/>
        <p:txBody>
          <a:bodyPr/>
          <a:lstStyle/>
          <a:p>
            <a:pPr marL="514350" indent="-514350">
              <a:spcAft>
                <a:spcPts val="600"/>
              </a:spcAft>
              <a:buFont typeface="Verdana" pitchFamily="34" charset="0"/>
              <a:buAutoNum type="arabicPeriod"/>
              <a:tabLst>
                <a:tab pos="174625" algn="l"/>
              </a:tabLst>
            </a:pPr>
            <a:r>
              <a:rPr lang="it-IT" sz="2000">
                <a:solidFill>
                  <a:schemeClr val="bg1">
                    <a:lumMod val="65000"/>
                  </a:schemeClr>
                </a:solidFill>
                <a:ea typeface="ＭＳ Ｐゴシック" pitchFamily="34" charset="-128"/>
              </a:rPr>
              <a:t>Eseguire un esperimento casualizzato controllato. Siccome </a:t>
            </a:r>
            <a:r>
              <a:rPr lang="it-IT" sz="2000" i="1">
                <a:solidFill>
                  <a:schemeClr val="bg1">
                    <a:lumMod val="65000"/>
                  </a:schemeClr>
                </a:solidFill>
                <a:ea typeface="ＭＳ Ｐゴシック" pitchFamily="34" charset="-128"/>
              </a:rPr>
              <a:t>X</a:t>
            </a:r>
            <a:r>
              <a:rPr lang="it-IT" sz="2000" i="1" baseline="-25000">
                <a:solidFill>
                  <a:schemeClr val="bg1">
                    <a:lumMod val="65000"/>
                  </a:schemeClr>
                </a:solidFill>
                <a:ea typeface="ＭＳ Ｐゴシック" pitchFamily="34" charset="-128"/>
              </a:rPr>
              <a:t>i</a:t>
            </a:r>
            <a:r>
              <a:rPr lang="it-IT" sz="2000">
                <a:solidFill>
                  <a:schemeClr val="bg1">
                    <a:lumMod val="65000"/>
                  </a:schemeClr>
                </a:solidFill>
                <a:ea typeface="ＭＳ Ｐゴシック" pitchFamily="34" charset="-128"/>
              </a:rPr>
              <a:t> viene scelto a caso dallo sperimentatore, non vi è feedback dalla variabile risultante su </a:t>
            </a:r>
            <a:r>
              <a:rPr lang="it-IT" sz="2000" i="1">
                <a:solidFill>
                  <a:schemeClr val="bg1">
                    <a:lumMod val="65000"/>
                  </a:schemeClr>
                </a:solidFill>
                <a:ea typeface="ＭＳ Ｐゴシック" pitchFamily="34" charset="-128"/>
              </a:rPr>
              <a:t>Y</a:t>
            </a:r>
            <a:r>
              <a:rPr lang="it-IT" sz="2000" i="1" baseline="-25000">
                <a:solidFill>
                  <a:schemeClr val="bg1">
                    <a:lumMod val="65000"/>
                  </a:schemeClr>
                </a:solidFill>
                <a:ea typeface="ＭＳ Ｐゴシック" pitchFamily="34" charset="-128"/>
              </a:rPr>
              <a:t>i</a:t>
            </a:r>
            <a:r>
              <a:rPr lang="it-IT" sz="2000">
                <a:solidFill>
                  <a:schemeClr val="bg1">
                    <a:lumMod val="65000"/>
                  </a:schemeClr>
                </a:solidFill>
                <a:ea typeface="ＭＳ Ｐゴシック" pitchFamily="34" charset="-128"/>
              </a:rPr>
              <a:t> (ipotizzando una perfetta corrispondenza).</a:t>
            </a:r>
          </a:p>
          <a:p>
            <a:pPr marL="514350" indent="-514350">
              <a:spcAft>
                <a:spcPts val="600"/>
              </a:spcAft>
              <a:buFont typeface="Verdana" pitchFamily="34" charset="0"/>
              <a:buAutoNum type="arabicPeriod"/>
              <a:tabLst>
                <a:tab pos="174625" algn="l"/>
              </a:tabLst>
            </a:pPr>
            <a:r>
              <a:rPr lang="it-IT" sz="2000">
                <a:solidFill>
                  <a:schemeClr val="bg1">
                    <a:lumMod val="65000"/>
                  </a:schemeClr>
                </a:solidFill>
                <a:ea typeface="ＭＳ Ｐゴシック" pitchFamily="34" charset="-128"/>
              </a:rPr>
              <a:t>Sviluppare e stimare un modello completo di entrambe le direzioni di causalità. È l’idea alla base di molti macromodelli (per esempio la Federal Reserve Bank-USA).  </a:t>
            </a:r>
            <a:r>
              <a:rPr lang="it-IT" sz="2000" i="1">
                <a:solidFill>
                  <a:schemeClr val="bg1">
                    <a:lumMod val="65000"/>
                  </a:schemeClr>
                </a:solidFill>
                <a:ea typeface="ＭＳ Ｐゴシック" pitchFamily="34" charset="-128"/>
              </a:rPr>
              <a:t>Questo nella pratica è estremamente difficile</a:t>
            </a:r>
            <a:r>
              <a:rPr lang="it-IT" sz="2000">
                <a:solidFill>
                  <a:schemeClr val="bg1">
                    <a:lumMod val="65000"/>
                  </a:schemeClr>
                </a:solidFill>
                <a:ea typeface="ＭＳ Ｐゴシック" pitchFamily="34" charset="-128"/>
              </a:rPr>
              <a:t>.</a:t>
            </a:r>
          </a:p>
          <a:p>
            <a:pPr marL="514350" indent="-514350">
              <a:spcAft>
                <a:spcPts val="600"/>
              </a:spcAft>
              <a:buFont typeface="Verdana" pitchFamily="34" charset="0"/>
              <a:buAutoNum type="arabicPeriod"/>
              <a:tabLst>
                <a:tab pos="174625" algn="l"/>
              </a:tabLst>
            </a:pPr>
            <a:r>
              <a:rPr lang="it-IT" sz="2000">
                <a:solidFill>
                  <a:schemeClr val="bg1">
                    <a:lumMod val="65000"/>
                  </a:schemeClr>
                </a:solidFill>
                <a:ea typeface="ＭＳ Ｐゴシック" pitchFamily="34" charset="-128"/>
              </a:rPr>
              <a:t>Usare regressione a variabili strumentali per stimare l’effetto  causale di interesse (effetto di </a:t>
            </a:r>
            <a:r>
              <a:rPr lang="it-IT" sz="2000" i="1">
                <a:solidFill>
                  <a:schemeClr val="bg1">
                    <a:lumMod val="65000"/>
                  </a:schemeClr>
                </a:solidFill>
                <a:ea typeface="ＭＳ Ｐゴシック" pitchFamily="34" charset="-128"/>
              </a:rPr>
              <a:t>X</a:t>
            </a:r>
            <a:r>
              <a:rPr lang="it-IT" sz="2000">
                <a:solidFill>
                  <a:schemeClr val="bg1">
                    <a:lumMod val="65000"/>
                  </a:schemeClr>
                </a:solidFill>
                <a:ea typeface="ＭＳ Ｐゴシック" pitchFamily="34" charset="-128"/>
              </a:rPr>
              <a:t> su </a:t>
            </a:r>
            <a:r>
              <a:rPr lang="it-IT" sz="2000" i="1">
                <a:solidFill>
                  <a:schemeClr val="bg1">
                    <a:lumMod val="65000"/>
                  </a:schemeClr>
                </a:solidFill>
                <a:ea typeface="ＭＳ Ｐゴシック" pitchFamily="34" charset="-128"/>
              </a:rPr>
              <a:t>Y</a:t>
            </a:r>
            <a:r>
              <a:rPr lang="it-IT" sz="2000">
                <a:solidFill>
                  <a:schemeClr val="bg1">
                    <a:lumMod val="65000"/>
                  </a:schemeClr>
                </a:solidFill>
                <a:ea typeface="ＭＳ Ｐゴシック" pitchFamily="34" charset="-128"/>
              </a:rPr>
              <a:t>, ignorando l’effetto di </a:t>
            </a:r>
            <a:r>
              <a:rPr lang="it-IT" sz="2000" i="1">
                <a:solidFill>
                  <a:schemeClr val="bg1">
                    <a:lumMod val="65000"/>
                  </a:schemeClr>
                </a:solidFill>
                <a:ea typeface="ＭＳ Ｐゴシック" pitchFamily="34" charset="-128"/>
              </a:rPr>
              <a:t>Y</a:t>
            </a:r>
            <a:r>
              <a:rPr lang="it-IT" sz="2000">
                <a:solidFill>
                  <a:schemeClr val="bg1">
                    <a:lumMod val="65000"/>
                  </a:schemeClr>
                </a:solidFill>
                <a:ea typeface="ＭＳ Ｐゴシック" pitchFamily="34" charset="-128"/>
              </a:rPr>
              <a:t> su </a:t>
            </a:r>
            <a:r>
              <a:rPr lang="it-IT" sz="2000" i="1">
                <a:solidFill>
                  <a:schemeClr val="bg1">
                    <a:lumMod val="65000"/>
                  </a:schemeClr>
                </a:solidFill>
                <a:ea typeface="ＭＳ Ｐゴシック" pitchFamily="34" charset="-128"/>
              </a:rPr>
              <a:t>X</a:t>
            </a:r>
            <a:r>
              <a:rPr lang="it-IT" sz="2000">
                <a:solidFill>
                  <a:schemeClr val="bg1">
                    <a:lumMod val="65000"/>
                  </a:schemeClr>
                </a:solidFill>
                <a:ea typeface="ＭＳ Ｐゴシック" pitchFamily="34" charset="-128"/>
              </a:rPr>
              <a:t>).</a:t>
            </a:r>
            <a:br>
              <a:rPr lang="en-US" sz="2000">
                <a:solidFill>
                  <a:schemeClr val="bg1">
                    <a:lumMod val="65000"/>
                  </a:schemeClr>
                </a:solidFill>
                <a:ea typeface="ＭＳ Ｐゴシック" pitchFamily="34" charset="-128"/>
              </a:rPr>
            </a:br>
            <a:endParaRPr lang="en-US" sz="2000">
              <a:solidFill>
                <a:schemeClr val="bg1">
                  <a:lumMod val="65000"/>
                </a:schemeClr>
              </a:solidFill>
              <a:ea typeface="ＭＳ Ｐゴシック" pitchFamily="34" charset="-128"/>
            </a:endParaRP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120</a:t>
            </a:fld>
            <a:endParaRPr lang="en-US" altLang="en-US"/>
          </a:p>
        </p:txBody>
      </p:sp>
    </p:spTree>
    <p:extLst>
      <p:ext uri="{BB962C8B-B14F-4D97-AF65-F5344CB8AC3E}">
        <p14:creationId xmlns:p14="http://schemas.microsoft.com/office/powerpoint/2010/main" val="29135998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9" name="Title 1"/>
          <p:cNvSpPr>
            <a:spLocks noGrp="1"/>
          </p:cNvSpPr>
          <p:nvPr>
            <p:ph type="title"/>
          </p:nvPr>
        </p:nvSpPr>
        <p:spPr>
          <a:xfrm>
            <a:off x="304800" y="379413"/>
            <a:ext cx="8610600" cy="992187"/>
          </a:xfrm>
        </p:spPr>
        <p:txBody>
          <a:bodyPr/>
          <a:lstStyle/>
          <a:p>
            <a:r>
              <a:rPr lang="it-IT" dirty="0">
                <a:ea typeface="ＭＳ Ｐゴシック" pitchFamily="34" charset="-128"/>
              </a:rPr>
              <a:t>Validità interna ed esterna quando la regressione è usata per le previsioni</a:t>
            </a:r>
          </a:p>
        </p:txBody>
      </p:sp>
      <p:sp>
        <p:nvSpPr>
          <p:cNvPr id="3" name="Content Placeholder 2"/>
          <p:cNvSpPr>
            <a:spLocks noGrp="1"/>
          </p:cNvSpPr>
          <p:nvPr>
            <p:ph idx="1"/>
          </p:nvPr>
        </p:nvSpPr>
        <p:spPr>
          <a:xfrm>
            <a:off x="179512" y="1600200"/>
            <a:ext cx="8712968" cy="4572000"/>
          </a:xfrm>
        </p:spPr>
        <p:txBody>
          <a:bodyPr/>
          <a:lstStyle/>
          <a:p>
            <a:pPr>
              <a:spcAft>
                <a:spcPts val="0"/>
              </a:spcAft>
              <a:defRPr/>
            </a:pPr>
            <a:r>
              <a:rPr lang="it-IT" sz="2400"/>
              <a:t>Previsione e stima degli effetti causali sono obbiettivi piuttosto diversi.</a:t>
            </a:r>
            <a:endParaRPr lang="it-IT" sz="1200"/>
          </a:p>
          <a:p>
            <a:pPr>
              <a:spcAft>
                <a:spcPts val="0"/>
              </a:spcAft>
              <a:defRPr/>
            </a:pPr>
            <a:r>
              <a:rPr lang="it-IT" sz="2400"/>
              <a:t>Per la previsione,</a:t>
            </a:r>
            <a:endParaRPr lang="it-IT" sz="1200"/>
          </a:p>
          <a:p>
            <a:pPr lvl="1">
              <a:spcAft>
                <a:spcPts val="0"/>
              </a:spcAft>
              <a:defRPr/>
            </a:pPr>
            <a:r>
              <a:rPr lang="it-IT" sz="2000"/>
              <a:t>     è importante (molto!)</a:t>
            </a:r>
            <a:endParaRPr lang="it-IT" sz="1050"/>
          </a:p>
          <a:p>
            <a:pPr lvl="1">
              <a:spcAft>
                <a:spcPts val="0"/>
              </a:spcAft>
              <a:defRPr/>
            </a:pPr>
            <a:r>
              <a:rPr lang="it-IT" sz="2000"/>
              <a:t>La distorsione da variabili omesse non è un problema!</a:t>
            </a:r>
            <a:endParaRPr lang="it-IT" sz="1050"/>
          </a:p>
          <a:p>
            <a:pPr lvl="1">
              <a:spcAft>
                <a:spcPts val="0"/>
              </a:spcAft>
              <a:defRPr/>
            </a:pPr>
            <a:r>
              <a:rPr lang="it-IT" sz="2000"/>
              <a:t>L’interpretazione dei coefficienti nei modelli di previsione non è importante – ciò che conta sono un buon adattamento e un modello che si possa ritenere </a:t>
            </a:r>
            <a:r>
              <a:rPr lang="en-US" sz="2000"/>
              <a:t>“</a:t>
            </a:r>
            <a:r>
              <a:rPr lang="it-IT" sz="2000"/>
              <a:t>affidabile</a:t>
            </a:r>
            <a:r>
              <a:rPr lang="en-US" sz="2000"/>
              <a:t>”</a:t>
            </a:r>
            <a:r>
              <a:rPr lang="it-IT" sz="2000"/>
              <a:t> per la propria applicazione</a:t>
            </a:r>
            <a:endParaRPr lang="it-IT" sz="1050"/>
          </a:p>
          <a:p>
            <a:pPr lvl="1">
              <a:spcAft>
                <a:spcPts val="0"/>
              </a:spcAft>
              <a:defRPr/>
            </a:pPr>
            <a:r>
              <a:rPr lang="it-IT" sz="2000"/>
              <a:t>La validità esterna è fondamentale: il modello stimato con dati storici deve mantenersi valido per il futuro (immediato)</a:t>
            </a:r>
            <a:endParaRPr lang="it-IT" sz="1050"/>
          </a:p>
          <a:p>
            <a:pPr lvl="1">
              <a:spcAft>
                <a:spcPts val="600"/>
              </a:spcAft>
              <a:defRPr/>
            </a:pPr>
            <a:r>
              <a:rPr lang="it-IT" sz="2000"/>
              <a:t>La previsione verrà trattata in seguito con i dati da serie storiche</a:t>
            </a:r>
            <a:endParaRPr lang="it-IT" sz="1050"/>
          </a:p>
          <a:p>
            <a:pPr>
              <a:spcAft>
                <a:spcPts val="600"/>
              </a:spcAft>
              <a:defRPr/>
            </a:pPr>
            <a:endParaRPr lang="en-US" sz="2400"/>
          </a:p>
        </p:txBody>
      </p:sp>
      <p:graphicFrame>
        <p:nvGraphicFramePr>
          <p:cNvPr id="423938" name="Object 2"/>
          <p:cNvGraphicFramePr>
            <a:graphicFrameLocks noChangeAspect="1"/>
          </p:cNvGraphicFramePr>
          <p:nvPr/>
        </p:nvGraphicFramePr>
        <p:xfrm>
          <a:off x="1043608" y="2780928"/>
          <a:ext cx="381000" cy="381000"/>
        </p:xfrm>
        <a:graphic>
          <a:graphicData uri="http://schemas.openxmlformats.org/presentationml/2006/ole">
            <mc:AlternateContent xmlns:mc="http://schemas.openxmlformats.org/markup-compatibility/2006">
              <mc:Choice xmlns:v="urn:schemas-microsoft-com:vml" Requires="v">
                <p:oleObj spid="_x0000_s260102" name="Equation" r:id="rId3" imgW="381000" imgH="381000" progId="Equation.DSMT4">
                  <p:embed/>
                </p:oleObj>
              </mc:Choice>
              <mc:Fallback>
                <p:oleObj name="Equation" r:id="rId3" imgW="381000" imgH="381000" progId="Equation.DSMT4">
                  <p:embed/>
                  <p:pic>
                    <p:nvPicPr>
                      <p:cNvPr id="42393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2780928"/>
                        <a:ext cx="3810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121</a:t>
            </a:fld>
            <a:endParaRPr lang="en-US" altLang="en-US"/>
          </a:p>
        </p:txBody>
      </p:sp>
    </p:spTree>
    <p:extLst>
      <p:ext uri="{BB962C8B-B14F-4D97-AF65-F5344CB8AC3E}">
        <p14:creationId xmlns:p14="http://schemas.microsoft.com/office/powerpoint/2010/main" val="28101722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err="1">
                <a:ea typeface="ＭＳ Ｐゴシック" panose="020B0600070205080204" pitchFamily="34" charset="-128"/>
              </a:rPr>
              <a:t>Riflessione</a:t>
            </a:r>
            <a:endParaRPr lang="en-US" altLang="en-US" dirty="0">
              <a:ea typeface="ＭＳ Ｐゴシック" panose="020B0600070205080204" pitchFamily="34" charset="-128"/>
            </a:endParaRPr>
          </a:p>
        </p:txBody>
      </p:sp>
      <p:sp>
        <p:nvSpPr>
          <p:cNvPr id="8195" name="Rectangle 3"/>
          <p:cNvSpPr>
            <a:spLocks noGrp="1" noChangeArrowheads="1"/>
          </p:cNvSpPr>
          <p:nvPr>
            <p:ph type="body" idx="1"/>
          </p:nvPr>
        </p:nvSpPr>
        <p:spPr/>
        <p:txBody>
          <a:bodyPr/>
          <a:lstStyle/>
          <a:p>
            <a:pPr marL="0" indent="0" eaLnBrk="1" hangingPunct="1">
              <a:buNone/>
            </a:pPr>
            <a:r>
              <a:rPr lang="en-US" altLang="en-US" sz="2000" dirty="0" err="1">
                <a:ea typeface="ＭＳ Ｐゴシック" panose="020B0600070205080204" pitchFamily="34" charset="-128"/>
              </a:rPr>
              <a:t>Stiamo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attenti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però</a:t>
            </a:r>
            <a:r>
              <a:rPr lang="en-US" altLang="en-US" sz="2000" dirty="0">
                <a:ea typeface="ＭＳ Ｐゴシック" panose="020B0600070205080204" pitchFamily="34" charset="-128"/>
              </a:rPr>
              <a:t>:</a:t>
            </a:r>
          </a:p>
          <a:p>
            <a:pPr eaLnBrk="1" hangingPunct="1"/>
            <a:endParaRPr lang="en-US" altLang="en-US" sz="2000" dirty="0">
              <a:ea typeface="ＭＳ Ｐゴシック" panose="020B0600070205080204" pitchFamily="34" charset="-128"/>
            </a:endParaRPr>
          </a:p>
          <a:p>
            <a:pPr eaLnBrk="1" hangingPunct="1"/>
            <a:r>
              <a:rPr lang="en-US" altLang="en-US" sz="2000" dirty="0" err="1">
                <a:ea typeface="ＭＳ Ｐゴシック" panose="020B0600070205080204" pitchFamily="34" charset="-128"/>
              </a:rPr>
              <a:t>Possiamo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concludere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che</a:t>
            </a:r>
            <a:r>
              <a:rPr lang="en-US" altLang="en-US" sz="2000" dirty="0">
                <a:ea typeface="ＭＳ Ｐゴシック" panose="020B0600070205080204" pitchFamily="34" charset="-128"/>
              </a:rPr>
              <a:t> la </a:t>
            </a:r>
            <a:r>
              <a:rPr lang="en-US" altLang="en-US" sz="2000" dirty="0" err="1">
                <a:ea typeface="ＭＳ Ｐゴシック" panose="020B0600070205080204" pitchFamily="34" charset="-128"/>
              </a:rPr>
              <a:t>dimensione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delle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classi</a:t>
            </a:r>
            <a:r>
              <a:rPr lang="en-US" altLang="en-US" sz="2000" dirty="0">
                <a:ea typeface="ＭＳ Ｐゴシック" panose="020B0600070205080204" pitchFamily="34" charset="-128"/>
              </a:rPr>
              <a:t> ha un </a:t>
            </a:r>
            <a:r>
              <a:rPr lang="en-US" altLang="en-US" sz="2000" dirty="0" err="1">
                <a:ea typeface="ＭＳ Ｐゴシック" panose="020B0600070205080204" pitchFamily="34" charset="-128"/>
              </a:rPr>
              <a:t>effetto</a:t>
            </a:r>
            <a:r>
              <a:rPr lang="en-US" altLang="en-US" sz="2000" dirty="0">
                <a:ea typeface="ＭＳ Ｐゴシック" panose="020B0600070205080204" pitchFamily="34" charset="-128"/>
              </a:rPr>
              <a:t> negative </a:t>
            </a:r>
            <a:r>
              <a:rPr lang="en-US" altLang="en-US" sz="2000" dirty="0" err="1">
                <a:ea typeface="ＭＳ Ｐゴシック" panose="020B0600070205080204" pitchFamily="34" charset="-128"/>
              </a:rPr>
              <a:t>sull’apprendimento</a:t>
            </a:r>
            <a:r>
              <a:rPr lang="en-US" altLang="en-US" sz="2000" dirty="0">
                <a:ea typeface="ＭＳ Ｐゴシック" panose="020B0600070205080204" pitchFamily="34" charset="-128"/>
              </a:rPr>
              <a:t>?</a:t>
            </a:r>
          </a:p>
          <a:p>
            <a:pPr marL="0" indent="0" eaLnBrk="1" hangingPunct="1">
              <a:buNone/>
            </a:pPr>
            <a:endParaRPr lang="en-US" altLang="en-US" sz="2000" dirty="0">
              <a:ea typeface="ＭＳ Ｐゴシック" panose="020B0600070205080204" pitchFamily="34" charset="-128"/>
            </a:endParaRPr>
          </a:p>
          <a:p>
            <a:pPr eaLnBrk="1" hangingPunct="1"/>
            <a:r>
              <a:rPr lang="en-US" altLang="en-US" sz="2000" dirty="0">
                <a:ea typeface="ＭＳ Ｐゴシック" panose="020B0600070205080204" pitchFamily="34" charset="-128"/>
              </a:rPr>
              <a:t>A quale possible </a:t>
            </a:r>
            <a:r>
              <a:rPr lang="en-US" altLang="en-US" sz="2000" dirty="0" err="1">
                <a:ea typeface="ＭＳ Ｐゴシック" panose="020B0600070205080204" pitchFamily="34" charset="-128"/>
              </a:rPr>
              <a:t>problema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dobbiamo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prestare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attenzione</a:t>
            </a:r>
            <a:r>
              <a:rPr lang="en-US" altLang="en-US" sz="2000" dirty="0">
                <a:ea typeface="ＭＳ Ｐゴシック" panose="020B0600070205080204" pitchFamily="34" charset="-128"/>
              </a:rPr>
              <a:t>?</a:t>
            </a: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122</a:t>
            </a:fld>
            <a:endParaRPr lang="en-US" altLang="en-US"/>
          </a:p>
        </p:txBody>
      </p:sp>
    </p:spTree>
    <p:extLst>
      <p:ext uri="{BB962C8B-B14F-4D97-AF65-F5344CB8AC3E}">
        <p14:creationId xmlns:p14="http://schemas.microsoft.com/office/powerpoint/2010/main" val="2929091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p:txBody>
          <a:bodyPr/>
          <a:lstStyle/>
          <a:p>
            <a:r>
              <a:rPr lang="it-IT" sz="2400" dirty="0"/>
              <a:t>È una disciplina che si occupa della misurazione di dati economici con due fini:</a:t>
            </a:r>
            <a:endParaRPr lang="en-US" sz="2400" dirty="0"/>
          </a:p>
          <a:p>
            <a:pPr marL="800100" lvl="1" indent="-342900">
              <a:buFont typeface="+mj-lt"/>
              <a:buAutoNum type="arabicPeriod"/>
            </a:pPr>
            <a:r>
              <a:rPr lang="it-IT" sz="1800" dirty="0"/>
              <a:t>Fare inferenza sulla validità di modelli economici (analisi induttiva)</a:t>
            </a:r>
            <a:endParaRPr lang="en-US" sz="1800" dirty="0"/>
          </a:p>
          <a:p>
            <a:pPr marL="800100" lvl="1" indent="-342900">
              <a:buFont typeface="+mj-lt"/>
              <a:buAutoNum type="arabicPeriod"/>
            </a:pPr>
            <a:r>
              <a:rPr lang="it-IT" sz="1800" dirty="0"/>
              <a:t>Fare previsioni (analisi deduttiva)</a:t>
            </a:r>
            <a:endParaRPr lang="en-US" sz="1800" dirty="0"/>
          </a:p>
          <a:p>
            <a:endParaRPr lang="it-IT" sz="2400" dirty="0"/>
          </a:p>
          <a:p>
            <a:r>
              <a:rPr lang="it-IT" sz="2400" dirty="0"/>
              <a:t>Il tutto per aiutare a prendere decisioni di natura economico-finanziaria </a:t>
            </a:r>
          </a:p>
          <a:p>
            <a:endParaRPr lang="it-IT" sz="2400" dirty="0"/>
          </a:p>
          <a:p>
            <a:r>
              <a:rPr lang="it-IT" sz="2400" dirty="0"/>
              <a:t>Per far ciò, nello studio di osservazioni empiriche, utilizza metodi statistici di stima e di verifica delle ipotesi. </a:t>
            </a:r>
          </a:p>
          <a:p>
            <a:pPr lvl="1"/>
            <a:r>
              <a:rPr lang="it-IT" sz="2000" dirty="0"/>
              <a:t>Un tema cruciale è il cosiddetto errore di campionamento. </a:t>
            </a:r>
            <a:endParaRPr lang="en-US" altLang="en-US" dirty="0">
              <a:ea typeface="ＭＳ Ｐゴシック" panose="020B0600070205080204" pitchFamily="34" charset="-128"/>
            </a:endParaRPr>
          </a:p>
        </p:txBody>
      </p:sp>
      <p:sp>
        <p:nvSpPr>
          <p:cNvPr id="9219" name="Rectangle 4"/>
          <p:cNvSpPr>
            <a:spLocks noGrp="1" noChangeArrowheads="1"/>
          </p:cNvSpPr>
          <p:nvPr>
            <p:ph type="title"/>
          </p:nvPr>
        </p:nvSpPr>
        <p:spPr/>
        <p:txBody>
          <a:bodyPr/>
          <a:lstStyle/>
          <a:p>
            <a:pPr eaLnBrk="1" hangingPunct="1"/>
            <a:r>
              <a:rPr lang="en-US" altLang="en-US" dirty="0" err="1">
                <a:ea typeface="ＭＳ Ｐゴシック" panose="020B0600070205080204" pitchFamily="34" charset="-128"/>
              </a:rPr>
              <a:t>Riflessione</a:t>
            </a:r>
            <a:r>
              <a:rPr lang="en-US" altLang="en-US" dirty="0">
                <a:ea typeface="ＭＳ Ｐゴシック" panose="020B0600070205080204" pitchFamily="34" charset="-128"/>
              </a:rPr>
              <a:t>: Cosa è </a:t>
            </a:r>
            <a:r>
              <a:rPr lang="en-US" altLang="en-US" dirty="0" err="1">
                <a:ea typeface="ＭＳ Ｐゴシック" panose="020B0600070205080204" pitchFamily="34" charset="-128"/>
              </a:rPr>
              <a:t>l’econometria</a:t>
            </a:r>
            <a:r>
              <a:rPr lang="en-US" altLang="en-US" dirty="0">
                <a:ea typeface="ＭＳ Ｐゴシック" panose="020B0600070205080204" pitchFamily="34" charset="-128"/>
              </a:rPr>
              <a:t>?</a:t>
            </a:r>
          </a:p>
        </p:txBody>
      </p:sp>
      <p:sp>
        <p:nvSpPr>
          <p:cNvPr id="922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fld id="{9014262E-5F94-4D5A-8371-C100CACE0D18}" type="slidenum">
              <a:rPr lang="en-US" altLang="en-US" smtClean="0"/>
              <a:pPr/>
              <a:t>123</a:t>
            </a:fld>
            <a:endParaRPr lang="en-US" altLang="en-US"/>
          </a:p>
        </p:txBody>
      </p:sp>
    </p:spTree>
    <p:extLst>
      <p:ext uri="{BB962C8B-B14F-4D97-AF65-F5344CB8AC3E}">
        <p14:creationId xmlns:p14="http://schemas.microsoft.com/office/powerpoint/2010/main" val="19706827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p:txBody>
          <a:bodyPr/>
          <a:lstStyle/>
          <a:p>
            <a:pPr eaLnBrk="1" hangingPunct="1"/>
            <a:r>
              <a:rPr lang="en-US" altLang="en-US" sz="2400" dirty="0" err="1">
                <a:ea typeface="ＭＳ Ｐゴシック" panose="020B0600070205080204" pitchFamily="34" charset="-128"/>
              </a:rPr>
              <a:t>L’economia</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suggerisce</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importanti</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relazioni</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spesso</a:t>
            </a:r>
            <a:r>
              <a:rPr lang="en-US" altLang="en-US" sz="2400" dirty="0">
                <a:ea typeface="ＭＳ Ｐゴシック" panose="020B0600070205080204" pitchFamily="34" charset="-128"/>
              </a:rPr>
              <a:t> con </a:t>
            </a:r>
            <a:r>
              <a:rPr lang="en-US" altLang="en-US" sz="2400" dirty="0" err="1">
                <a:ea typeface="ＭＳ Ｐゴシック" panose="020B0600070205080204" pitchFamily="34" charset="-128"/>
              </a:rPr>
              <a:t>implicazioni</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manageriali</a:t>
            </a:r>
            <a:r>
              <a:rPr lang="en-US" altLang="en-US" sz="2400" dirty="0">
                <a:ea typeface="ＭＳ Ｐゴシック" panose="020B0600070205080204" pitchFamily="34" charset="-128"/>
              </a:rPr>
              <a:t> e </a:t>
            </a:r>
            <a:r>
              <a:rPr lang="en-US" altLang="en-US" sz="2400" dirty="0" err="1">
                <a:ea typeface="ＭＳ Ｐゴシック" panose="020B0600070205080204" pitchFamily="34" charset="-128"/>
              </a:rPr>
              <a:t>politiche</a:t>
            </a:r>
            <a:endParaRPr lang="en-US" altLang="en-US" sz="2400" dirty="0">
              <a:ea typeface="ＭＳ Ｐゴシック" panose="020B0600070205080204" pitchFamily="34" charset="-128"/>
            </a:endParaRPr>
          </a:p>
          <a:p>
            <a:pPr eaLnBrk="1" hangingPunct="1"/>
            <a:endParaRPr lang="en-US" altLang="en-US" sz="2400" dirty="0">
              <a:ea typeface="ＭＳ Ｐゴシック" panose="020B0600070205080204" pitchFamily="34" charset="-128"/>
            </a:endParaRPr>
          </a:p>
          <a:p>
            <a:pPr eaLnBrk="1" hangingPunct="1"/>
            <a:r>
              <a:rPr lang="en-US" altLang="en-US" sz="2400" dirty="0">
                <a:ea typeface="ＭＳ Ｐゴシック" panose="020B0600070205080204" pitchFamily="34" charset="-128"/>
              </a:rPr>
              <a:t>Ma quasi </a:t>
            </a:r>
            <a:r>
              <a:rPr lang="en-US" altLang="en-US" sz="2400" dirty="0" err="1">
                <a:ea typeface="ＭＳ Ｐゴシック" panose="020B0600070205080204" pitchFamily="34" charset="-128"/>
              </a:rPr>
              <a:t>mai</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fornisce</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dimensioni</a:t>
            </a:r>
            <a:r>
              <a:rPr lang="en-US" altLang="en-US" sz="2400" dirty="0">
                <a:ea typeface="ＭＳ Ｐゴシック" panose="020B0600070205080204" pitchFamily="34" charset="-128"/>
              </a:rPr>
              <a:t> quantitative di </a:t>
            </a:r>
            <a:r>
              <a:rPr lang="en-US" altLang="en-US" sz="2400" dirty="0" err="1">
                <a:ea typeface="ＭＳ Ｐゴシック" panose="020B0600070205080204" pitchFamily="34" charset="-128"/>
              </a:rPr>
              <a:t>effetti</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causali</a:t>
            </a:r>
            <a:r>
              <a:rPr lang="en-US" altLang="en-US" sz="2400" dirty="0">
                <a:ea typeface="ＭＳ Ｐゴシック" panose="020B0600070205080204" pitchFamily="34" charset="-128"/>
              </a:rPr>
              <a:t>.</a:t>
            </a:r>
          </a:p>
          <a:p>
            <a:pPr lvl="1" eaLnBrk="1" hangingPunct="1"/>
            <a:r>
              <a:rPr lang="en-US" altLang="en-US" sz="1800" dirty="0">
                <a:ea typeface="ＭＳ Ｐゴシック" panose="020B0600070205080204" pitchFamily="34" charset="-128"/>
              </a:rPr>
              <a:t>Qual è </a:t>
            </a:r>
            <a:r>
              <a:rPr lang="en-US" altLang="en-US" sz="1800" dirty="0" err="1">
                <a:ea typeface="ＭＳ Ｐゴシック" panose="020B0600070205080204" pitchFamily="34" charset="-128"/>
              </a:rPr>
              <a:t>l’effetto</a:t>
            </a:r>
            <a:r>
              <a:rPr lang="en-US" altLang="en-US" sz="1800" dirty="0">
                <a:ea typeface="ＭＳ Ｐゴシック" panose="020B0600070205080204" pitchFamily="34" charset="-128"/>
              </a:rPr>
              <a:t> </a:t>
            </a:r>
            <a:r>
              <a:rPr lang="en-US" altLang="en-US" sz="1800" i="1" dirty="0" err="1">
                <a:ea typeface="ＭＳ Ｐゴシック" panose="020B0600070205080204" pitchFamily="34" charset="-128"/>
              </a:rPr>
              <a:t>quantitativo</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della</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riduzione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delle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dimensioni</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delle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classi</a:t>
            </a:r>
            <a:r>
              <a:rPr lang="en-US" altLang="en-US" sz="1800" dirty="0">
                <a:ea typeface="ＭＳ Ｐゴシック" panose="020B0600070205080204" pitchFamily="34" charset="-128"/>
              </a:rPr>
              <a:t> sui </a:t>
            </a:r>
            <a:r>
              <a:rPr lang="en-US" altLang="en-US" sz="1800" dirty="0" err="1">
                <a:ea typeface="ＭＳ Ｐゴシック" panose="020B0600070205080204" pitchFamily="34" charset="-128"/>
              </a:rPr>
              <a:t>risultati</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degli</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studenti</a:t>
            </a:r>
            <a:r>
              <a:rPr lang="en-US" altLang="en-US" sz="1800" dirty="0">
                <a:ea typeface="ＭＳ Ｐゴシック" panose="020B0600070205080204" pitchFamily="34" charset="-128"/>
              </a:rPr>
              <a:t>?</a:t>
            </a:r>
          </a:p>
          <a:p>
            <a:pPr lvl="1" eaLnBrk="1" hangingPunct="1"/>
            <a:r>
              <a:rPr lang="en-US" altLang="en-US" sz="1800" dirty="0">
                <a:ea typeface="ＭＳ Ｐゴシック" panose="020B0600070205080204" pitchFamily="34" charset="-128"/>
              </a:rPr>
              <a:t>In </a:t>
            </a:r>
            <a:r>
              <a:rPr lang="en-US" altLang="en-US" sz="1800" dirty="0" err="1">
                <a:ea typeface="ＭＳ Ｐゴシック" panose="020B0600070205080204" pitchFamily="34" charset="-128"/>
              </a:rPr>
              <a:t>che</a:t>
            </a:r>
            <a:r>
              <a:rPr lang="en-US" altLang="en-US" sz="1800" dirty="0">
                <a:ea typeface="ＭＳ Ｐゴシック" panose="020B0600070205080204" pitchFamily="34" charset="-128"/>
              </a:rPr>
              <a:t> modo un anno in </a:t>
            </a:r>
            <a:r>
              <a:rPr lang="en-US" altLang="en-US" sz="1800" dirty="0" err="1">
                <a:ea typeface="ＭＳ Ｐゴシック" panose="020B0600070205080204" pitchFamily="34" charset="-128"/>
              </a:rPr>
              <a:t>più</a:t>
            </a:r>
            <a:r>
              <a:rPr lang="en-US" altLang="en-US" sz="1800" dirty="0">
                <a:ea typeface="ＭＳ Ｐゴシック" panose="020B0600070205080204" pitchFamily="34" charset="-128"/>
              </a:rPr>
              <a:t> di </a:t>
            </a:r>
            <a:r>
              <a:rPr lang="en-US" altLang="en-US" sz="1800" dirty="0" err="1">
                <a:ea typeface="ＭＳ Ｐゴシック" panose="020B0600070205080204" pitchFamily="34" charset="-128"/>
              </a:rPr>
              <a:t>istruzione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può</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influire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sul</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reddito</a:t>
            </a:r>
            <a:r>
              <a:rPr lang="en-US" altLang="en-US" sz="1800" dirty="0">
                <a:ea typeface="ＭＳ Ｐゴシック" panose="020B0600070205080204" pitchFamily="34" charset="-128"/>
              </a:rPr>
              <a:t>?</a:t>
            </a:r>
          </a:p>
          <a:p>
            <a:pPr lvl="1" eaLnBrk="1" hangingPunct="1"/>
            <a:r>
              <a:rPr lang="en-US" altLang="en-US" sz="1800" dirty="0">
                <a:ea typeface="ＭＳ Ｐゴシック" panose="020B0600070205080204" pitchFamily="34" charset="-128"/>
              </a:rPr>
              <a:t>Qual è </a:t>
            </a:r>
            <a:r>
              <a:rPr lang="en-US" altLang="en-US" sz="1800" dirty="0" err="1">
                <a:ea typeface="ＭＳ Ｐゴシック" panose="020B0600070205080204" pitchFamily="34" charset="-128"/>
              </a:rPr>
              <a:t>l’effetto</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sulla</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crescita</a:t>
            </a:r>
            <a:r>
              <a:rPr lang="en-US" altLang="en-US" sz="1800" dirty="0">
                <a:ea typeface="ＭＳ Ｐゴシック" panose="020B0600070205080204" pitchFamily="34" charset="-128"/>
              </a:rPr>
              <a:t> del </a:t>
            </a:r>
            <a:r>
              <a:rPr lang="en-US" altLang="en-US" sz="1800" dirty="0" err="1">
                <a:ea typeface="ＭＳ Ｐゴシック" panose="020B0600070205080204" pitchFamily="34" charset="-128"/>
              </a:rPr>
              <a:t>prodotto</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interno</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lordo</a:t>
            </a:r>
            <a:r>
              <a:rPr lang="en-US" altLang="en-US" sz="1800" dirty="0">
                <a:ea typeface="ＭＳ Ｐゴシック" panose="020B0600070205080204" pitchFamily="34" charset="-128"/>
              </a:rPr>
              <a:t> di un </a:t>
            </a:r>
            <a:r>
              <a:rPr lang="en-US" altLang="en-US" sz="1800" dirty="0" err="1">
                <a:ea typeface="ＭＳ Ｐゴシック" panose="020B0600070205080204" pitchFamily="34" charset="-128"/>
              </a:rPr>
              <a:t>aumento</a:t>
            </a:r>
            <a:r>
              <a:rPr lang="en-US" altLang="en-US" sz="1800" dirty="0">
                <a:ea typeface="ＭＳ Ｐゴシック" panose="020B0600070205080204" pitchFamily="34" charset="-128"/>
              </a:rPr>
              <a:t> di 1 punto </a:t>
            </a:r>
            <a:r>
              <a:rPr lang="en-US" altLang="en-US" sz="1800" dirty="0" err="1">
                <a:ea typeface="ＭＳ Ｐゴシック" panose="020B0600070205080204" pitchFamily="34" charset="-128"/>
              </a:rPr>
              <a:t>percentuale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nei</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tassi</a:t>
            </a:r>
            <a:r>
              <a:rPr lang="en-US" altLang="en-US" sz="1800" dirty="0">
                <a:ea typeface="ＭＳ Ｐゴシック" panose="020B0600070205080204" pitchFamily="34" charset="-128"/>
              </a:rPr>
              <a:t> di interesse </a:t>
            </a:r>
            <a:r>
              <a:rPr lang="en-US" altLang="en-US" sz="1800" dirty="0" err="1">
                <a:ea typeface="ＭＳ Ｐゴシック" panose="020B0600070205080204" pitchFamily="34" charset="-128"/>
              </a:rPr>
              <a:t>stabilito</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dalla</a:t>
            </a:r>
            <a:r>
              <a:rPr lang="en-US" altLang="en-US" sz="1800" dirty="0">
                <a:ea typeface="ＭＳ Ｐゴシック" panose="020B0600070205080204" pitchFamily="34" charset="-128"/>
              </a:rPr>
              <a:t> Fed?</a:t>
            </a:r>
          </a:p>
          <a:p>
            <a:pPr lvl="1" eaLnBrk="1" hangingPunct="1"/>
            <a:r>
              <a:rPr lang="en-US" altLang="en-US" sz="1800" dirty="0">
                <a:ea typeface="ＭＳ Ｐゴシック" panose="020B0600070205080204" pitchFamily="34" charset="-128"/>
              </a:rPr>
              <a:t>Etc. </a:t>
            </a: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124</a:t>
            </a:fld>
            <a:endParaRPr lang="en-US" altLang="en-US"/>
          </a:p>
        </p:txBody>
      </p:sp>
      <p:sp>
        <p:nvSpPr>
          <p:cNvPr id="7" name="Rectangle 2">
            <a:extLst>
              <a:ext uri="{FF2B5EF4-FFF2-40B4-BE49-F238E27FC236}">
                <a16:creationId xmlns:a16="http://schemas.microsoft.com/office/drawing/2014/main" id="{561AABA1-351E-4438-8FD0-E2B91E3927B4}"/>
              </a:ext>
            </a:extLst>
          </p:cNvPr>
          <p:cNvSpPr>
            <a:spLocks noGrp="1" noChangeArrowheads="1"/>
          </p:cNvSpPr>
          <p:nvPr>
            <p:ph type="title"/>
          </p:nvPr>
        </p:nvSpPr>
        <p:spPr>
          <a:xfrm>
            <a:off x="304800" y="303213"/>
            <a:ext cx="8610600" cy="992187"/>
          </a:xfrm>
        </p:spPr>
        <p:txBody>
          <a:bodyPr/>
          <a:lstStyle/>
          <a:p>
            <a:pPr eaLnBrk="1" hangingPunct="1"/>
            <a:r>
              <a:rPr lang="en-US" altLang="en-US" dirty="0" err="1">
                <a:ea typeface="ＭＳ Ｐゴシック" panose="020B0600070205080204" pitchFamily="34" charset="-128"/>
              </a:rPr>
              <a:t>Riflessione</a:t>
            </a: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40085202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err="1">
                <a:ea typeface="ＭＳ Ｐゴシック" panose="020B0600070205080204" pitchFamily="34" charset="-128"/>
              </a:rPr>
              <a:t>Riflessione</a:t>
            </a:r>
            <a:endParaRPr lang="en-US" altLang="en-US" dirty="0">
              <a:ea typeface="ＭＳ Ｐゴシック" panose="020B0600070205080204" pitchFamily="34" charset="-128"/>
            </a:endParaRPr>
          </a:p>
        </p:txBody>
      </p:sp>
      <p:sp>
        <p:nvSpPr>
          <p:cNvPr id="8195" name="Rectangle 3"/>
          <p:cNvSpPr>
            <a:spLocks noGrp="1" noChangeArrowheads="1"/>
          </p:cNvSpPr>
          <p:nvPr>
            <p:ph type="body" idx="1"/>
          </p:nvPr>
        </p:nvSpPr>
        <p:spPr/>
        <p:txBody>
          <a:bodyPr/>
          <a:lstStyle/>
          <a:p>
            <a:pPr eaLnBrk="1" hangingPunct="1"/>
            <a:r>
              <a:rPr lang="en-US" altLang="en-US" sz="2000" dirty="0" err="1">
                <a:ea typeface="ＭＳ Ｐゴシック" panose="020B0600070205080204" pitchFamily="34" charset="-128"/>
              </a:rPr>
              <a:t>Idealmente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vorremmo</a:t>
            </a:r>
            <a:r>
              <a:rPr lang="en-US" altLang="en-US" sz="2000" dirty="0">
                <a:ea typeface="ＭＳ Ｐゴシック" panose="020B0600070205080204" pitchFamily="34" charset="-128"/>
              </a:rPr>
              <a:t> un </a:t>
            </a:r>
            <a:r>
              <a:rPr lang="en-US" altLang="en-US" sz="2000" dirty="0" err="1">
                <a:ea typeface="ＭＳ Ｐゴシック" panose="020B0600070205080204" pitchFamily="34" charset="-128"/>
              </a:rPr>
              <a:t>esperimento</a:t>
            </a:r>
            <a:r>
              <a:rPr lang="en-US" altLang="en-US" sz="2000" dirty="0">
                <a:ea typeface="ＭＳ Ｐゴシック" panose="020B0600070205080204" pitchFamily="34" charset="-128"/>
              </a:rPr>
              <a:t> in </a:t>
            </a:r>
            <a:r>
              <a:rPr lang="en-US" altLang="en-US" sz="2000" dirty="0" err="1">
                <a:ea typeface="ＭＳ Ｐゴシック" panose="020B0600070205080204" pitchFamily="34" charset="-128"/>
              </a:rPr>
              <a:t>condizione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controllate</a:t>
            </a:r>
            <a:endParaRPr lang="en-US" altLang="en-US" sz="2000" dirty="0">
              <a:ea typeface="ＭＳ Ｐゴシック" panose="020B0600070205080204" pitchFamily="34" charset="-128"/>
            </a:endParaRPr>
          </a:p>
          <a:p>
            <a:pPr lvl="1" eaLnBrk="1" hangingPunct="1"/>
            <a:r>
              <a:rPr lang="en-US" altLang="en-US" sz="1800" dirty="0">
                <a:ea typeface="ＭＳ Ｐゴシック" panose="020B0600070205080204" pitchFamily="34" charset="-128"/>
              </a:rPr>
              <a:t>Quale </a:t>
            </a:r>
            <a:r>
              <a:rPr lang="en-US" altLang="en-US" sz="1800" dirty="0" err="1">
                <a:ea typeface="ＭＳ Ｐゴシック" panose="020B0600070205080204" pitchFamily="34" charset="-128"/>
              </a:rPr>
              <a:t>sarebbe</a:t>
            </a:r>
            <a:r>
              <a:rPr lang="en-US" altLang="en-US" sz="1800" dirty="0">
                <a:ea typeface="ＭＳ Ｐゴシック" panose="020B0600070205080204" pitchFamily="34" charset="-128"/>
              </a:rPr>
              <a:t> un </a:t>
            </a:r>
            <a:r>
              <a:rPr lang="en-US" altLang="en-US" sz="1800" dirty="0" err="1">
                <a:ea typeface="ＭＳ Ｐゴシック" panose="020B0600070205080204" pitchFamily="34" charset="-128"/>
              </a:rPr>
              <a:t>esperimento</a:t>
            </a:r>
            <a:r>
              <a:rPr lang="en-US" altLang="en-US" sz="1800" dirty="0">
                <a:ea typeface="ＭＳ Ｐゴシック" panose="020B0600070205080204" pitchFamily="34" charset="-128"/>
              </a:rPr>
              <a:t> per </a:t>
            </a:r>
            <a:r>
              <a:rPr lang="en-US" altLang="en-US" sz="1800" dirty="0" err="1">
                <a:ea typeface="ＭＳ Ｐゴシック" panose="020B0600070205080204" pitchFamily="34" charset="-128"/>
              </a:rPr>
              <a:t>stimare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l’effetto</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della</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dimensione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delle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classi</a:t>
            </a:r>
            <a:r>
              <a:rPr lang="en-US" altLang="en-US" sz="1800" dirty="0">
                <a:ea typeface="ＭＳ Ｐゴシック" panose="020B0600070205080204" pitchFamily="34" charset="-128"/>
              </a:rPr>
              <a:t> sui </a:t>
            </a:r>
            <a:r>
              <a:rPr lang="en-US" altLang="en-US" sz="1800" dirty="0" err="1">
                <a:ea typeface="ＭＳ Ｐゴシック" panose="020B0600070205080204" pitchFamily="34" charset="-128"/>
              </a:rPr>
              <a:t>punteggi</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nei</a:t>
            </a:r>
            <a:r>
              <a:rPr lang="en-US" altLang="en-US" sz="1800" dirty="0">
                <a:ea typeface="ＭＳ Ｐゴシック" panose="020B0600070205080204" pitchFamily="34" charset="-128"/>
              </a:rPr>
              <a:t> test </a:t>
            </a:r>
            <a:r>
              <a:rPr lang="en-US" altLang="en-US" sz="1800" dirty="0" err="1">
                <a:ea typeface="ＭＳ Ｐゴシック" panose="020B0600070205080204" pitchFamily="34" charset="-128"/>
              </a:rPr>
              <a:t>standardizzati</a:t>
            </a:r>
            <a:r>
              <a:rPr lang="en-US" altLang="en-US" sz="1800" dirty="0">
                <a:ea typeface="ＭＳ Ｐゴシック" panose="020B0600070205080204" pitchFamily="34" charset="-128"/>
              </a:rPr>
              <a:t>?</a:t>
            </a:r>
          </a:p>
          <a:p>
            <a:pPr eaLnBrk="1" hangingPunct="1"/>
            <a:endParaRPr lang="en-US" altLang="en-US" sz="2000" dirty="0">
              <a:ea typeface="ＭＳ Ｐゴシック" panose="020B0600070205080204" pitchFamily="34" charset="-128"/>
            </a:endParaRPr>
          </a:p>
          <a:p>
            <a:pPr eaLnBrk="1" hangingPunct="1"/>
            <a:r>
              <a:rPr lang="en-US" altLang="en-US" sz="2000" dirty="0">
                <a:ea typeface="ＭＳ Ｐゴシック" panose="020B0600070205080204" pitchFamily="34" charset="-128"/>
              </a:rPr>
              <a:t>Ma quasi </a:t>
            </a:r>
            <a:r>
              <a:rPr lang="en-US" altLang="en-US" sz="2000" dirty="0" err="1">
                <a:ea typeface="ＭＳ Ｐゴシック" panose="020B0600070205080204" pitchFamily="34" charset="-128"/>
              </a:rPr>
              <a:t>sempre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abbiamo</a:t>
            </a:r>
            <a:r>
              <a:rPr lang="en-US" altLang="en-US" sz="2000" dirty="0">
                <a:ea typeface="ＭＳ Ｐゴシック" panose="020B0600070205080204" pitchFamily="34" charset="-128"/>
              </a:rPr>
              <a:t> a </a:t>
            </a:r>
            <a:r>
              <a:rPr lang="en-US" altLang="en-US" sz="2000" dirty="0" err="1">
                <a:ea typeface="ＭＳ Ｐゴシック" panose="020B0600070205080204" pitchFamily="34" charset="-128"/>
              </a:rPr>
              <a:t>disposizione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soltanto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dati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osservazionali</a:t>
            </a:r>
            <a:r>
              <a:rPr lang="en-US" altLang="en-US" sz="2000" dirty="0">
                <a:ea typeface="ＭＳ Ｐゴシック" panose="020B0600070205080204" pitchFamily="34" charset="-128"/>
              </a:rPr>
              <a:t> (non </a:t>
            </a:r>
            <a:r>
              <a:rPr lang="en-US" altLang="en-US" sz="2000" dirty="0" err="1">
                <a:ea typeface="ＭＳ Ｐゴシック" panose="020B0600070205080204" pitchFamily="34" charset="-128"/>
              </a:rPr>
              <a:t>sperimentali</a:t>
            </a:r>
            <a:r>
              <a:rPr lang="en-US" altLang="en-US" sz="2000" dirty="0">
                <a:ea typeface="ＭＳ Ｐゴシック" panose="020B0600070205080204" pitchFamily="34" charset="-128"/>
              </a:rPr>
              <a:t>).</a:t>
            </a:r>
          </a:p>
          <a:p>
            <a:pPr lvl="1" eaLnBrk="1" hangingPunct="1"/>
            <a:r>
              <a:rPr lang="en-US" altLang="en-US" sz="1800" dirty="0" err="1">
                <a:ea typeface="ＭＳ Ｐゴシック" panose="020B0600070205080204" pitchFamily="34" charset="-128"/>
              </a:rPr>
              <a:t>rendimenti</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dell’istruzione</a:t>
            </a:r>
            <a:endParaRPr lang="en-US" altLang="en-US" sz="1800" dirty="0">
              <a:ea typeface="ＭＳ Ｐゴシック" panose="020B0600070205080204" pitchFamily="34" charset="-128"/>
            </a:endParaRPr>
          </a:p>
          <a:p>
            <a:pPr lvl="1" eaLnBrk="1" hangingPunct="1"/>
            <a:r>
              <a:rPr lang="en-US" altLang="en-US" sz="1800" dirty="0" err="1">
                <a:ea typeface="ＭＳ Ｐゴシック" panose="020B0600070205080204" pitchFamily="34" charset="-128"/>
              </a:rPr>
              <a:t>prezzi</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delle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sigarette</a:t>
            </a:r>
            <a:endParaRPr lang="en-US" altLang="en-US" sz="1800" dirty="0">
              <a:ea typeface="ＭＳ Ｐゴシック" panose="020B0600070205080204" pitchFamily="34" charset="-128"/>
            </a:endParaRPr>
          </a:p>
          <a:p>
            <a:pPr lvl="1" eaLnBrk="1" hangingPunct="1"/>
            <a:r>
              <a:rPr lang="en-US" altLang="en-US" sz="1800" dirty="0" err="1">
                <a:ea typeface="ＭＳ Ｐゴシック" panose="020B0600070205080204" pitchFamily="34" charset="-128"/>
              </a:rPr>
              <a:t>politica</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monetaria</a:t>
            </a:r>
            <a:endParaRPr lang="en-US" altLang="en-US" sz="2000" dirty="0">
              <a:ea typeface="ＭＳ Ｐゴシック" panose="020B0600070205080204" pitchFamily="34" charset="-128"/>
            </a:endParaRP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125</a:t>
            </a:fld>
            <a:endParaRPr lang="en-US" altLang="en-US"/>
          </a:p>
        </p:txBody>
      </p:sp>
    </p:spTree>
    <p:extLst>
      <p:ext uri="{BB962C8B-B14F-4D97-AF65-F5344CB8AC3E}">
        <p14:creationId xmlns:p14="http://schemas.microsoft.com/office/powerpoint/2010/main" val="209826093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In </a:t>
            </a:r>
            <a:r>
              <a:rPr lang="en-US" altLang="en-US" dirty="0" err="1">
                <a:ea typeface="ＭＳ Ｐゴシック" panose="020B0600070205080204" pitchFamily="34" charset="-128"/>
              </a:rPr>
              <a:t>questo</a:t>
            </a:r>
            <a:r>
              <a:rPr lang="en-US" altLang="en-US" dirty="0">
                <a:ea typeface="ＭＳ Ｐゴシック" panose="020B0600070205080204" pitchFamily="34" charset="-128"/>
              </a:rPr>
              <a:t> </a:t>
            </a:r>
            <a:r>
              <a:rPr lang="en-US" altLang="en-US" dirty="0" err="1">
                <a:ea typeface="ＭＳ Ｐゴシック" panose="020B0600070205080204" pitchFamily="34" charset="-128"/>
              </a:rPr>
              <a:t>corso</a:t>
            </a:r>
            <a:endParaRPr lang="en-US" altLang="en-US" dirty="0">
              <a:ea typeface="ＭＳ Ｐゴシック" panose="020B0600070205080204" pitchFamily="34" charset="-128"/>
            </a:endParaRPr>
          </a:p>
        </p:txBody>
      </p:sp>
      <p:sp>
        <p:nvSpPr>
          <p:cNvPr id="8195" name="Rectangle 3"/>
          <p:cNvSpPr>
            <a:spLocks noGrp="1" noChangeArrowheads="1"/>
          </p:cNvSpPr>
          <p:nvPr>
            <p:ph type="body" idx="1"/>
          </p:nvPr>
        </p:nvSpPr>
        <p:spPr/>
        <p:txBody>
          <a:bodyPr/>
          <a:lstStyle/>
          <a:p>
            <a:pPr eaLnBrk="1" hangingPunct="1"/>
            <a:r>
              <a:rPr lang="en-US" altLang="en-US" sz="2400" dirty="0">
                <a:ea typeface="ＭＳ Ｐゴシック" panose="020B0600070205080204" pitchFamily="34" charset="-128"/>
              </a:rPr>
              <a:t>La </a:t>
            </a:r>
            <a:r>
              <a:rPr lang="en-US" altLang="en-US" sz="2400" dirty="0" err="1">
                <a:ea typeface="ＭＳ Ｐゴシック" panose="020B0600070205080204" pitchFamily="34" charset="-128"/>
              </a:rPr>
              <a:t>maggior</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parte</a:t>
            </a:r>
            <a:r>
              <a:rPr lang="en-US" altLang="en-US" sz="2400" dirty="0">
                <a:ea typeface="ＭＳ Ｐゴシック" panose="020B0600070205080204" pitchFamily="34" charset="-128"/>
              </a:rPr>
              <a:t> del </a:t>
            </a:r>
            <a:r>
              <a:rPr lang="en-US" altLang="en-US" sz="2400" dirty="0" err="1">
                <a:ea typeface="ＭＳ Ｐゴシック" panose="020B0600070205080204" pitchFamily="34" charset="-128"/>
              </a:rPr>
              <a:t>corso</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affronta</a:t>
            </a:r>
            <a:r>
              <a:rPr lang="en-US" altLang="en-US" sz="2400" dirty="0">
                <a:ea typeface="ＭＳ Ｐゴシック" panose="020B0600070205080204" pitchFamily="34" charset="-128"/>
              </a:rPr>
              <a:t> le </a:t>
            </a:r>
            <a:r>
              <a:rPr lang="en-US" altLang="en-US" sz="2400" dirty="0" err="1">
                <a:ea typeface="ＭＳ Ｐゴシック" panose="020B0600070205080204" pitchFamily="34" charset="-128"/>
              </a:rPr>
              <a:t>difficoltà</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che</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derivano</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dall’uso</a:t>
            </a:r>
            <a:r>
              <a:rPr lang="en-US" altLang="en-US" sz="2400" dirty="0">
                <a:ea typeface="ＭＳ Ｐゴシック" panose="020B0600070205080204" pitchFamily="34" charset="-128"/>
              </a:rPr>
              <a:t> di </a:t>
            </a:r>
            <a:r>
              <a:rPr lang="en-US" altLang="en-US" sz="2400" dirty="0" err="1">
                <a:ea typeface="ＭＳ Ｐゴシック" panose="020B0600070205080204" pitchFamily="34" charset="-128"/>
              </a:rPr>
              <a:t>dati</a:t>
            </a:r>
            <a:r>
              <a:rPr lang="en-US" altLang="en-US" sz="2400" dirty="0">
                <a:ea typeface="ＭＳ Ｐゴシック" panose="020B0600070205080204" pitchFamily="34" charset="-128"/>
              </a:rPr>
              <a:t> non </a:t>
            </a:r>
            <a:r>
              <a:rPr lang="en-US" altLang="en-US" sz="2400" dirty="0" err="1">
                <a:ea typeface="ＭＳ Ｐゴシック" panose="020B0600070205080204" pitchFamily="34" charset="-128"/>
              </a:rPr>
              <a:t>sperimentali</a:t>
            </a:r>
            <a:r>
              <a:rPr lang="en-US" altLang="en-US" sz="2400" dirty="0">
                <a:ea typeface="ＭＳ Ｐゴシック" panose="020B0600070205080204" pitchFamily="34" charset="-128"/>
              </a:rPr>
              <a:t> per </a:t>
            </a:r>
            <a:r>
              <a:rPr lang="en-US" altLang="en-US" sz="2400" dirty="0" err="1">
                <a:ea typeface="ＭＳ Ｐゴシック" panose="020B0600070205080204" pitchFamily="34" charset="-128"/>
              </a:rPr>
              <a:t>stimare</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effetti</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causali</a:t>
            </a:r>
            <a:endParaRPr lang="en-US" altLang="en-US" dirty="0">
              <a:ea typeface="ＭＳ Ｐゴシック" panose="020B0600070205080204" pitchFamily="34" charset="-128"/>
            </a:endParaRPr>
          </a:p>
          <a:p>
            <a:pPr eaLnBrk="1" hangingPunct="1"/>
            <a:endParaRPr lang="en-US" altLang="en-US" dirty="0">
              <a:ea typeface="ＭＳ Ｐゴシック" panose="020B0600070205080204" pitchFamily="34" charset="-128"/>
            </a:endParaRPr>
          </a:p>
          <a:p>
            <a:pPr eaLnBrk="1" hangingPunct="1"/>
            <a:r>
              <a:rPr lang="en-US" altLang="en-US" dirty="0" err="1">
                <a:ea typeface="ＭＳ Ｐゴシック" panose="020B0600070205080204" pitchFamily="34" charset="-128"/>
              </a:rPr>
              <a:t>Messaggio</a:t>
            </a:r>
            <a:r>
              <a:rPr lang="en-US" altLang="en-US" dirty="0">
                <a:ea typeface="ＭＳ Ｐゴシック" panose="020B0600070205080204" pitchFamily="34" charset="-128"/>
              </a:rPr>
              <a:t> </a:t>
            </a:r>
            <a:r>
              <a:rPr lang="en-US" altLang="en-US" dirty="0" err="1">
                <a:ea typeface="ＭＳ Ｐゴシック" panose="020B0600070205080204" pitchFamily="34" charset="-128"/>
              </a:rPr>
              <a:t>chiave</a:t>
            </a:r>
            <a:endParaRPr lang="en-US" altLang="en-US" dirty="0">
              <a:ea typeface="ＭＳ Ｐゴシック" panose="020B0600070205080204" pitchFamily="34" charset="-128"/>
            </a:endParaRPr>
          </a:p>
          <a:p>
            <a:pPr marL="0" indent="0" algn="ctr" eaLnBrk="1" hangingPunct="1">
              <a:buNone/>
            </a:pPr>
            <a:r>
              <a:rPr lang="en-US" altLang="en-US" dirty="0">
                <a:ea typeface="ＭＳ Ｐゴシック" panose="020B0600070205080204" pitchFamily="34" charset="-128"/>
              </a:rPr>
              <a:t>La </a:t>
            </a:r>
            <a:r>
              <a:rPr lang="en-US" altLang="en-US" b="1" dirty="0" err="1">
                <a:ea typeface="ＭＳ Ｐゴシック" panose="020B0600070205080204" pitchFamily="34" charset="-128"/>
              </a:rPr>
              <a:t>correlazione</a:t>
            </a:r>
            <a:r>
              <a:rPr lang="en-US" altLang="en-US" b="1" dirty="0">
                <a:ea typeface="ＭＳ Ｐゴシック" panose="020B0600070205080204" pitchFamily="34" charset="-128"/>
              </a:rPr>
              <a:t> non </a:t>
            </a:r>
            <a:r>
              <a:rPr lang="en-US" altLang="en-US" b="1" dirty="0" err="1">
                <a:ea typeface="ＭＳ Ｐゴシック" panose="020B0600070205080204" pitchFamily="34" charset="-128"/>
              </a:rPr>
              <a:t>implica</a:t>
            </a:r>
            <a:r>
              <a:rPr lang="en-US" altLang="en-US" b="1" dirty="0">
                <a:ea typeface="ＭＳ Ｐゴシック" panose="020B0600070205080204" pitchFamily="34" charset="-128"/>
              </a:rPr>
              <a:t> </a:t>
            </a:r>
            <a:r>
              <a:rPr lang="en-US" altLang="en-US" b="1" dirty="0" err="1">
                <a:ea typeface="ＭＳ Ｐゴシック" panose="020B0600070205080204" pitchFamily="34" charset="-128"/>
              </a:rPr>
              <a:t>causalità</a:t>
            </a:r>
            <a:endParaRPr lang="en-US" altLang="en-US"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126</a:t>
            </a:fld>
            <a:endParaRPr lang="en-US" altLang="en-US"/>
          </a:p>
        </p:txBody>
      </p:sp>
    </p:spTree>
    <p:extLst>
      <p:ext uri="{BB962C8B-B14F-4D97-AF65-F5344CB8AC3E}">
        <p14:creationId xmlns:p14="http://schemas.microsoft.com/office/powerpoint/2010/main" val="32157265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p:txBody>
          <a:bodyPr/>
          <a:lstStyle/>
          <a:p>
            <a:pPr eaLnBrk="1" hangingPunct="1">
              <a:spcBef>
                <a:spcPts val="600"/>
              </a:spcBef>
              <a:spcAft>
                <a:spcPts val="600"/>
              </a:spcAft>
            </a:pPr>
            <a:r>
              <a:rPr lang="en-US" altLang="en-US" sz="2000" dirty="0" err="1">
                <a:ea typeface="ＭＳ Ｐゴシック" panose="020B0600070205080204" pitchFamily="34" charset="-128"/>
              </a:rPr>
              <a:t>Studieremo</a:t>
            </a:r>
            <a:r>
              <a:rPr lang="en-US" altLang="en-US" sz="2000" dirty="0">
                <a:ea typeface="ＭＳ Ｐゴシック" panose="020B0600070205080204" pitchFamily="34" charset="-128"/>
              </a:rPr>
              <a:t> come </a:t>
            </a:r>
            <a:r>
              <a:rPr lang="en-US" altLang="en-US" sz="2000" b="1" dirty="0" err="1">
                <a:ea typeface="ＭＳ Ｐゴシック" panose="020B0600070205080204" pitchFamily="34" charset="-128"/>
              </a:rPr>
              <a:t>stimare</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effetti</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causali</a:t>
            </a:r>
            <a:r>
              <a:rPr lang="en-US" altLang="en-US" sz="2000" b="1" dirty="0">
                <a:ea typeface="ＭＳ Ｐゴシック" panose="020B0600070205080204" pitchFamily="34" charset="-128"/>
              </a:rPr>
              <a:t> </a:t>
            </a:r>
            <a:r>
              <a:rPr lang="en-US" altLang="en-US" sz="2000" dirty="0" err="1">
                <a:ea typeface="ＭＳ Ｐゴシック" panose="020B0600070205080204" pitchFamily="34" charset="-128"/>
              </a:rPr>
              <a:t>usando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dati</a:t>
            </a:r>
            <a:r>
              <a:rPr lang="en-US" altLang="en-US" sz="2000" dirty="0">
                <a:ea typeface="ＭＳ Ｐゴシック" panose="020B0600070205080204" pitchFamily="34" charset="-128"/>
              </a:rPr>
              <a:t> </a:t>
            </a:r>
            <a:r>
              <a:rPr lang="en-US" altLang="en-US" sz="2000" b="1" u="sng" dirty="0">
                <a:ea typeface="ＭＳ Ｐゴシック" panose="020B0600070205080204" pitchFamily="34" charset="-128"/>
              </a:rPr>
              <a:t>non</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sperimentali</a:t>
            </a:r>
            <a:endParaRPr lang="en-US" altLang="en-US" sz="2000" dirty="0">
              <a:ea typeface="ＭＳ Ｐゴシック" panose="020B0600070205080204" pitchFamily="34" charset="-128"/>
            </a:endParaRPr>
          </a:p>
          <a:p>
            <a:pPr lvl="1" eaLnBrk="1" hangingPunct="1">
              <a:spcBef>
                <a:spcPts val="600"/>
              </a:spcBef>
              <a:spcAft>
                <a:spcPts val="600"/>
              </a:spcAft>
            </a:pPr>
            <a:r>
              <a:rPr lang="en-US" altLang="en-US" sz="1600" dirty="0">
                <a:ea typeface="ＭＳ Ｐゴシック" panose="020B0600070205080204" pitchFamily="34" charset="-128"/>
              </a:rPr>
              <a:t>Il </a:t>
            </a:r>
            <a:r>
              <a:rPr lang="en-US" altLang="en-US" sz="1600" dirty="0" err="1">
                <a:ea typeface="ＭＳ Ｐゴシック" panose="020B0600070205080204" pitchFamily="34" charset="-128"/>
              </a:rPr>
              <a:t>problema</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dell’inferenza</a:t>
            </a:r>
            <a:r>
              <a:rPr lang="en-US" altLang="en-US" sz="1600" dirty="0">
                <a:ea typeface="ＭＳ Ｐゴシック" panose="020B0600070205080204" pitchFamily="34" charset="-128"/>
              </a:rPr>
              <a:t> con </a:t>
            </a:r>
            <a:r>
              <a:rPr lang="en-US" altLang="en-US" sz="1600" dirty="0" err="1">
                <a:ea typeface="ＭＳ Ｐゴシック" panose="020B0600070205080204" pitchFamily="34" charset="-128"/>
              </a:rPr>
              <a:t>dati</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sperimentali</a:t>
            </a:r>
            <a:r>
              <a:rPr lang="en-US" altLang="en-US" sz="1600" dirty="0">
                <a:ea typeface="ＭＳ Ｐゴシック" panose="020B0600070205080204" pitchFamily="34" charset="-128"/>
              </a:rPr>
              <a:t> - </a:t>
            </a:r>
            <a:r>
              <a:rPr lang="en-US" altLang="en-US" sz="1600" dirty="0" err="1">
                <a:ea typeface="ＭＳ Ｐゴシック" panose="020B0600070205080204" pitchFamily="34" charset="-128"/>
              </a:rPr>
              <a:t>ovvero</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sull’intera</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popolazione</a:t>
            </a:r>
            <a:r>
              <a:rPr lang="en-US" altLang="en-US" sz="1600" dirty="0">
                <a:ea typeface="ＭＳ Ｐゴシック" panose="020B0600070205080204" pitchFamily="34" charset="-128"/>
              </a:rPr>
              <a:t> - </a:t>
            </a:r>
            <a:r>
              <a:rPr lang="en-US" altLang="en-US" sz="1600" dirty="0" err="1">
                <a:ea typeface="ＭＳ Ｐゴシック" panose="020B0600070205080204" pitchFamily="34" charset="-128"/>
              </a:rPr>
              <a:t>l’abbiamo</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già</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affrontato</a:t>
            </a:r>
            <a:endParaRPr lang="en-US" altLang="en-US" sz="1600" dirty="0">
              <a:ea typeface="ＭＳ Ｐゴシック" panose="020B0600070205080204" pitchFamily="34" charset="-128"/>
            </a:endParaRPr>
          </a:p>
          <a:p>
            <a:pPr eaLnBrk="1" hangingPunct="1">
              <a:spcBef>
                <a:spcPts val="600"/>
              </a:spcBef>
              <a:spcAft>
                <a:spcPts val="600"/>
              </a:spcAft>
            </a:pPr>
            <a:r>
              <a:rPr lang="en-US" altLang="en-US" sz="2000" dirty="0" err="1">
                <a:ea typeface="ＭＳ Ｐゴシック" panose="020B0600070205080204" pitchFamily="34" charset="-128"/>
              </a:rPr>
              <a:t>Apprenderete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l’uso</a:t>
            </a:r>
            <a:r>
              <a:rPr lang="en-US" altLang="en-US" sz="2000" dirty="0">
                <a:ea typeface="ＭＳ Ｐゴシック" panose="020B0600070205080204" pitchFamily="34" charset="-128"/>
              </a:rPr>
              <a:t> di </a:t>
            </a:r>
            <a:r>
              <a:rPr lang="en-US" altLang="en-US" sz="2000" dirty="0" err="1">
                <a:ea typeface="ＭＳ Ｐゴシック" panose="020B0600070205080204" pitchFamily="34" charset="-128"/>
              </a:rPr>
              <a:t>alcuni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strumenti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che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possono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essere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impiegati</a:t>
            </a:r>
            <a:r>
              <a:rPr lang="en-US" altLang="en-US" sz="2000" dirty="0">
                <a:ea typeface="ＭＳ Ｐゴシック" panose="020B0600070205080204" pitchFamily="34" charset="-128"/>
              </a:rPr>
              <a:t> per la </a:t>
            </a:r>
            <a:r>
              <a:rPr lang="en-US" altLang="en-US" sz="2000" b="1" dirty="0" err="1">
                <a:ea typeface="ＭＳ Ｐゴシック" panose="020B0600070205080204" pitchFamily="34" charset="-128"/>
              </a:rPr>
              <a:t>previsione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utilizzando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serie</a:t>
            </a:r>
            <a:r>
              <a:rPr lang="en-US" altLang="en-US" sz="2000" dirty="0">
                <a:ea typeface="ＭＳ Ｐゴシック" panose="020B0600070205080204" pitchFamily="34" charset="-128"/>
              </a:rPr>
              <a:t> di </a:t>
            </a:r>
            <a:r>
              <a:rPr lang="en-US" altLang="en-US" sz="2000" dirty="0" err="1">
                <a:ea typeface="ＭＳ Ｐゴシック" panose="020B0600070205080204" pitchFamily="34" charset="-128"/>
              </a:rPr>
              <a:t>dati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temporali</a:t>
            </a:r>
            <a:r>
              <a:rPr lang="en-US" altLang="en-US" sz="2000" dirty="0">
                <a:ea typeface="ＭＳ Ｐゴシック" panose="020B0600070205080204" pitchFamily="34" charset="-128"/>
              </a:rPr>
              <a:t>, utile in </a:t>
            </a:r>
            <a:r>
              <a:rPr lang="en-US" altLang="en-US" sz="2000" dirty="0" err="1">
                <a:ea typeface="ＭＳ Ｐゴシック" panose="020B0600070205080204" pitchFamily="34" charset="-128"/>
              </a:rPr>
              <a:t>alcuni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casi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quando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sia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troppo</a:t>
            </a:r>
            <a:r>
              <a:rPr lang="en-US" altLang="en-US" sz="2000" dirty="0">
                <a:ea typeface="ＭＳ Ｐゴシック" panose="020B0600070205080204" pitchFamily="34" charset="-128"/>
              </a:rPr>
              <a:t> difficile fare </a:t>
            </a:r>
            <a:r>
              <a:rPr lang="en-US" altLang="en-US" sz="2000" dirty="0" err="1">
                <a:ea typeface="ＭＳ Ｐゴシック" panose="020B0600070205080204" pitchFamily="34" charset="-128"/>
              </a:rPr>
              <a:t>inferenza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causale</a:t>
            </a:r>
            <a:endParaRPr lang="en-US" altLang="en-US" sz="2000" dirty="0">
              <a:ea typeface="ＭＳ Ｐゴシック" panose="020B0600070205080204" pitchFamily="34" charset="-128"/>
            </a:endParaRPr>
          </a:p>
          <a:p>
            <a:pPr eaLnBrk="1" hangingPunct="1">
              <a:spcBef>
                <a:spcPts val="600"/>
              </a:spcBef>
              <a:spcAft>
                <a:spcPts val="600"/>
              </a:spcAft>
            </a:pPr>
            <a:r>
              <a:rPr lang="en-US" altLang="en-US" sz="2000" dirty="0">
                <a:ea typeface="ＭＳ Ｐゴシック" panose="020B0600070205080204" pitchFamily="34" charset="-128"/>
              </a:rPr>
              <a:t>Ci </a:t>
            </a:r>
            <a:r>
              <a:rPr lang="en-US" altLang="en-US" sz="2000" dirty="0" err="1">
                <a:ea typeface="ＭＳ Ｐゴシック" panose="020B0600070205080204" pitchFamily="34" charset="-128"/>
              </a:rPr>
              <a:t>focalizzeremo</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sulle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applicazioni</a:t>
            </a:r>
            <a:endParaRPr lang="en-US" altLang="en-US" sz="2000" dirty="0">
              <a:ea typeface="ＭＳ Ｐゴシック" panose="020B0600070205080204" pitchFamily="34" charset="-128"/>
            </a:endParaRPr>
          </a:p>
          <a:p>
            <a:pPr lvl="1" eaLnBrk="1" hangingPunct="1">
              <a:spcBef>
                <a:spcPts val="600"/>
              </a:spcBef>
              <a:spcAft>
                <a:spcPts val="600"/>
              </a:spcAft>
            </a:pPr>
            <a:r>
              <a:rPr lang="en-US" altLang="en-US" sz="1600" dirty="0">
                <a:ea typeface="ＭＳ Ｐゴシック" panose="020B0600070205080204" pitchFamily="34" charset="-128"/>
              </a:rPr>
              <a:t>Si </a:t>
            </a:r>
            <a:r>
              <a:rPr lang="en-US" altLang="en-US" sz="1600" dirty="0" err="1">
                <a:ea typeface="ＭＳ Ｐゴシック" panose="020B0600070205080204" pitchFamily="34" charset="-128"/>
              </a:rPr>
              <a:t>ricorre</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alla</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teoria</a:t>
            </a:r>
            <a:r>
              <a:rPr lang="en-US" altLang="en-US" sz="1600" dirty="0">
                <a:ea typeface="ＭＳ Ｐゴシック" panose="020B0600070205080204" pitchFamily="34" charset="-128"/>
              </a:rPr>
              <a:t> e al </a:t>
            </a:r>
            <a:r>
              <a:rPr lang="en-US" altLang="en-US" sz="1600" dirty="0" err="1">
                <a:ea typeface="ＭＳ Ｐゴシック" panose="020B0600070205080204" pitchFamily="34" charset="-128"/>
              </a:rPr>
              <a:t>suo</a:t>
            </a:r>
            <a:r>
              <a:rPr lang="en-US" altLang="en-US" sz="1600" dirty="0">
                <a:ea typeface="ＭＳ Ｐゴシック" panose="020B0600070205080204" pitchFamily="34" charset="-128"/>
              </a:rPr>
              <a:t> sub-</a:t>
            </a:r>
            <a:r>
              <a:rPr lang="en-US" altLang="en-US" sz="1600" dirty="0" err="1">
                <a:ea typeface="ＭＳ Ｐゴシック" panose="020B0600070205080204" pitchFamily="34" charset="-128"/>
              </a:rPr>
              <a:t>strato</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matematico</a:t>
            </a:r>
            <a:r>
              <a:rPr lang="en-US" altLang="en-US" sz="1600" dirty="0">
                <a:ea typeface="ＭＳ Ｐゴシック" panose="020B0600070205080204" pitchFamily="34" charset="-128"/>
              </a:rPr>
              <a:t> solo </a:t>
            </a:r>
            <a:r>
              <a:rPr lang="en-US" altLang="en-US" sz="1600" dirty="0" err="1">
                <a:ea typeface="ＭＳ Ｐゴシック" panose="020B0600070205080204" pitchFamily="34" charset="-128"/>
              </a:rPr>
              <a:t>ove</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necessario</a:t>
            </a:r>
            <a:r>
              <a:rPr lang="en-US" altLang="en-US" sz="1600" dirty="0">
                <a:ea typeface="ＭＳ Ｐゴシック" panose="020B0600070205080204" pitchFamily="34" charset="-128"/>
              </a:rPr>
              <a:t> per </a:t>
            </a:r>
            <a:r>
              <a:rPr lang="en-US" altLang="en-US" sz="1600" dirty="0" err="1">
                <a:ea typeface="ＭＳ Ｐゴシック" panose="020B0600070205080204" pitchFamily="34" charset="-128"/>
              </a:rPr>
              <a:t>comprendere</a:t>
            </a:r>
            <a:r>
              <a:rPr lang="en-US" altLang="en-US" sz="1600" dirty="0">
                <a:ea typeface="ＭＳ Ｐゴシック" panose="020B0600070205080204" pitchFamily="34" charset="-128"/>
              </a:rPr>
              <a:t> i </a:t>
            </a:r>
            <a:r>
              <a:rPr lang="en-US" altLang="en-US" sz="1600" dirty="0" err="1">
                <a:ea typeface="ＭＳ Ｐゴシック" panose="020B0600070205080204" pitchFamily="34" charset="-128"/>
              </a:rPr>
              <a:t>motivi</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alla</a:t>
            </a:r>
            <a:r>
              <a:rPr lang="en-US" altLang="en-US" sz="1600" dirty="0">
                <a:ea typeface="ＭＳ Ｐゴシック" panose="020B0600070205080204" pitchFamily="34" charset="-128"/>
              </a:rPr>
              <a:t> base </a:t>
            </a:r>
            <a:r>
              <a:rPr lang="en-US" altLang="en-US" sz="1600" dirty="0" err="1">
                <a:ea typeface="ＭＳ Ｐゴシック" panose="020B0600070205080204" pitchFamily="34" charset="-128"/>
              </a:rPr>
              <a:t>dei</a:t>
            </a:r>
            <a:r>
              <a:rPr lang="en-US" altLang="en-US" sz="1600" dirty="0">
                <a:ea typeface="ＭＳ Ｐゴシック" panose="020B0600070205080204" pitchFamily="34" charset="-128"/>
              </a:rPr>
              <a:t> </a:t>
            </a:r>
            <a:r>
              <a:rPr lang="en-US" altLang="en-US" sz="1600" dirty="0" err="1">
                <a:ea typeface="ＭＳ Ｐゴシック" panose="020B0600070205080204" pitchFamily="34" charset="-128"/>
              </a:rPr>
              <a:t>metodi</a:t>
            </a:r>
            <a:endParaRPr lang="en-US" altLang="en-US" sz="1600" dirty="0">
              <a:ea typeface="ＭＳ Ｐゴシック" panose="020B0600070205080204" pitchFamily="34" charset="-128"/>
            </a:endParaRPr>
          </a:p>
          <a:p>
            <a:pPr eaLnBrk="1" hangingPunct="1">
              <a:spcBef>
                <a:spcPts val="600"/>
              </a:spcBef>
              <a:spcAft>
                <a:spcPts val="600"/>
              </a:spcAft>
            </a:pPr>
            <a:r>
              <a:rPr lang="en-US" altLang="en-US" sz="2000" dirty="0" err="1">
                <a:ea typeface="ＭＳ Ｐゴシック" panose="020B0600070205080204" pitchFamily="34" charset="-128"/>
              </a:rPr>
              <a:t>Imparerete</a:t>
            </a:r>
            <a:r>
              <a:rPr lang="en-US" altLang="en-US" sz="2000" dirty="0">
                <a:ea typeface="ＭＳ Ｐゴシック" panose="020B0600070205080204" pitchFamily="34" charset="-128"/>
              </a:rPr>
              <a:t> a </a:t>
            </a:r>
            <a:r>
              <a:rPr lang="en-US" altLang="en-US" sz="2000" dirty="0" err="1">
                <a:ea typeface="ＭＳ Ｐゴシック" panose="020B0600070205080204" pitchFamily="34" charset="-128"/>
              </a:rPr>
              <a:t>valutare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l’analisi</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econometrica</a:t>
            </a:r>
            <a:r>
              <a:rPr lang="en-US" altLang="en-US" sz="2000" dirty="0">
                <a:ea typeface="ＭＳ Ｐゴシック" panose="020B0600070205080204" pitchFamily="34" charset="-128"/>
              </a:rPr>
              <a:t>, e </a:t>
            </a:r>
            <a:r>
              <a:rPr lang="en-US" altLang="en-US" sz="2000" dirty="0" err="1">
                <a:ea typeface="ＭＳ Ｐゴシック" panose="020B0600070205080204" pitchFamily="34" charset="-128"/>
              </a:rPr>
              <a:t>dunque</a:t>
            </a:r>
            <a:r>
              <a:rPr lang="en-US" altLang="en-US" sz="2000" dirty="0">
                <a:ea typeface="ＭＳ Ｐゴシック" panose="020B0600070205080204" pitchFamily="34" charset="-128"/>
              </a:rPr>
              <a:t> ad </a:t>
            </a:r>
            <a:r>
              <a:rPr lang="en-US" altLang="en-US" sz="2000" dirty="0" err="1">
                <a:ea typeface="ＭＳ Ｐゴシック" panose="020B0600070205080204" pitchFamily="34" charset="-128"/>
              </a:rPr>
              <a:t>usufruirne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oltre</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che</a:t>
            </a:r>
            <a:r>
              <a:rPr lang="en-US" altLang="en-US" sz="2000" dirty="0">
                <a:ea typeface="ＭＳ Ｐゴシック" panose="020B0600070205080204" pitchFamily="34" charset="-128"/>
              </a:rPr>
              <a:t> a </a:t>
            </a:r>
            <a:r>
              <a:rPr lang="en-US" altLang="en-US" sz="2000" dirty="0" err="1">
                <a:ea typeface="ＭＳ Ｐゴシック" panose="020B0600070205080204" pitchFamily="34" charset="-128"/>
              </a:rPr>
              <a:t>farla</a:t>
            </a:r>
            <a:r>
              <a:rPr lang="en-US" altLang="en-US" sz="2000" dirty="0">
                <a:ea typeface="ＭＳ Ｐゴシック" panose="020B0600070205080204" pitchFamily="34" charset="-128"/>
              </a:rPr>
              <a:t> </a:t>
            </a:r>
            <a:r>
              <a:rPr lang="en-US" altLang="en-US" sz="2000" dirty="0" err="1">
                <a:ea typeface="ＭＳ Ｐゴシック" panose="020B0600070205080204" pitchFamily="34" charset="-128"/>
              </a:rPr>
              <a:t>voi</a:t>
            </a:r>
            <a:endParaRPr lang="en-US" altLang="en-US" sz="1600" dirty="0">
              <a:ea typeface="ＭＳ Ｐゴシック" panose="020B0600070205080204" pitchFamily="34" charset="-128"/>
            </a:endParaRPr>
          </a:p>
        </p:txBody>
      </p:sp>
      <p:sp>
        <p:nvSpPr>
          <p:cNvPr id="2" name="Slide Number Placeholder 1"/>
          <p:cNvSpPr>
            <a:spLocks noGrp="1"/>
          </p:cNvSpPr>
          <p:nvPr>
            <p:ph type="sldNum" sz="quarter" idx="10"/>
          </p:nvPr>
        </p:nvSpPr>
        <p:spPr/>
        <p:txBody>
          <a:bodyPr/>
          <a:lstStyle/>
          <a:p>
            <a:pPr>
              <a:defRPr/>
            </a:pPr>
            <a:fld id="{8EC992F6-5526-4454-982F-556CFD51E845}" type="slidenum">
              <a:rPr lang="en-US" altLang="en-US" smtClean="0"/>
              <a:pPr>
                <a:defRPr/>
              </a:pPr>
              <a:t>127</a:t>
            </a:fld>
            <a:endParaRPr lang="en-US" altLang="en-US"/>
          </a:p>
        </p:txBody>
      </p:sp>
      <p:sp>
        <p:nvSpPr>
          <p:cNvPr id="7" name="Rectangle 2">
            <a:extLst>
              <a:ext uri="{FF2B5EF4-FFF2-40B4-BE49-F238E27FC236}">
                <a16:creationId xmlns:a16="http://schemas.microsoft.com/office/drawing/2014/main" id="{631A7D49-8D2F-4117-A6A2-014B85CA23D9}"/>
              </a:ext>
            </a:extLst>
          </p:cNvPr>
          <p:cNvSpPr>
            <a:spLocks noGrp="1" noChangeArrowheads="1"/>
          </p:cNvSpPr>
          <p:nvPr>
            <p:ph type="title"/>
          </p:nvPr>
        </p:nvSpPr>
        <p:spPr>
          <a:xfrm>
            <a:off x="304800" y="303213"/>
            <a:ext cx="8610600" cy="992187"/>
          </a:xfrm>
        </p:spPr>
        <p:txBody>
          <a:bodyPr/>
          <a:lstStyle/>
          <a:p>
            <a:pPr eaLnBrk="1" hangingPunct="1"/>
            <a:r>
              <a:rPr lang="en-US" altLang="en-US" dirty="0">
                <a:ea typeface="ＭＳ Ｐゴシック" panose="020B0600070205080204" pitchFamily="34" charset="-128"/>
              </a:rPr>
              <a:t>In </a:t>
            </a:r>
            <a:r>
              <a:rPr lang="en-US" altLang="en-US" dirty="0" err="1">
                <a:ea typeface="ＭＳ Ｐゴシック" panose="020B0600070205080204" pitchFamily="34" charset="-128"/>
              </a:rPr>
              <a:t>questo</a:t>
            </a:r>
            <a:r>
              <a:rPr lang="en-US" altLang="en-US" dirty="0">
                <a:ea typeface="ＭＳ Ｐゴシック" panose="020B0600070205080204" pitchFamily="34" charset="-128"/>
              </a:rPr>
              <a:t> </a:t>
            </a:r>
            <a:r>
              <a:rPr lang="en-US" altLang="en-US" dirty="0" err="1">
                <a:ea typeface="ＭＳ Ｐゴシック" panose="020B0600070205080204" pitchFamily="34" charset="-128"/>
              </a:rPr>
              <a:t>corso</a:t>
            </a: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37087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Regressioni</a:t>
            </a:r>
            <a:endParaRPr lang="en-US" dirty="0"/>
          </a:p>
        </p:txBody>
      </p:sp>
      <p:sp>
        <p:nvSpPr>
          <p:cNvPr id="3" name="Content Placeholder 2"/>
          <p:cNvSpPr>
            <a:spLocks noGrp="1"/>
          </p:cNvSpPr>
          <p:nvPr>
            <p:ph idx="1"/>
          </p:nvPr>
        </p:nvSpPr>
        <p:spPr/>
        <p:txBody>
          <a:bodyPr/>
          <a:lstStyle/>
          <a:p>
            <a:r>
              <a:rPr lang="it-IT" sz="2000" dirty="0"/>
              <a:t>Per via del nostro interesse per i rapporti di causa ed effetto e per la previsione, siano naturalmente portati a studiare la distribuzione </a:t>
            </a:r>
            <a:r>
              <a:rPr lang="it-IT" sz="2000" b="1" dirty="0"/>
              <a:t>condizionale</a:t>
            </a:r>
          </a:p>
          <a:p>
            <a:endParaRPr lang="it-IT" sz="2000" b="1" dirty="0"/>
          </a:p>
          <a:p>
            <a:r>
              <a:rPr lang="it-IT" sz="2000" dirty="0"/>
              <a:t>I modelli di </a:t>
            </a:r>
            <a:r>
              <a:rPr lang="it-IT" sz="2000" b="1" dirty="0"/>
              <a:t>regressione</a:t>
            </a:r>
            <a:r>
              <a:rPr lang="it-IT" sz="2000" dirty="0"/>
              <a:t> sono </a:t>
            </a:r>
            <a:r>
              <a:rPr lang="it-IT" sz="2000" b="1" dirty="0"/>
              <a:t>lo strumento adatto</a:t>
            </a:r>
            <a:r>
              <a:rPr lang="it-IT" sz="2000" dirty="0"/>
              <a:t> a questo scopo e dunque saranno i nostri principali strumenti di lavoro. </a:t>
            </a:r>
          </a:p>
          <a:p>
            <a:pPr marL="457200" lvl="1" indent="0">
              <a:buNone/>
            </a:pPr>
            <a:endParaRPr lang="it-IT" sz="1600"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128</a:t>
            </a:fld>
            <a:endParaRPr lang="en-US" altLang="en-US"/>
          </a:p>
        </p:txBody>
      </p:sp>
    </p:spTree>
    <p:extLst>
      <p:ext uri="{BB962C8B-B14F-4D97-AF65-F5344CB8AC3E}">
        <p14:creationId xmlns:p14="http://schemas.microsoft.com/office/powerpoint/2010/main" val="92285641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Appendice</a:t>
            </a:r>
            <a:endParaRPr lang="en-US" dirty="0"/>
          </a:p>
        </p:txBody>
      </p:sp>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129</a:t>
            </a:fld>
            <a:endParaRPr lang="en-US" altLang="en-US"/>
          </a:p>
        </p:txBody>
      </p:sp>
    </p:spTree>
    <p:extLst>
      <p:ext uri="{BB962C8B-B14F-4D97-AF65-F5344CB8AC3E}">
        <p14:creationId xmlns:p14="http://schemas.microsoft.com/office/powerpoint/2010/main" val="25679138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93" name="Rectangle 2"/>
          <p:cNvSpPr>
            <a:spLocks noGrp="1" noChangeArrowheads="1"/>
          </p:cNvSpPr>
          <p:nvPr>
            <p:ph type="title"/>
          </p:nvPr>
        </p:nvSpPr>
        <p:spPr/>
        <p:txBody>
          <a:bodyPr/>
          <a:lstStyle/>
          <a:p>
            <a:r>
              <a:rPr lang="it-IT">
                <a:ea typeface="ＭＳ Ｐゴシック" pitchFamily="34" charset="-128"/>
              </a:rPr>
              <a:t>Distorsione da errori nelle variabili (continua</a:t>
            </a:r>
            <a:r>
              <a:rPr lang="en-US">
                <a:ea typeface="ＭＳ Ｐゴシック" pitchFamily="34" charset="-128"/>
              </a:rPr>
              <a:t>)</a:t>
            </a:r>
          </a:p>
        </p:txBody>
      </p:sp>
      <mc:AlternateContent xmlns:mc="http://schemas.openxmlformats.org/markup-compatibility/2006" xmlns:a14="http://schemas.microsoft.com/office/drawing/2010/main">
        <mc:Choice Requires="a14">
          <p:sp>
            <p:nvSpPr>
              <p:cNvPr id="400394" name="Rectangle 3"/>
              <p:cNvSpPr>
                <a:spLocks noGrp="1" noChangeArrowheads="1"/>
              </p:cNvSpPr>
              <p:nvPr>
                <p:ph type="body" idx="1"/>
              </p:nvPr>
            </p:nvSpPr>
            <p:spPr>
              <a:xfrm>
                <a:off x="304800" y="1600200"/>
                <a:ext cx="8294688" cy="4709120"/>
              </a:xfrm>
            </p:spPr>
            <p:txBody>
              <a:bodyPr/>
              <a:lstStyle/>
              <a:p>
                <a:pPr marL="0" indent="0">
                  <a:spcBef>
                    <a:spcPct val="60000"/>
                  </a:spcBef>
                  <a:buFontTx/>
                  <a:buNone/>
                </a:pPr>
                <a:r>
                  <a:rPr lang="it-IT" sz="2000" dirty="0">
                    <a:ea typeface="ＭＳ Ｐゴシック" pitchFamily="34" charset="-128"/>
                  </a:rPr>
                  <a:t>In generale, un errore di misura in un </a:t>
                </a:r>
                <a:r>
                  <a:rPr lang="it-IT" sz="2000" dirty="0" err="1">
                    <a:ea typeface="ＭＳ Ｐゴシック" pitchFamily="34" charset="-128"/>
                  </a:rPr>
                  <a:t>regressore</a:t>
                </a:r>
                <a:r>
                  <a:rPr lang="it-IT" sz="2000" dirty="0">
                    <a:ea typeface="ＭＳ Ｐゴシック" pitchFamily="34" charset="-128"/>
                  </a:rPr>
                  <a:t> risulta in una </a:t>
                </a:r>
                <a:r>
                  <a:rPr lang="it-IT" sz="2000" b="1" dirty="0">
                    <a:ea typeface="ＭＳ Ｐゴシック" pitchFamily="34" charset="-128"/>
                  </a:rPr>
                  <a:t>distorsione “da errori nelle variabili</a:t>
                </a:r>
                <a:r>
                  <a:rPr lang="it-IT" sz="2000" dirty="0">
                    <a:ea typeface="ＭＳ Ｐゴシック" pitchFamily="34" charset="-128"/>
                  </a:rPr>
                  <a:t>”.</a:t>
                </a:r>
              </a:p>
              <a:p>
                <a:pPr marL="0" indent="0">
                  <a:spcBef>
                    <a:spcPct val="60000"/>
                  </a:spcBef>
                  <a:buFontTx/>
                  <a:buNone/>
                </a:pPr>
                <a:r>
                  <a:rPr lang="it-IT" sz="2000" dirty="0">
                    <a:ea typeface="ＭＳ Ｐゴシック" pitchFamily="34" charset="-128"/>
                  </a:rPr>
                  <a:t>Qualche calcolo mostra come gli errori nelle variabili tipicamente portano alla correlazione tra la variabile misurata e l’errore di regressione.  </a:t>
                </a:r>
              </a:p>
              <a:p>
                <a:pPr marL="0" indent="0">
                  <a:spcBef>
                    <a:spcPct val="60000"/>
                  </a:spcBef>
                  <a:buFontTx/>
                  <a:buNone/>
                </a:pPr>
                <a:r>
                  <a:rPr lang="it-IT" sz="2000" dirty="0">
                    <a:solidFill>
                      <a:schemeClr val="bg1">
                        <a:lumMod val="65000"/>
                      </a:schemeClr>
                    </a:solidFill>
                    <a:ea typeface="ＭＳ Ｐゴシック" pitchFamily="34" charset="-128"/>
                  </a:rPr>
                  <a:t>Si consideri ad esempio il modello a </a:t>
                </a:r>
                <a:r>
                  <a:rPr lang="it-IT" sz="2000" dirty="0" err="1">
                    <a:solidFill>
                      <a:schemeClr val="bg1">
                        <a:lumMod val="65000"/>
                      </a:schemeClr>
                    </a:solidFill>
                    <a:ea typeface="ＭＳ Ｐゴシック" pitchFamily="34" charset="-128"/>
                  </a:rPr>
                  <a:t>regressore</a:t>
                </a:r>
                <a:r>
                  <a:rPr lang="it-IT" sz="2000" dirty="0">
                    <a:solidFill>
                      <a:schemeClr val="bg1">
                        <a:lumMod val="65000"/>
                      </a:schemeClr>
                    </a:solidFill>
                    <a:ea typeface="ＭＳ Ｐゴシック" pitchFamily="34" charset="-128"/>
                  </a:rPr>
                  <a:t> singolo:</a:t>
                </a:r>
              </a:p>
              <a:p>
                <a:pPr lvl="2">
                  <a:lnSpc>
                    <a:spcPct val="90000"/>
                  </a:lnSpc>
                  <a:spcBef>
                    <a:spcPct val="60000"/>
                  </a:spcBef>
                  <a:buFontTx/>
                  <a:buNone/>
                </a:pPr>
                <a:r>
                  <a:rPr lang="it-IT" i="1" dirty="0" err="1">
                    <a:solidFill>
                      <a:schemeClr val="bg1">
                        <a:lumMod val="65000"/>
                      </a:schemeClr>
                    </a:solidFill>
                    <a:ea typeface="ＭＳ Ｐゴシック" pitchFamily="34" charset="-128"/>
                  </a:rPr>
                  <a:t>Y</a:t>
                </a:r>
                <a:r>
                  <a:rPr lang="it-IT" i="1" baseline="-25000" dirty="0" err="1">
                    <a:solidFill>
                      <a:schemeClr val="bg1">
                        <a:lumMod val="65000"/>
                      </a:schemeClr>
                    </a:solidFill>
                    <a:ea typeface="ＭＳ Ｐゴシック" pitchFamily="34" charset="-128"/>
                  </a:rPr>
                  <a:t>i</a:t>
                </a:r>
                <a:r>
                  <a:rPr lang="it-IT" dirty="0">
                    <a:solidFill>
                      <a:schemeClr val="bg1">
                        <a:lumMod val="65000"/>
                      </a:schemeClr>
                    </a:solidFill>
                    <a:ea typeface="ＭＳ Ｐゴシック" pitchFamily="34" charset="-128"/>
                  </a:rPr>
                  <a:t> = </a:t>
                </a:r>
                <a:r>
                  <a:rPr lang="it-IT" i="1" dirty="0">
                    <a:solidFill>
                      <a:schemeClr val="bg1">
                        <a:lumMod val="65000"/>
                      </a:schemeClr>
                    </a:solidFill>
                    <a:ea typeface="Lucida Grande"/>
                    <a:cs typeface="Lucida Grande"/>
                    <a:sym typeface="Symbol" pitchFamily="18" charset="2"/>
                  </a:rPr>
                  <a:t>β</a:t>
                </a:r>
                <a:r>
                  <a:rPr lang="it-IT" baseline="-25000" dirty="0">
                    <a:solidFill>
                      <a:schemeClr val="bg1">
                        <a:lumMod val="65000"/>
                      </a:schemeClr>
                    </a:solidFill>
                    <a:ea typeface="ＭＳ Ｐゴシック" pitchFamily="34" charset="-128"/>
                  </a:rPr>
                  <a:t>0</a:t>
                </a:r>
                <a:r>
                  <a:rPr lang="it-IT" dirty="0">
                    <a:solidFill>
                      <a:schemeClr val="bg1">
                        <a:lumMod val="65000"/>
                      </a:schemeClr>
                    </a:solidFill>
                    <a:ea typeface="ＭＳ Ｐゴシック" pitchFamily="34" charset="-128"/>
                  </a:rPr>
                  <a:t> + </a:t>
                </a:r>
                <a:r>
                  <a:rPr lang="it-IT" i="1" dirty="0">
                    <a:solidFill>
                      <a:schemeClr val="bg1">
                        <a:lumMod val="65000"/>
                      </a:schemeClr>
                    </a:solidFill>
                    <a:ea typeface="Lucida Grande"/>
                    <a:cs typeface="Lucida Grande"/>
                    <a:sym typeface="Symbol" pitchFamily="18" charset="2"/>
                  </a:rPr>
                  <a:t>β</a:t>
                </a:r>
                <a:r>
                  <a:rPr lang="it-IT" baseline="-25000" dirty="0">
                    <a:solidFill>
                      <a:schemeClr val="bg1">
                        <a:lumMod val="65000"/>
                      </a:schemeClr>
                    </a:solidFill>
                    <a:ea typeface="ＭＳ Ｐゴシック" pitchFamily="34" charset="-128"/>
                  </a:rPr>
                  <a:t>1</a:t>
                </a:r>
                <a:r>
                  <a:rPr lang="it-IT" i="1" dirty="0">
                    <a:solidFill>
                      <a:schemeClr val="bg1">
                        <a:lumMod val="65000"/>
                      </a:schemeClr>
                    </a:solidFill>
                    <a:ea typeface="ＭＳ Ｐゴシック" pitchFamily="34" charset="-128"/>
                  </a:rPr>
                  <a:t>X</a:t>
                </a:r>
                <a:r>
                  <a:rPr lang="it-IT" i="1" baseline="-25000" dirty="0">
                    <a:solidFill>
                      <a:schemeClr val="bg1">
                        <a:lumMod val="65000"/>
                      </a:schemeClr>
                    </a:solidFill>
                    <a:ea typeface="ＭＳ Ｐゴシック" pitchFamily="34" charset="-128"/>
                  </a:rPr>
                  <a:t>i</a:t>
                </a:r>
                <a:r>
                  <a:rPr lang="it-IT" dirty="0">
                    <a:solidFill>
                      <a:schemeClr val="bg1">
                        <a:lumMod val="65000"/>
                      </a:schemeClr>
                    </a:solidFill>
                    <a:ea typeface="ＭＳ Ｐゴシック" pitchFamily="34" charset="-128"/>
                  </a:rPr>
                  <a:t> + </a:t>
                </a:r>
                <a:r>
                  <a:rPr lang="it-IT" i="1" dirty="0" err="1">
                    <a:solidFill>
                      <a:schemeClr val="bg1">
                        <a:lumMod val="65000"/>
                      </a:schemeClr>
                    </a:solidFill>
                    <a:ea typeface="ＭＳ Ｐゴシック" pitchFamily="34" charset="-128"/>
                  </a:rPr>
                  <a:t>u</a:t>
                </a:r>
                <a:r>
                  <a:rPr lang="it-IT" i="1" baseline="-25000" dirty="0" err="1">
                    <a:solidFill>
                      <a:schemeClr val="bg1">
                        <a:lumMod val="65000"/>
                      </a:schemeClr>
                    </a:solidFill>
                    <a:ea typeface="ＭＳ Ｐゴシック" pitchFamily="34" charset="-128"/>
                  </a:rPr>
                  <a:t>i</a:t>
                </a:r>
                <a:endParaRPr lang="it-IT" sz="1800" dirty="0">
                  <a:solidFill>
                    <a:schemeClr val="bg1">
                      <a:lumMod val="65000"/>
                    </a:schemeClr>
                  </a:solidFill>
                  <a:ea typeface="ＭＳ Ｐゴシック" pitchFamily="34" charset="-128"/>
                </a:endParaRPr>
              </a:p>
              <a:p>
                <a:pPr marL="0" indent="0">
                  <a:lnSpc>
                    <a:spcPct val="90000"/>
                  </a:lnSpc>
                  <a:spcBef>
                    <a:spcPct val="60000"/>
                  </a:spcBef>
                  <a:buFontTx/>
                  <a:buNone/>
                </a:pPr>
                <a:r>
                  <a:rPr lang="it-IT" sz="2000" dirty="0">
                    <a:solidFill>
                      <a:schemeClr val="bg1">
                        <a:lumMod val="65000"/>
                      </a:schemeClr>
                    </a:solidFill>
                    <a:ea typeface="ＭＳ Ｐゴシック" pitchFamily="34" charset="-128"/>
                  </a:rPr>
                  <a:t>e si supponga che </a:t>
                </a:r>
                <a:r>
                  <a:rPr lang="it-IT" sz="2000" i="1" dirty="0">
                    <a:solidFill>
                      <a:schemeClr val="bg1">
                        <a:lumMod val="65000"/>
                      </a:schemeClr>
                    </a:solidFill>
                    <a:ea typeface="ＭＳ Ｐゴシック" pitchFamily="34" charset="-128"/>
                  </a:rPr>
                  <a:t>E</a:t>
                </a:r>
                <a:r>
                  <a:rPr lang="it-IT" sz="2000" dirty="0">
                    <a:solidFill>
                      <a:schemeClr val="bg1">
                        <a:lumMod val="65000"/>
                      </a:schemeClr>
                    </a:solidFill>
                    <a:ea typeface="ＭＳ Ｐゴシック" pitchFamily="34" charset="-128"/>
                  </a:rPr>
                  <a:t>(</a:t>
                </a:r>
                <a:r>
                  <a:rPr lang="it-IT" sz="2000" i="1" dirty="0" err="1">
                    <a:solidFill>
                      <a:schemeClr val="bg1">
                        <a:lumMod val="65000"/>
                      </a:schemeClr>
                    </a:solidFill>
                    <a:ea typeface="ＭＳ Ｐゴシック" pitchFamily="34" charset="-128"/>
                  </a:rPr>
                  <a:t>u</a:t>
                </a:r>
                <a:r>
                  <a:rPr lang="it-IT" sz="2000" i="1" baseline="-25000" dirty="0" err="1">
                    <a:solidFill>
                      <a:schemeClr val="bg1">
                        <a:lumMod val="65000"/>
                      </a:schemeClr>
                    </a:solidFill>
                    <a:ea typeface="ＭＳ Ｐゴシック" pitchFamily="34" charset="-128"/>
                  </a:rPr>
                  <a:t>i</a:t>
                </a:r>
                <a:r>
                  <a:rPr lang="it-IT" sz="2000" dirty="0" err="1">
                    <a:solidFill>
                      <a:schemeClr val="bg1">
                        <a:lumMod val="65000"/>
                      </a:schemeClr>
                    </a:solidFill>
                    <a:ea typeface="ＭＳ Ｐゴシック" pitchFamily="34" charset="-128"/>
                  </a:rPr>
                  <a:t>|</a:t>
                </a:r>
                <a:r>
                  <a:rPr lang="it-IT" sz="2000" i="1" dirty="0" err="1">
                    <a:solidFill>
                      <a:schemeClr val="bg1">
                        <a:lumMod val="65000"/>
                      </a:schemeClr>
                    </a:solidFill>
                    <a:ea typeface="ＭＳ Ｐゴシック" pitchFamily="34" charset="-128"/>
                  </a:rPr>
                  <a:t>X</a:t>
                </a:r>
                <a:r>
                  <a:rPr lang="it-IT" sz="2000" i="1" baseline="-25000" dirty="0" err="1">
                    <a:solidFill>
                      <a:schemeClr val="bg1">
                        <a:lumMod val="65000"/>
                      </a:schemeClr>
                    </a:solidFill>
                    <a:ea typeface="ＭＳ Ｐゴシック" pitchFamily="34" charset="-128"/>
                  </a:rPr>
                  <a:t>i</a:t>
                </a:r>
                <a:r>
                  <a:rPr lang="it-IT" sz="2000" dirty="0">
                    <a:solidFill>
                      <a:schemeClr val="bg1">
                        <a:lumMod val="65000"/>
                      </a:schemeClr>
                    </a:solidFill>
                    <a:ea typeface="ＭＳ Ｐゴシック" pitchFamily="34" charset="-128"/>
                  </a:rPr>
                  <a:t>) = 0. Si ponga </a:t>
                </a:r>
              </a:p>
              <a:p>
                <a:pPr lvl="2">
                  <a:lnSpc>
                    <a:spcPct val="90000"/>
                  </a:lnSpc>
                  <a:spcBef>
                    <a:spcPct val="60000"/>
                  </a:spcBef>
                  <a:buFontTx/>
                  <a:buNone/>
                </a:pPr>
                <a14:m>
                  <m:oMath xmlns:m="http://schemas.openxmlformats.org/officeDocument/2006/math">
                    <m:sSub>
                      <m:sSubPr>
                        <m:ctrlPr>
                          <a:rPr lang="en-US" sz="1800" b="0" i="1" smtClean="0">
                            <a:solidFill>
                              <a:schemeClr val="bg1">
                                <a:lumMod val="65000"/>
                              </a:schemeClr>
                            </a:solidFill>
                            <a:latin typeface="Cambria Math" panose="02040503050406030204" pitchFamily="18" charset="0"/>
                            <a:ea typeface="ＭＳ Ｐゴシック" pitchFamily="34" charset="-128"/>
                          </a:rPr>
                        </m:ctrlPr>
                      </m:sSubPr>
                      <m:e>
                        <m:r>
                          <a:rPr lang="en-US" sz="1800" b="0" i="1" smtClean="0">
                            <a:solidFill>
                              <a:schemeClr val="bg1">
                                <a:lumMod val="65000"/>
                              </a:schemeClr>
                            </a:solidFill>
                            <a:latin typeface="Cambria Math" panose="02040503050406030204" pitchFamily="18" charset="0"/>
                            <a:ea typeface="ＭＳ Ｐゴシック" pitchFamily="34" charset="-128"/>
                          </a:rPr>
                          <m:t>𝑋</m:t>
                        </m:r>
                      </m:e>
                      <m:sub>
                        <m:r>
                          <a:rPr lang="en-US" sz="1800" b="0" i="1" smtClean="0">
                            <a:solidFill>
                              <a:schemeClr val="bg1">
                                <a:lumMod val="65000"/>
                              </a:schemeClr>
                            </a:solidFill>
                            <a:latin typeface="Cambria Math" panose="02040503050406030204" pitchFamily="18" charset="0"/>
                            <a:ea typeface="ＭＳ Ｐゴシック" pitchFamily="34" charset="-128"/>
                          </a:rPr>
                          <m:t>𝑖</m:t>
                        </m:r>
                      </m:sub>
                    </m:sSub>
                  </m:oMath>
                </a14:m>
                <a:r>
                  <a:rPr lang="it-IT" sz="1800" dirty="0">
                    <a:solidFill>
                      <a:schemeClr val="bg1">
                        <a:lumMod val="65000"/>
                      </a:schemeClr>
                    </a:solidFill>
                    <a:ea typeface="ＭＳ Ｐゴシック" pitchFamily="34" charset="-128"/>
                  </a:rPr>
                  <a:t> = valore reale non misurato di </a:t>
                </a:r>
                <a:r>
                  <a:rPr lang="it-IT" sz="1800" i="1" dirty="0">
                    <a:solidFill>
                      <a:schemeClr val="bg1">
                        <a:lumMod val="65000"/>
                      </a:schemeClr>
                    </a:solidFill>
                    <a:ea typeface="ＭＳ Ｐゴシック" pitchFamily="34" charset="-128"/>
                  </a:rPr>
                  <a:t>X</a:t>
                </a:r>
                <a:endParaRPr lang="it-IT" sz="1800" dirty="0">
                  <a:solidFill>
                    <a:schemeClr val="bg1">
                      <a:lumMod val="65000"/>
                    </a:schemeClr>
                  </a:solidFill>
                  <a:ea typeface="ＭＳ Ｐゴシック" pitchFamily="34" charset="-128"/>
                </a:endParaRPr>
              </a:p>
              <a:p>
                <a:pPr lvl="2">
                  <a:lnSpc>
                    <a:spcPct val="90000"/>
                  </a:lnSpc>
                  <a:spcBef>
                    <a:spcPct val="60000"/>
                  </a:spcBef>
                  <a:buFontTx/>
                  <a:buNone/>
                </a:pPr>
                <a14:m>
                  <m:oMath xmlns:m="http://schemas.openxmlformats.org/officeDocument/2006/math">
                    <m:acc>
                      <m:accPr>
                        <m:chr m:val="̃"/>
                        <m:ctrlPr>
                          <a:rPr lang="en-US" sz="1800" i="1" smtClean="0">
                            <a:solidFill>
                              <a:schemeClr val="bg1">
                                <a:lumMod val="65000"/>
                              </a:schemeClr>
                            </a:solidFill>
                            <a:latin typeface="Cambria Math" panose="02040503050406030204" pitchFamily="18" charset="0"/>
                            <a:ea typeface="ＭＳ Ｐゴシック" pitchFamily="34" charset="-128"/>
                          </a:rPr>
                        </m:ctrlPr>
                      </m:accPr>
                      <m:e>
                        <m:sSub>
                          <m:sSubPr>
                            <m:ctrlPr>
                              <a:rPr lang="en-US" sz="1800" b="0" i="1" smtClean="0">
                                <a:solidFill>
                                  <a:schemeClr val="bg1">
                                    <a:lumMod val="65000"/>
                                  </a:schemeClr>
                                </a:solidFill>
                                <a:latin typeface="Cambria Math" panose="02040503050406030204" pitchFamily="18" charset="0"/>
                                <a:ea typeface="ＭＳ Ｐゴシック" pitchFamily="34" charset="-128"/>
                              </a:rPr>
                            </m:ctrlPr>
                          </m:sSubPr>
                          <m:e>
                            <m:r>
                              <a:rPr lang="en-US" sz="1800" i="1">
                                <a:solidFill>
                                  <a:schemeClr val="bg1">
                                    <a:lumMod val="65000"/>
                                  </a:schemeClr>
                                </a:solidFill>
                                <a:latin typeface="Cambria Math" panose="02040503050406030204" pitchFamily="18" charset="0"/>
                                <a:ea typeface="ＭＳ Ｐゴシック" pitchFamily="34" charset="-128"/>
                              </a:rPr>
                              <m:t>𝑋</m:t>
                            </m:r>
                          </m:e>
                          <m:sub>
                            <m:r>
                              <a:rPr lang="en-US" sz="1800" b="0" i="1" smtClean="0">
                                <a:solidFill>
                                  <a:schemeClr val="bg1">
                                    <a:lumMod val="65000"/>
                                  </a:schemeClr>
                                </a:solidFill>
                                <a:latin typeface="Cambria Math" panose="02040503050406030204" pitchFamily="18" charset="0"/>
                                <a:ea typeface="ＭＳ Ｐゴシック" pitchFamily="34" charset="-128"/>
                              </a:rPr>
                              <m:t>𝑖</m:t>
                            </m:r>
                          </m:sub>
                        </m:sSub>
                      </m:e>
                    </m:acc>
                  </m:oMath>
                </a14:m>
                <a:r>
                  <a:rPr lang="it-IT" sz="1800" dirty="0">
                    <a:solidFill>
                      <a:schemeClr val="bg1">
                        <a:lumMod val="65000"/>
                      </a:schemeClr>
                    </a:solidFill>
                    <a:ea typeface="ＭＳ Ｐゴシック" pitchFamily="34" charset="-128"/>
                  </a:rPr>
                  <a:t> = versione misurata erroneamente di </a:t>
                </a:r>
                <a:r>
                  <a:rPr lang="it-IT" sz="1800" i="1" dirty="0">
                    <a:solidFill>
                      <a:schemeClr val="bg1">
                        <a:lumMod val="65000"/>
                      </a:schemeClr>
                    </a:solidFill>
                    <a:ea typeface="ＭＳ Ｐゴシック" pitchFamily="34" charset="-128"/>
                  </a:rPr>
                  <a:t>X</a:t>
                </a:r>
                <a:r>
                  <a:rPr lang="it-IT" sz="1800" dirty="0">
                    <a:solidFill>
                      <a:schemeClr val="bg1">
                        <a:lumMod val="65000"/>
                      </a:schemeClr>
                    </a:solidFill>
                    <a:ea typeface="ＭＳ Ｐゴシック" pitchFamily="34" charset="-128"/>
                  </a:rPr>
                  <a:t> (i dati osservati)</a:t>
                </a:r>
              </a:p>
            </p:txBody>
          </p:sp>
        </mc:Choice>
        <mc:Fallback xmlns="">
          <p:sp>
            <p:nvSpPr>
              <p:cNvPr id="400394" name="Rectangle 3"/>
              <p:cNvSpPr>
                <a:spLocks noGrp="1" noRot="1" noChangeAspect="1" noMove="1" noResize="1" noEditPoints="1" noAdjustHandles="1" noChangeArrowheads="1" noChangeShapeType="1" noTextEdit="1"/>
              </p:cNvSpPr>
              <p:nvPr>
                <p:ph type="body" idx="1"/>
              </p:nvPr>
            </p:nvSpPr>
            <p:spPr>
              <a:xfrm>
                <a:off x="304800" y="1600200"/>
                <a:ext cx="8294688" cy="4709120"/>
              </a:xfrm>
              <a:blipFill rotWithShape="0">
                <a:blip r:embed="rId2"/>
                <a:stretch>
                  <a:fillRect l="-735" t="-777" r="-1837"/>
                </a:stretch>
              </a:blipFill>
            </p:spPr>
            <p:txBody>
              <a:bodyPr/>
              <a:lstStyle/>
              <a:p>
                <a:r>
                  <a:rPr lang="en-US">
                    <a:noFill/>
                  </a:rPr>
                  <a:t> </a:t>
                </a:r>
              </a:p>
            </p:txBody>
          </p:sp>
        </mc:Fallback>
      </mc:AlternateContent>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130</a:t>
            </a:fld>
            <a:endParaRPr lang="en-US" altLang="en-US"/>
          </a:p>
        </p:txBody>
      </p:sp>
    </p:spTree>
    <p:extLst>
      <p:ext uri="{BB962C8B-B14F-4D97-AF65-F5344CB8AC3E}">
        <p14:creationId xmlns:p14="http://schemas.microsoft.com/office/powerpoint/2010/main" val="14460221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93" name="Rectangle 2"/>
          <p:cNvSpPr>
            <a:spLocks noGrp="1" noChangeArrowheads="1"/>
          </p:cNvSpPr>
          <p:nvPr>
            <p:ph type="title"/>
          </p:nvPr>
        </p:nvSpPr>
        <p:spPr/>
        <p:txBody>
          <a:bodyPr/>
          <a:lstStyle/>
          <a:p>
            <a:r>
              <a:rPr lang="it-IT">
                <a:ea typeface="ＭＳ Ｐゴシック" pitchFamily="34" charset="-128"/>
              </a:rPr>
              <a:t>Distorsione da errori nelle variabili (continua</a:t>
            </a:r>
            <a:r>
              <a:rPr lang="en-US">
                <a:ea typeface="ＭＳ Ｐゴシック" pitchFamily="34" charset="-128"/>
              </a:rPr>
              <a:t>)</a:t>
            </a:r>
          </a:p>
        </p:txBody>
      </p:sp>
      <mc:AlternateContent xmlns:mc="http://schemas.openxmlformats.org/markup-compatibility/2006" xmlns:a14="http://schemas.microsoft.com/office/drawing/2010/main">
        <mc:Choice Requires="a14">
          <p:sp>
            <p:nvSpPr>
              <p:cNvPr id="400394" name="Rectangle 3"/>
              <p:cNvSpPr>
                <a:spLocks noGrp="1" noChangeArrowheads="1"/>
              </p:cNvSpPr>
              <p:nvPr>
                <p:ph type="body" idx="1"/>
              </p:nvPr>
            </p:nvSpPr>
            <p:spPr>
              <a:xfrm>
                <a:off x="304800" y="1600200"/>
                <a:ext cx="8294688" cy="4709120"/>
              </a:xfrm>
            </p:spPr>
            <p:txBody>
              <a:bodyPr/>
              <a:lstStyle/>
              <a:p>
                <a:pPr lvl="1">
                  <a:spcAft>
                    <a:spcPts val="600"/>
                  </a:spcAft>
                  <a:buFontTx/>
                  <a:buNone/>
                </a:pPr>
                <a:r>
                  <a:rPr lang="it-IT" sz="1800" i="1" dirty="0" err="1">
                    <a:solidFill>
                      <a:schemeClr val="bg1">
                        <a:lumMod val="50000"/>
                      </a:schemeClr>
                    </a:solidFill>
                    <a:ea typeface="ＭＳ Ｐゴシック" pitchFamily="34" charset="-128"/>
                  </a:rPr>
                  <a:t>Y</a:t>
                </a:r>
                <a:r>
                  <a:rPr lang="it-IT" sz="1800" i="1" baseline="-25000" dirty="0" err="1">
                    <a:solidFill>
                      <a:schemeClr val="bg1">
                        <a:lumMod val="50000"/>
                      </a:schemeClr>
                    </a:solidFill>
                    <a:ea typeface="ＭＳ Ｐゴシック" pitchFamily="34" charset="-128"/>
                  </a:rPr>
                  <a:t>i</a:t>
                </a:r>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0</a:t>
                </a:r>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1</a:t>
                </a:r>
                <a:r>
                  <a:rPr lang="it-IT" sz="1800" i="1" dirty="0">
                    <a:solidFill>
                      <a:schemeClr val="bg1">
                        <a:lumMod val="50000"/>
                      </a:schemeClr>
                    </a:solidFill>
                    <a:ea typeface="ＭＳ Ｐゴシック" pitchFamily="34" charset="-128"/>
                  </a:rPr>
                  <a:t>X</a:t>
                </a:r>
                <a:r>
                  <a:rPr lang="it-IT" sz="1800" i="1" baseline="-25000" dirty="0">
                    <a:solidFill>
                      <a:schemeClr val="bg1">
                        <a:lumMod val="50000"/>
                      </a:schemeClr>
                    </a:solidFill>
                    <a:ea typeface="ＭＳ Ｐゴシック" pitchFamily="34" charset="-128"/>
                  </a:rPr>
                  <a:t>i</a:t>
                </a:r>
                <a:r>
                  <a:rPr lang="it-IT" sz="1800" dirty="0">
                    <a:solidFill>
                      <a:schemeClr val="bg1">
                        <a:lumMod val="50000"/>
                      </a:schemeClr>
                    </a:solidFill>
                    <a:ea typeface="ＭＳ Ｐゴシック" pitchFamily="34" charset="-128"/>
                  </a:rPr>
                  <a:t> + </a:t>
                </a:r>
                <a:r>
                  <a:rPr lang="it-IT" sz="1800" i="1" dirty="0" err="1">
                    <a:solidFill>
                      <a:schemeClr val="bg1">
                        <a:lumMod val="50000"/>
                      </a:schemeClr>
                    </a:solidFill>
                    <a:ea typeface="ＭＳ Ｐゴシック" pitchFamily="34" charset="-128"/>
                  </a:rPr>
                  <a:t>u</a:t>
                </a:r>
                <a:r>
                  <a:rPr lang="it-IT" sz="1800" i="1" baseline="-25000" dirty="0" err="1">
                    <a:solidFill>
                      <a:schemeClr val="bg1">
                        <a:lumMod val="50000"/>
                      </a:schemeClr>
                    </a:solidFill>
                    <a:ea typeface="ＭＳ Ｐゴシック" pitchFamily="34" charset="-128"/>
                  </a:rPr>
                  <a:t>i</a:t>
                </a:r>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0</a:t>
                </a:r>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1</a:t>
                </a:r>
                <a:r>
                  <a:rPr lang="it-IT" sz="1800" dirty="0">
                    <a:solidFill>
                      <a:schemeClr val="bg1">
                        <a:lumMod val="50000"/>
                      </a:schemeClr>
                    </a:solidFill>
                    <a:ea typeface="ＭＳ Ｐゴシック" pitchFamily="34" charset="-128"/>
                  </a:rPr>
                  <a:t> </a:t>
                </a:r>
                <a14:m>
                  <m:oMath xmlns:m="http://schemas.openxmlformats.org/officeDocument/2006/math">
                    <m:acc>
                      <m:accPr>
                        <m:chr m:val="̃"/>
                        <m:ctrlPr>
                          <a:rPr lang="it-IT" sz="1800" i="1">
                            <a:solidFill>
                              <a:schemeClr val="bg1">
                                <a:lumMod val="50000"/>
                              </a:schemeClr>
                            </a:solidFill>
                            <a:latin typeface="Cambria Math" panose="02040503050406030204" pitchFamily="18" charset="0"/>
                            <a:ea typeface="ＭＳ Ｐゴシック" pitchFamily="34" charset="-128"/>
                          </a:rPr>
                        </m:ctrlPr>
                      </m:accPr>
                      <m:e>
                        <m:sSub>
                          <m:sSubPr>
                            <m:ctrlPr>
                              <a:rPr lang="en-US" sz="1800" i="1">
                                <a:solidFill>
                                  <a:schemeClr val="bg1">
                                    <a:lumMod val="50000"/>
                                  </a:schemeClr>
                                </a:solidFill>
                                <a:latin typeface="Cambria Math" panose="02040503050406030204" pitchFamily="18" charset="0"/>
                                <a:ea typeface="ＭＳ Ｐゴシック" pitchFamily="34" charset="-128"/>
                              </a:rPr>
                            </m:ctrlPr>
                          </m:sSubPr>
                          <m:e>
                            <m:r>
                              <a:rPr lang="en-US" sz="1800" i="1">
                                <a:solidFill>
                                  <a:schemeClr val="bg1">
                                    <a:lumMod val="50000"/>
                                  </a:schemeClr>
                                </a:solidFill>
                                <a:latin typeface="Cambria Math" panose="02040503050406030204" pitchFamily="18" charset="0"/>
                                <a:ea typeface="ＭＳ Ｐゴシック" pitchFamily="34" charset="-128"/>
                              </a:rPr>
                              <m:t>𝑋</m:t>
                            </m:r>
                          </m:e>
                          <m:sub>
                            <m:r>
                              <a:rPr lang="en-US" sz="1800" i="1">
                                <a:solidFill>
                                  <a:schemeClr val="bg1">
                                    <a:lumMod val="50000"/>
                                  </a:schemeClr>
                                </a:solidFill>
                                <a:latin typeface="Cambria Math" panose="02040503050406030204" pitchFamily="18" charset="0"/>
                                <a:ea typeface="ＭＳ Ｐゴシック" pitchFamily="34" charset="-128"/>
                              </a:rPr>
                              <m:t>𝑖</m:t>
                            </m:r>
                          </m:sub>
                        </m:sSub>
                      </m:e>
                    </m:acc>
                  </m:oMath>
                </a14:m>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1</a:t>
                </a:r>
                <a:r>
                  <a:rPr lang="it-IT" sz="1800" i="1" dirty="0">
                    <a:solidFill>
                      <a:schemeClr val="bg1">
                        <a:lumMod val="50000"/>
                      </a:schemeClr>
                    </a:solidFill>
                    <a:ea typeface="ＭＳ Ｐゴシック" pitchFamily="34" charset="-128"/>
                  </a:rPr>
                  <a:t>X</a:t>
                </a:r>
                <a:r>
                  <a:rPr lang="it-IT" sz="1800" i="1" baseline="-25000" dirty="0">
                    <a:solidFill>
                      <a:schemeClr val="bg1">
                        <a:lumMod val="50000"/>
                      </a:schemeClr>
                    </a:solidFill>
                    <a:ea typeface="ＭＳ Ｐゴシック" pitchFamily="34" charset="-128"/>
                  </a:rPr>
                  <a:t>i</a:t>
                </a:r>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1</a:t>
                </a:r>
                <a:r>
                  <a:rPr lang="it-IT" sz="1800" dirty="0">
                    <a:solidFill>
                      <a:schemeClr val="bg1">
                        <a:lumMod val="50000"/>
                      </a:schemeClr>
                    </a:solidFill>
                    <a:ea typeface="ＭＳ Ｐゴシック" pitchFamily="34" charset="-128"/>
                  </a:rPr>
                  <a:t> </a:t>
                </a:r>
                <a14:m>
                  <m:oMath xmlns:m="http://schemas.openxmlformats.org/officeDocument/2006/math">
                    <m:acc>
                      <m:accPr>
                        <m:chr m:val="̃"/>
                        <m:ctrlPr>
                          <a:rPr lang="it-IT" sz="1800" i="1">
                            <a:solidFill>
                              <a:schemeClr val="bg1">
                                <a:lumMod val="50000"/>
                              </a:schemeClr>
                            </a:solidFill>
                            <a:latin typeface="Cambria Math" panose="02040503050406030204" pitchFamily="18" charset="0"/>
                            <a:ea typeface="ＭＳ Ｐゴシック" pitchFamily="34" charset="-128"/>
                          </a:rPr>
                        </m:ctrlPr>
                      </m:accPr>
                      <m:e>
                        <m:sSub>
                          <m:sSubPr>
                            <m:ctrlPr>
                              <a:rPr lang="en-US" sz="1800" i="1">
                                <a:solidFill>
                                  <a:schemeClr val="bg1">
                                    <a:lumMod val="50000"/>
                                  </a:schemeClr>
                                </a:solidFill>
                                <a:latin typeface="Cambria Math" panose="02040503050406030204" pitchFamily="18" charset="0"/>
                                <a:ea typeface="ＭＳ Ｐゴシック" pitchFamily="34" charset="-128"/>
                              </a:rPr>
                            </m:ctrlPr>
                          </m:sSubPr>
                          <m:e>
                            <m:r>
                              <a:rPr lang="en-US" sz="1800" i="1">
                                <a:solidFill>
                                  <a:schemeClr val="bg1">
                                    <a:lumMod val="50000"/>
                                  </a:schemeClr>
                                </a:solidFill>
                                <a:latin typeface="Cambria Math" panose="02040503050406030204" pitchFamily="18" charset="0"/>
                                <a:ea typeface="ＭＳ Ｐゴシック" pitchFamily="34" charset="-128"/>
                              </a:rPr>
                              <m:t>𝑋</m:t>
                            </m:r>
                          </m:e>
                          <m:sub>
                            <m:r>
                              <a:rPr lang="en-US" sz="1800" i="1">
                                <a:solidFill>
                                  <a:schemeClr val="bg1">
                                    <a:lumMod val="50000"/>
                                  </a:schemeClr>
                                </a:solidFill>
                                <a:latin typeface="Cambria Math" panose="02040503050406030204" pitchFamily="18" charset="0"/>
                                <a:ea typeface="ＭＳ Ｐゴシック" pitchFamily="34" charset="-128"/>
                              </a:rPr>
                              <m:t>𝑖</m:t>
                            </m:r>
                          </m:sub>
                        </m:sSub>
                      </m:e>
                    </m:acc>
                  </m:oMath>
                </a14:m>
                <a:r>
                  <a:rPr lang="it-IT" sz="1800" dirty="0">
                    <a:solidFill>
                      <a:schemeClr val="bg1">
                        <a:lumMod val="50000"/>
                      </a:schemeClr>
                    </a:solidFill>
                    <a:ea typeface="ＭＳ Ｐゴシック" pitchFamily="34" charset="-128"/>
                  </a:rPr>
                  <a:t> + </a:t>
                </a:r>
                <a:r>
                  <a:rPr lang="it-IT" sz="1800" i="1" dirty="0" err="1">
                    <a:solidFill>
                      <a:schemeClr val="bg1">
                        <a:lumMod val="50000"/>
                      </a:schemeClr>
                    </a:solidFill>
                    <a:ea typeface="ＭＳ Ｐゴシック" pitchFamily="34" charset="-128"/>
                  </a:rPr>
                  <a:t>u</a:t>
                </a:r>
                <a:r>
                  <a:rPr lang="it-IT" sz="1800" i="1" baseline="-25000" dirty="0" err="1">
                    <a:solidFill>
                      <a:schemeClr val="bg1">
                        <a:lumMod val="50000"/>
                      </a:schemeClr>
                    </a:solidFill>
                    <a:ea typeface="ＭＳ Ｐゴシック" pitchFamily="34" charset="-128"/>
                  </a:rPr>
                  <a:t>i</a:t>
                </a:r>
                <a:r>
                  <a:rPr lang="it-IT" sz="1800" dirty="0">
                    <a:solidFill>
                      <a:schemeClr val="bg1">
                        <a:lumMod val="50000"/>
                      </a:schemeClr>
                    </a:solidFill>
                    <a:ea typeface="ＭＳ Ｐゴシック" pitchFamily="34" charset="-128"/>
                  </a:rPr>
                  <a:t>)</a:t>
                </a:r>
              </a:p>
              <a:p>
                <a:pPr lvl="1">
                  <a:spcAft>
                    <a:spcPts val="600"/>
                  </a:spcAft>
                  <a:buFontTx/>
                  <a:buNone/>
                </a:pPr>
                <a:endParaRPr lang="it-IT" sz="1800" dirty="0">
                  <a:solidFill>
                    <a:schemeClr val="bg1">
                      <a:lumMod val="50000"/>
                    </a:schemeClr>
                  </a:solidFill>
                  <a:ea typeface="ＭＳ Ｐゴシック" pitchFamily="34" charset="-128"/>
                </a:endParaRPr>
              </a:p>
              <a:p>
                <a:pPr>
                  <a:spcAft>
                    <a:spcPts val="600"/>
                  </a:spcAft>
                </a:pPr>
                <a:r>
                  <a:rPr lang="it-IT" sz="2000" dirty="0">
                    <a:solidFill>
                      <a:schemeClr val="bg1">
                        <a:lumMod val="50000"/>
                      </a:schemeClr>
                    </a:solidFill>
                    <a:ea typeface="ＭＳ Ｐゴシック" pitchFamily="34" charset="-128"/>
                  </a:rPr>
                  <a:t>Per cui la regressione svolta è,</a:t>
                </a:r>
              </a:p>
              <a:p>
                <a:pPr lvl="1">
                  <a:spcAft>
                    <a:spcPts val="600"/>
                  </a:spcAft>
                  <a:buFontTx/>
                  <a:buNone/>
                </a:pPr>
                <a:r>
                  <a:rPr lang="it-IT" sz="1800" i="1" dirty="0" err="1">
                    <a:solidFill>
                      <a:schemeClr val="bg1">
                        <a:lumMod val="50000"/>
                      </a:schemeClr>
                    </a:solidFill>
                    <a:ea typeface="ＭＳ Ｐゴシック" pitchFamily="34" charset="-128"/>
                  </a:rPr>
                  <a:t>Y</a:t>
                </a:r>
                <a:r>
                  <a:rPr lang="it-IT" sz="1800" i="1" baseline="-25000" dirty="0" err="1">
                    <a:solidFill>
                      <a:schemeClr val="bg1">
                        <a:lumMod val="50000"/>
                      </a:schemeClr>
                    </a:solidFill>
                    <a:ea typeface="ＭＳ Ｐゴシック" pitchFamily="34" charset="-128"/>
                  </a:rPr>
                  <a:t>i</a:t>
                </a:r>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0</a:t>
                </a:r>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1</a:t>
                </a:r>
                <a:r>
                  <a:rPr lang="it-IT" sz="1800" dirty="0">
                    <a:solidFill>
                      <a:schemeClr val="bg1">
                        <a:lumMod val="50000"/>
                      </a:schemeClr>
                    </a:solidFill>
                    <a:ea typeface="ＭＳ Ｐゴシック" pitchFamily="34" charset="-128"/>
                  </a:rPr>
                  <a:t> </a:t>
                </a:r>
                <a14:m>
                  <m:oMath xmlns:m="http://schemas.openxmlformats.org/officeDocument/2006/math">
                    <m:acc>
                      <m:accPr>
                        <m:chr m:val="̃"/>
                        <m:ctrlPr>
                          <a:rPr lang="it-IT" sz="1800" i="1">
                            <a:solidFill>
                              <a:schemeClr val="bg1">
                                <a:lumMod val="50000"/>
                              </a:schemeClr>
                            </a:solidFill>
                            <a:latin typeface="Cambria Math" panose="02040503050406030204" pitchFamily="18" charset="0"/>
                            <a:ea typeface="ＭＳ Ｐゴシック" pitchFamily="34" charset="-128"/>
                          </a:rPr>
                        </m:ctrlPr>
                      </m:accPr>
                      <m:e>
                        <m:sSub>
                          <m:sSubPr>
                            <m:ctrlPr>
                              <a:rPr lang="en-US" sz="1800" i="1">
                                <a:solidFill>
                                  <a:schemeClr val="bg1">
                                    <a:lumMod val="50000"/>
                                  </a:schemeClr>
                                </a:solidFill>
                                <a:latin typeface="Cambria Math" panose="02040503050406030204" pitchFamily="18" charset="0"/>
                                <a:ea typeface="ＭＳ Ｐゴシック" pitchFamily="34" charset="-128"/>
                              </a:rPr>
                            </m:ctrlPr>
                          </m:sSubPr>
                          <m:e>
                            <m:r>
                              <a:rPr lang="en-US" sz="1800" i="1">
                                <a:solidFill>
                                  <a:schemeClr val="bg1">
                                    <a:lumMod val="50000"/>
                                  </a:schemeClr>
                                </a:solidFill>
                                <a:latin typeface="Cambria Math" panose="02040503050406030204" pitchFamily="18" charset="0"/>
                                <a:ea typeface="ＭＳ Ｐゴシック" pitchFamily="34" charset="-128"/>
                              </a:rPr>
                              <m:t>𝑋</m:t>
                            </m:r>
                          </m:e>
                          <m:sub>
                            <m:r>
                              <a:rPr lang="en-US" sz="1800" i="1">
                                <a:solidFill>
                                  <a:schemeClr val="bg1">
                                    <a:lumMod val="50000"/>
                                  </a:schemeClr>
                                </a:solidFill>
                                <a:latin typeface="Cambria Math" panose="02040503050406030204" pitchFamily="18" charset="0"/>
                                <a:ea typeface="ＭＳ Ｐゴシック" pitchFamily="34" charset="-128"/>
                              </a:rPr>
                              <m:t>𝑖</m:t>
                            </m:r>
                          </m:sub>
                        </m:sSub>
                      </m:e>
                    </m:acc>
                  </m:oMath>
                </a14:m>
                <a:r>
                  <a:rPr lang="it-IT" sz="1800" dirty="0">
                    <a:solidFill>
                      <a:schemeClr val="bg1">
                        <a:lumMod val="50000"/>
                      </a:schemeClr>
                    </a:solidFill>
                    <a:ea typeface="ＭＳ Ｐゴシック" pitchFamily="34" charset="-128"/>
                  </a:rPr>
                  <a:t> +  </a:t>
                </a:r>
                <a14:m>
                  <m:oMath xmlns:m="http://schemas.openxmlformats.org/officeDocument/2006/math">
                    <m:sSub>
                      <m:sSubPr>
                        <m:ctrlPr>
                          <a:rPr lang="en-US" sz="1800" i="1">
                            <a:solidFill>
                              <a:schemeClr val="bg1">
                                <a:lumMod val="50000"/>
                              </a:schemeClr>
                            </a:solidFill>
                            <a:latin typeface="Cambria Math" panose="02040503050406030204" pitchFamily="18" charset="0"/>
                            <a:ea typeface="ＭＳ Ｐゴシック" pitchFamily="34" charset="-128"/>
                          </a:rPr>
                        </m:ctrlPr>
                      </m:sSubPr>
                      <m:e>
                        <m:acc>
                          <m:accPr>
                            <m:chr m:val="̃"/>
                            <m:ctrlPr>
                              <a:rPr lang="it-IT" sz="1800" i="1">
                                <a:solidFill>
                                  <a:schemeClr val="bg1">
                                    <a:lumMod val="50000"/>
                                  </a:schemeClr>
                                </a:solidFill>
                                <a:latin typeface="Cambria Math" panose="02040503050406030204" pitchFamily="18" charset="0"/>
                                <a:ea typeface="ＭＳ Ｐゴシック" pitchFamily="34" charset="-128"/>
                              </a:rPr>
                            </m:ctrlPr>
                          </m:accPr>
                          <m:e>
                            <m:r>
                              <a:rPr lang="en-US" sz="1800" i="1">
                                <a:solidFill>
                                  <a:schemeClr val="bg1">
                                    <a:lumMod val="50000"/>
                                  </a:schemeClr>
                                </a:solidFill>
                                <a:latin typeface="Cambria Math" panose="02040503050406030204" pitchFamily="18" charset="0"/>
                                <a:ea typeface="ＭＳ Ｐゴシック" pitchFamily="34" charset="-128"/>
                              </a:rPr>
                              <m:t>𝑢</m:t>
                            </m:r>
                          </m:e>
                        </m:acc>
                      </m:e>
                      <m:sub>
                        <m:r>
                          <a:rPr lang="en-US" sz="1800" i="1">
                            <a:solidFill>
                              <a:schemeClr val="bg1">
                                <a:lumMod val="50000"/>
                              </a:schemeClr>
                            </a:solidFill>
                            <a:latin typeface="Cambria Math" panose="02040503050406030204" pitchFamily="18" charset="0"/>
                            <a:ea typeface="ＭＳ Ｐゴシック" pitchFamily="34" charset="-128"/>
                          </a:rPr>
                          <m:t>𝑖</m:t>
                        </m:r>
                      </m:sub>
                    </m:sSub>
                  </m:oMath>
                </a14:m>
                <a:r>
                  <a:rPr lang="it-IT" sz="1800" dirty="0">
                    <a:solidFill>
                      <a:schemeClr val="bg1">
                        <a:lumMod val="50000"/>
                      </a:schemeClr>
                    </a:solidFill>
                    <a:ea typeface="ＭＳ Ｐゴシック" pitchFamily="34" charset="-128"/>
                  </a:rPr>
                  <a:t>   ,  dove </a:t>
                </a:r>
                <a14:m>
                  <m:oMath xmlns:m="http://schemas.openxmlformats.org/officeDocument/2006/math">
                    <m:sSub>
                      <m:sSubPr>
                        <m:ctrlPr>
                          <a:rPr lang="en-US" sz="1800" i="1">
                            <a:solidFill>
                              <a:schemeClr val="bg1">
                                <a:lumMod val="50000"/>
                              </a:schemeClr>
                            </a:solidFill>
                            <a:latin typeface="Cambria Math" panose="02040503050406030204" pitchFamily="18" charset="0"/>
                            <a:ea typeface="ＭＳ Ｐゴシック" pitchFamily="34" charset="-128"/>
                          </a:rPr>
                        </m:ctrlPr>
                      </m:sSubPr>
                      <m:e>
                        <m:acc>
                          <m:accPr>
                            <m:chr m:val="̃"/>
                            <m:ctrlPr>
                              <a:rPr lang="it-IT" sz="1800" i="1">
                                <a:solidFill>
                                  <a:schemeClr val="bg1">
                                    <a:lumMod val="50000"/>
                                  </a:schemeClr>
                                </a:solidFill>
                                <a:latin typeface="Cambria Math" panose="02040503050406030204" pitchFamily="18" charset="0"/>
                                <a:ea typeface="ＭＳ Ｐゴシック" pitchFamily="34" charset="-128"/>
                              </a:rPr>
                            </m:ctrlPr>
                          </m:accPr>
                          <m:e>
                            <m:r>
                              <a:rPr lang="en-US" sz="1800" i="1">
                                <a:solidFill>
                                  <a:schemeClr val="bg1">
                                    <a:lumMod val="50000"/>
                                  </a:schemeClr>
                                </a:solidFill>
                                <a:latin typeface="Cambria Math" panose="02040503050406030204" pitchFamily="18" charset="0"/>
                                <a:ea typeface="ＭＳ Ｐゴシック" pitchFamily="34" charset="-128"/>
                              </a:rPr>
                              <m:t>𝑢</m:t>
                            </m:r>
                          </m:e>
                        </m:acc>
                      </m:e>
                      <m:sub>
                        <m:r>
                          <a:rPr lang="en-US" sz="1800" i="1">
                            <a:solidFill>
                              <a:schemeClr val="bg1">
                                <a:lumMod val="50000"/>
                              </a:schemeClr>
                            </a:solidFill>
                            <a:latin typeface="Cambria Math" panose="02040503050406030204" pitchFamily="18" charset="0"/>
                            <a:ea typeface="ＭＳ Ｐゴシック" pitchFamily="34" charset="-128"/>
                          </a:rPr>
                          <m:t>𝑖</m:t>
                        </m:r>
                      </m:sub>
                    </m:sSub>
                    <m:r>
                      <a:rPr lang="en-US" sz="1800" i="1" smtClean="0">
                        <a:solidFill>
                          <a:schemeClr val="bg1">
                            <a:lumMod val="50000"/>
                          </a:schemeClr>
                        </a:solidFill>
                        <a:latin typeface="Cambria Math" panose="02040503050406030204" pitchFamily="18" charset="0"/>
                        <a:ea typeface="ＭＳ Ｐゴシック" pitchFamily="34" charset="-128"/>
                      </a:rPr>
                      <m:t>=</m:t>
                    </m:r>
                  </m:oMath>
                </a14:m>
                <a:r>
                  <a:rPr lang="it-IT" sz="1800" dirty="0">
                    <a:solidFill>
                      <a:schemeClr val="bg1">
                        <a:lumMod val="50000"/>
                      </a:schemeClr>
                    </a:solidFill>
                    <a:ea typeface="ＭＳ Ｐゴシック" pitchFamily="34" charset="-128"/>
                  </a:rPr>
                  <a:t>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1</a:t>
                </a:r>
                <a:r>
                  <a:rPr lang="it-IT" sz="1800" i="1" dirty="0">
                    <a:solidFill>
                      <a:schemeClr val="bg1">
                        <a:lumMod val="50000"/>
                      </a:schemeClr>
                    </a:solidFill>
                    <a:ea typeface="ＭＳ Ｐゴシック" pitchFamily="34" charset="-128"/>
                  </a:rPr>
                  <a:t>X</a:t>
                </a:r>
                <a:r>
                  <a:rPr lang="it-IT" sz="1800" i="1" baseline="-25000" dirty="0">
                    <a:solidFill>
                      <a:schemeClr val="bg1">
                        <a:lumMod val="50000"/>
                      </a:schemeClr>
                    </a:solidFill>
                    <a:ea typeface="ＭＳ Ｐゴシック" pitchFamily="34" charset="-128"/>
                  </a:rPr>
                  <a:t>i</a:t>
                </a:r>
                <a:r>
                  <a:rPr lang="it-IT" sz="1800" dirty="0">
                    <a:solidFill>
                      <a:schemeClr val="bg1">
                        <a:lumMod val="50000"/>
                      </a:schemeClr>
                    </a:solidFill>
                    <a:ea typeface="ＭＳ Ｐゴシック" pitchFamily="34" charset="-128"/>
                  </a:rPr>
                  <a:t> – </a:t>
                </a:r>
                <a:r>
                  <a:rPr lang="it-IT" sz="2000" i="1" dirty="0">
                    <a:solidFill>
                      <a:schemeClr val="bg1">
                        <a:lumMod val="50000"/>
                      </a:schemeClr>
                    </a:solidFill>
                    <a:latin typeface="Lucida Grande"/>
                    <a:ea typeface="Lucida Grande"/>
                    <a:cs typeface="Lucida Grande"/>
                    <a:sym typeface="Symbol" pitchFamily="18" charset="2"/>
                  </a:rPr>
                  <a:t>β</a:t>
                </a:r>
                <a:r>
                  <a:rPr lang="it-IT" sz="1800" baseline="-25000" dirty="0">
                    <a:solidFill>
                      <a:schemeClr val="bg1">
                        <a:lumMod val="50000"/>
                      </a:schemeClr>
                    </a:solidFill>
                    <a:ea typeface="ＭＳ Ｐゴシック" pitchFamily="34" charset="-128"/>
                  </a:rPr>
                  <a:t>1</a:t>
                </a:r>
                <a:r>
                  <a:rPr lang="it-IT" sz="1800" dirty="0">
                    <a:solidFill>
                      <a:schemeClr val="bg1">
                        <a:lumMod val="50000"/>
                      </a:schemeClr>
                    </a:solidFill>
                    <a:ea typeface="ＭＳ Ｐゴシック" pitchFamily="34" charset="-128"/>
                  </a:rPr>
                  <a:t> </a:t>
                </a:r>
                <a14:m>
                  <m:oMath xmlns:m="http://schemas.openxmlformats.org/officeDocument/2006/math">
                    <m:acc>
                      <m:accPr>
                        <m:chr m:val="̃"/>
                        <m:ctrlPr>
                          <a:rPr lang="it-IT" sz="1800" i="1" smtClean="0">
                            <a:solidFill>
                              <a:schemeClr val="bg1">
                                <a:lumMod val="50000"/>
                              </a:schemeClr>
                            </a:solidFill>
                            <a:latin typeface="Cambria Math" panose="02040503050406030204" pitchFamily="18" charset="0"/>
                            <a:ea typeface="ＭＳ Ｐゴシック" pitchFamily="34" charset="-128"/>
                          </a:rPr>
                        </m:ctrlPr>
                      </m:accPr>
                      <m:e>
                        <m:sSub>
                          <m:sSubPr>
                            <m:ctrlPr>
                              <a:rPr lang="en-US" sz="1800" i="1">
                                <a:solidFill>
                                  <a:schemeClr val="bg1">
                                    <a:lumMod val="50000"/>
                                  </a:schemeClr>
                                </a:solidFill>
                                <a:latin typeface="Cambria Math" panose="02040503050406030204" pitchFamily="18" charset="0"/>
                                <a:ea typeface="ＭＳ Ｐゴシック" pitchFamily="34" charset="-128"/>
                              </a:rPr>
                            </m:ctrlPr>
                          </m:sSubPr>
                          <m:e>
                            <m:r>
                              <a:rPr lang="en-US" sz="1800" i="1">
                                <a:solidFill>
                                  <a:schemeClr val="bg1">
                                    <a:lumMod val="50000"/>
                                  </a:schemeClr>
                                </a:solidFill>
                                <a:latin typeface="Cambria Math" panose="02040503050406030204" pitchFamily="18" charset="0"/>
                                <a:ea typeface="ＭＳ Ｐゴシック" pitchFamily="34" charset="-128"/>
                              </a:rPr>
                              <m:t>𝑋</m:t>
                            </m:r>
                          </m:e>
                          <m:sub>
                            <m:r>
                              <a:rPr lang="en-US" sz="1800" i="1">
                                <a:solidFill>
                                  <a:schemeClr val="bg1">
                                    <a:lumMod val="50000"/>
                                  </a:schemeClr>
                                </a:solidFill>
                                <a:latin typeface="Cambria Math" panose="02040503050406030204" pitchFamily="18" charset="0"/>
                                <a:ea typeface="ＭＳ Ｐゴシック" pitchFamily="34" charset="-128"/>
                              </a:rPr>
                              <m:t>𝑖</m:t>
                            </m:r>
                          </m:sub>
                        </m:sSub>
                      </m:e>
                    </m:acc>
                  </m:oMath>
                </a14:m>
                <a:r>
                  <a:rPr lang="it-IT" sz="1800" dirty="0">
                    <a:solidFill>
                      <a:schemeClr val="bg1">
                        <a:lumMod val="50000"/>
                      </a:schemeClr>
                    </a:solidFill>
                    <a:ea typeface="ＭＳ Ｐゴシック" pitchFamily="34" charset="-128"/>
                  </a:rPr>
                  <a:t> + </a:t>
                </a:r>
                <a:r>
                  <a:rPr lang="it-IT" sz="1800" i="1" dirty="0" err="1">
                    <a:solidFill>
                      <a:schemeClr val="bg1">
                        <a:lumMod val="50000"/>
                      </a:schemeClr>
                    </a:solidFill>
                    <a:ea typeface="ＭＳ Ｐゴシック" pitchFamily="34" charset="-128"/>
                  </a:rPr>
                  <a:t>u</a:t>
                </a:r>
                <a:r>
                  <a:rPr lang="it-IT" sz="1800" i="1" baseline="-25000" dirty="0" err="1">
                    <a:solidFill>
                      <a:schemeClr val="bg1">
                        <a:lumMod val="50000"/>
                      </a:schemeClr>
                    </a:solidFill>
                    <a:ea typeface="ＭＳ Ｐゴシック" pitchFamily="34" charset="-128"/>
                  </a:rPr>
                  <a:t>i</a:t>
                </a:r>
                <a:r>
                  <a:rPr lang="it-IT" sz="1800" dirty="0">
                    <a:solidFill>
                      <a:schemeClr val="bg1">
                        <a:lumMod val="50000"/>
                      </a:schemeClr>
                    </a:solidFill>
                    <a:ea typeface="ＭＳ Ｐゴシック" pitchFamily="34" charset="-128"/>
                  </a:rPr>
                  <a:t>)</a:t>
                </a:r>
              </a:p>
              <a:p>
                <a:pPr lvl="1">
                  <a:spcAft>
                    <a:spcPts val="600"/>
                  </a:spcAft>
                  <a:buFontTx/>
                  <a:buNone/>
                </a:pPr>
                <a:endParaRPr lang="it-IT" sz="1800" dirty="0">
                  <a:solidFill>
                    <a:schemeClr val="bg1">
                      <a:lumMod val="50000"/>
                    </a:schemeClr>
                  </a:solidFill>
                  <a:ea typeface="ＭＳ Ｐゴシック" pitchFamily="34" charset="-128"/>
                </a:endParaRPr>
              </a:p>
              <a:p>
                <a:pPr>
                  <a:spcAft>
                    <a:spcPts val="600"/>
                  </a:spcAft>
                </a:pPr>
                <a:r>
                  <a:rPr lang="it-IT" sz="2000" dirty="0">
                    <a:solidFill>
                      <a:schemeClr val="bg1">
                        <a:lumMod val="50000"/>
                      </a:schemeClr>
                    </a:solidFill>
                    <a:ea typeface="ＭＳ Ｐゴシック" pitchFamily="34" charset="-128"/>
                  </a:rPr>
                  <a:t>Con l’errore di misura, tipicamente  </a:t>
                </a:r>
                <a14:m>
                  <m:oMath xmlns:m="http://schemas.openxmlformats.org/officeDocument/2006/math">
                    <m:acc>
                      <m:accPr>
                        <m:chr m:val="̃"/>
                        <m:ctrlPr>
                          <a:rPr lang="it-IT" sz="2000" i="1">
                            <a:solidFill>
                              <a:schemeClr val="bg1">
                                <a:lumMod val="50000"/>
                              </a:schemeClr>
                            </a:solidFill>
                            <a:latin typeface="Cambria Math" panose="02040503050406030204" pitchFamily="18" charset="0"/>
                            <a:ea typeface="ＭＳ Ｐゴシック" pitchFamily="34" charset="-128"/>
                          </a:rPr>
                        </m:ctrlPr>
                      </m:accPr>
                      <m:e>
                        <m:sSub>
                          <m:sSubPr>
                            <m:ctrlPr>
                              <a:rPr lang="en-US" sz="2000" i="1">
                                <a:solidFill>
                                  <a:schemeClr val="bg1">
                                    <a:lumMod val="50000"/>
                                  </a:schemeClr>
                                </a:solidFill>
                                <a:latin typeface="Cambria Math" panose="02040503050406030204" pitchFamily="18" charset="0"/>
                                <a:ea typeface="ＭＳ Ｐゴシック" pitchFamily="34" charset="-128"/>
                              </a:rPr>
                            </m:ctrlPr>
                          </m:sSubPr>
                          <m:e>
                            <m:r>
                              <a:rPr lang="en-US" sz="2000" i="1">
                                <a:solidFill>
                                  <a:schemeClr val="bg1">
                                    <a:lumMod val="50000"/>
                                  </a:schemeClr>
                                </a:solidFill>
                                <a:latin typeface="Cambria Math" panose="02040503050406030204" pitchFamily="18" charset="0"/>
                                <a:ea typeface="ＭＳ Ｐゴシック" pitchFamily="34" charset="-128"/>
                              </a:rPr>
                              <m:t>𝑋</m:t>
                            </m:r>
                          </m:e>
                          <m:sub>
                            <m:r>
                              <a:rPr lang="en-US" sz="2000" i="1">
                                <a:solidFill>
                                  <a:schemeClr val="bg1">
                                    <a:lumMod val="50000"/>
                                  </a:schemeClr>
                                </a:solidFill>
                                <a:latin typeface="Cambria Math" panose="02040503050406030204" pitchFamily="18" charset="0"/>
                                <a:ea typeface="ＭＳ Ｐゴシック" pitchFamily="34" charset="-128"/>
                              </a:rPr>
                              <m:t>𝑖</m:t>
                            </m:r>
                          </m:sub>
                        </m:sSub>
                      </m:e>
                    </m:acc>
                  </m:oMath>
                </a14:m>
                <a:r>
                  <a:rPr lang="it-IT" sz="2000" dirty="0">
                    <a:solidFill>
                      <a:schemeClr val="bg1">
                        <a:lumMod val="50000"/>
                      </a:schemeClr>
                    </a:solidFill>
                    <a:ea typeface="ＭＳ Ｐゴシック" pitchFamily="34" charset="-128"/>
                  </a:rPr>
                  <a:t>   è correlata con  </a:t>
                </a:r>
                <a14:m>
                  <m:oMath xmlns:m="http://schemas.openxmlformats.org/officeDocument/2006/math">
                    <m:sSub>
                      <m:sSubPr>
                        <m:ctrlPr>
                          <a:rPr lang="en-US" sz="2000" i="1">
                            <a:solidFill>
                              <a:schemeClr val="bg1">
                                <a:lumMod val="50000"/>
                              </a:schemeClr>
                            </a:solidFill>
                            <a:latin typeface="Cambria Math" panose="02040503050406030204" pitchFamily="18" charset="0"/>
                            <a:ea typeface="ＭＳ Ｐゴシック" pitchFamily="34" charset="-128"/>
                          </a:rPr>
                        </m:ctrlPr>
                      </m:sSubPr>
                      <m:e>
                        <m:acc>
                          <m:accPr>
                            <m:chr m:val="̃"/>
                            <m:ctrlPr>
                              <a:rPr lang="it-IT" sz="2000" i="1">
                                <a:solidFill>
                                  <a:schemeClr val="bg1">
                                    <a:lumMod val="50000"/>
                                  </a:schemeClr>
                                </a:solidFill>
                                <a:latin typeface="Cambria Math" panose="02040503050406030204" pitchFamily="18" charset="0"/>
                                <a:ea typeface="ＭＳ Ｐゴシック" pitchFamily="34" charset="-128"/>
                              </a:rPr>
                            </m:ctrlPr>
                          </m:accPr>
                          <m:e>
                            <m:r>
                              <a:rPr lang="en-US" sz="2000" i="1">
                                <a:solidFill>
                                  <a:schemeClr val="bg1">
                                    <a:lumMod val="50000"/>
                                  </a:schemeClr>
                                </a:solidFill>
                                <a:latin typeface="Cambria Math" panose="02040503050406030204" pitchFamily="18" charset="0"/>
                                <a:ea typeface="ＭＳ Ｐゴシック" pitchFamily="34" charset="-128"/>
                              </a:rPr>
                              <m:t>𝑢</m:t>
                            </m:r>
                          </m:e>
                        </m:acc>
                      </m:e>
                      <m:sub>
                        <m:r>
                          <a:rPr lang="en-US" sz="2000" i="1">
                            <a:solidFill>
                              <a:schemeClr val="bg1">
                                <a:lumMod val="50000"/>
                              </a:schemeClr>
                            </a:solidFill>
                            <a:latin typeface="Cambria Math" panose="02040503050406030204" pitchFamily="18" charset="0"/>
                            <a:ea typeface="ＭＳ Ｐゴシック" pitchFamily="34" charset="-128"/>
                          </a:rPr>
                          <m:t>𝑖</m:t>
                        </m:r>
                      </m:sub>
                    </m:sSub>
                  </m:oMath>
                </a14:m>
                <a:r>
                  <a:rPr lang="it-IT" sz="2000" dirty="0">
                    <a:solidFill>
                      <a:schemeClr val="bg1">
                        <a:lumMod val="50000"/>
                      </a:schemeClr>
                    </a:solidFill>
                    <a:ea typeface="ＭＳ Ｐゴシック" pitchFamily="34" charset="-128"/>
                  </a:rPr>
                  <a:t> e quindi </a:t>
                </a:r>
                <a14:m>
                  <m:oMath xmlns:m="http://schemas.openxmlformats.org/officeDocument/2006/math">
                    <m:sSub>
                      <m:sSubPr>
                        <m:ctrlPr>
                          <a:rPr lang="en-US" sz="2000" i="1">
                            <a:solidFill>
                              <a:schemeClr val="bg1">
                                <a:lumMod val="50000"/>
                              </a:schemeClr>
                            </a:solidFill>
                            <a:latin typeface="Cambria Math" panose="02040503050406030204" pitchFamily="18" charset="0"/>
                            <a:ea typeface="ＭＳ Ｐゴシック" pitchFamily="34" charset="-128"/>
                          </a:rPr>
                        </m:ctrlPr>
                      </m:sSubPr>
                      <m:e>
                        <m:acc>
                          <m:accPr>
                            <m:chr m:val="̂"/>
                            <m:ctrlPr>
                              <a:rPr lang="it-IT" sz="2000" i="1">
                                <a:solidFill>
                                  <a:schemeClr val="bg1">
                                    <a:lumMod val="50000"/>
                                  </a:schemeClr>
                                </a:solidFill>
                                <a:latin typeface="Cambria Math" panose="02040503050406030204" pitchFamily="18" charset="0"/>
                                <a:ea typeface="ＭＳ Ｐゴシック" pitchFamily="34" charset="-128"/>
                              </a:rPr>
                            </m:ctrlPr>
                          </m:accPr>
                          <m:e>
                            <m:r>
                              <a:rPr lang="en-US" sz="2000" i="1">
                                <a:solidFill>
                                  <a:schemeClr val="bg1">
                                    <a:lumMod val="50000"/>
                                  </a:schemeClr>
                                </a:solidFill>
                                <a:latin typeface="Cambria Math" panose="02040503050406030204" pitchFamily="18" charset="0"/>
                                <a:ea typeface="ＭＳ Ｐゴシック" pitchFamily="34" charset="-128"/>
                              </a:rPr>
                              <m:t>𝛽</m:t>
                            </m:r>
                          </m:e>
                        </m:acc>
                      </m:e>
                      <m:sub>
                        <m:r>
                          <a:rPr lang="en-US" sz="2000" i="1">
                            <a:solidFill>
                              <a:schemeClr val="bg1">
                                <a:lumMod val="50000"/>
                              </a:schemeClr>
                            </a:solidFill>
                            <a:latin typeface="Cambria Math" panose="02040503050406030204" pitchFamily="18" charset="0"/>
                            <a:ea typeface="ＭＳ Ｐゴシック" pitchFamily="34" charset="-128"/>
                          </a:rPr>
                          <m:t>𝑖</m:t>
                        </m:r>
                      </m:sub>
                    </m:sSub>
                  </m:oMath>
                </a14:m>
                <a:r>
                  <a:rPr lang="it-IT" sz="2000" dirty="0">
                    <a:solidFill>
                      <a:schemeClr val="bg1">
                        <a:lumMod val="50000"/>
                      </a:schemeClr>
                    </a:solidFill>
                    <a:ea typeface="ＭＳ Ｐゴシック" pitchFamily="34" charset="-128"/>
                  </a:rPr>
                  <a:t> risulta distorta</a:t>
                </a:r>
              </a:p>
              <a:p>
                <a:pPr marL="0" indent="0">
                  <a:spcAft>
                    <a:spcPts val="600"/>
                  </a:spcAft>
                  <a:buNone/>
                </a:pPr>
                <a14:m>
                  <m:oMathPara xmlns:m="http://schemas.openxmlformats.org/officeDocument/2006/math">
                    <m:oMathParaPr>
                      <m:jc m:val="centerGroup"/>
                    </m:oMathParaPr>
                    <m:oMath xmlns:m="http://schemas.openxmlformats.org/officeDocument/2006/math">
                      <m:r>
                        <a:rPr lang="en-US" sz="2000" b="0" i="1" smtClean="0">
                          <a:solidFill>
                            <a:schemeClr val="bg1">
                              <a:lumMod val="50000"/>
                            </a:schemeClr>
                          </a:solidFill>
                          <a:latin typeface="Cambria Math" panose="02040503050406030204" pitchFamily="18" charset="0"/>
                          <a:ea typeface="Cambria Math" panose="02040503050406030204" pitchFamily="18" charset="0"/>
                        </a:rPr>
                        <m:t>𝐶𝑜𝑣</m:t>
                      </m:r>
                      <m:d>
                        <m:dPr>
                          <m:ctrlPr>
                            <a:rPr lang="en-US" sz="2000" b="0" i="1" smtClean="0">
                              <a:solidFill>
                                <a:schemeClr val="bg1">
                                  <a:lumMod val="50000"/>
                                </a:schemeClr>
                              </a:solidFill>
                              <a:latin typeface="Cambria Math" panose="02040503050406030204" pitchFamily="18" charset="0"/>
                              <a:ea typeface="Cambria Math" panose="02040503050406030204" pitchFamily="18" charset="0"/>
                            </a:rPr>
                          </m:ctrlPr>
                        </m:d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a:rPr lang="en-US" sz="2000" b="0" i="1" smtClean="0">
                              <a:solidFill>
                                <a:schemeClr val="bg1">
                                  <a:lumMod val="50000"/>
                                </a:schemeClr>
                              </a:solidFill>
                              <a:latin typeface="Cambria Math" panose="02040503050406030204" pitchFamily="18" charset="0"/>
                              <a:ea typeface="Cambria Math" panose="02040503050406030204" pitchFamily="18" charset="0"/>
                            </a:rPr>
                            <m:t>,</m:t>
                          </m:r>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r>
                                    <a:rPr lang="en-US" sz="2000" i="1">
                                      <a:solidFill>
                                        <a:schemeClr val="bg1">
                                          <a:lumMod val="50000"/>
                                        </a:schemeClr>
                                      </a:solidFill>
                                      <a:latin typeface="Cambria Math" panose="02040503050406030204" pitchFamily="18" charset="0"/>
                                      <a:ea typeface="Cambria Math" panose="02040503050406030204" pitchFamily="18" charset="0"/>
                                    </a:rPr>
                                    <m:t>𝑢</m:t>
                                  </m:r>
                                </m:e>
                              </m:acc>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d>
                      <m:r>
                        <a:rPr lang="en-US" sz="2000" b="0" i="1" smtClean="0">
                          <a:solidFill>
                            <a:schemeClr val="bg1">
                              <a:lumMod val="50000"/>
                            </a:schemeClr>
                          </a:solidFill>
                          <a:latin typeface="Cambria Math" panose="02040503050406030204" pitchFamily="18" charset="0"/>
                          <a:ea typeface="Cambria Math" panose="02040503050406030204" pitchFamily="18" charset="0"/>
                        </a:rPr>
                        <m:t>=</m:t>
                      </m:r>
                      <m:r>
                        <a:rPr lang="en-US" sz="2000" b="0" i="1" smtClean="0">
                          <a:solidFill>
                            <a:schemeClr val="bg1">
                              <a:lumMod val="50000"/>
                            </a:schemeClr>
                          </a:solidFill>
                          <a:latin typeface="Cambria Math" panose="02040503050406030204" pitchFamily="18" charset="0"/>
                          <a:ea typeface="Cambria Math" panose="02040503050406030204" pitchFamily="18" charset="0"/>
                        </a:rPr>
                        <m:t>𝐶𝑜𝑣</m:t>
                      </m:r>
                      <m:d>
                        <m:dPr>
                          <m:ctrlPr>
                            <a:rPr lang="en-US" sz="2000" b="0" i="1" smtClean="0">
                              <a:solidFill>
                                <a:schemeClr val="bg1">
                                  <a:lumMod val="50000"/>
                                </a:schemeClr>
                              </a:solidFill>
                              <a:latin typeface="Cambria Math" panose="02040503050406030204" pitchFamily="18" charset="0"/>
                              <a:ea typeface="Cambria Math" panose="02040503050406030204" pitchFamily="18" charset="0"/>
                            </a:rPr>
                          </m:ctrlPr>
                        </m:d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m:rPr>
                              <m:nor/>
                            </m:rPr>
                            <a:rPr lang="en-US" sz="2000" b="0" i="1" smtClean="0">
                              <a:solidFill>
                                <a:schemeClr val="bg1">
                                  <a:lumMod val="50000"/>
                                </a:schemeClr>
                              </a:solidFill>
                              <a:latin typeface="Cambria Math" panose="02040503050406030204" pitchFamily="18" charset="0"/>
                              <a:ea typeface="Cambria Math" panose="02040503050406030204" pitchFamily="18" charset="0"/>
                            </a:rPr>
                            <m:t>, </m:t>
                          </m:r>
                          <m:r>
                            <m:rPr>
                              <m:nor/>
                            </m:rPr>
                            <a:rPr lang="it-IT" sz="2000" i="1">
                              <a:solidFill>
                                <a:schemeClr val="bg1">
                                  <a:lumMod val="50000"/>
                                </a:schemeClr>
                              </a:solidFill>
                              <a:latin typeface="Cambria Math" panose="02040503050406030204" pitchFamily="18" charset="0"/>
                              <a:ea typeface="Cambria Math" panose="02040503050406030204" pitchFamily="18" charset="0"/>
                              <a:cs typeface="Lucida Grande"/>
                              <a:sym typeface="Symbol" pitchFamily="18" charset="2"/>
                            </a:rPr>
                            <m:t>β</m:t>
                          </m:r>
                          <m:r>
                            <m:rPr>
                              <m:nor/>
                            </m:rPr>
                            <a:rPr lang="it-IT" sz="2000" baseline="-25000">
                              <a:solidFill>
                                <a:schemeClr val="bg1">
                                  <a:lumMod val="50000"/>
                                </a:schemeClr>
                              </a:solidFill>
                              <a:latin typeface="Cambria Math" panose="02040503050406030204" pitchFamily="18" charset="0"/>
                              <a:ea typeface="Cambria Math" panose="02040503050406030204" pitchFamily="18" charset="0"/>
                            </a:rPr>
                            <m:t>1</m:t>
                          </m:r>
                          <m:r>
                            <m:rPr>
                              <m:nor/>
                            </m:rPr>
                            <a:rPr lang="it-IT" sz="2000" i="1">
                              <a:solidFill>
                                <a:schemeClr val="bg1">
                                  <a:lumMod val="50000"/>
                                </a:schemeClr>
                              </a:solidFill>
                              <a:latin typeface="Cambria Math" panose="02040503050406030204" pitchFamily="18" charset="0"/>
                              <a:ea typeface="Cambria Math" panose="02040503050406030204" pitchFamily="18" charset="0"/>
                            </a:rPr>
                            <m:t>X</m:t>
                          </m:r>
                          <m:r>
                            <m:rPr>
                              <m:nor/>
                            </m:rPr>
                            <a:rPr lang="it-IT" sz="2000" i="1" baseline="-25000">
                              <a:solidFill>
                                <a:schemeClr val="bg1">
                                  <a:lumMod val="50000"/>
                                </a:schemeClr>
                              </a:solidFill>
                              <a:latin typeface="Cambria Math" panose="02040503050406030204" pitchFamily="18" charset="0"/>
                              <a:ea typeface="Cambria Math" panose="02040503050406030204" pitchFamily="18" charset="0"/>
                            </a:rPr>
                            <m:t>i</m:t>
                          </m:r>
                          <m:r>
                            <m:rPr>
                              <m:nor/>
                            </m:rPr>
                            <a:rPr lang="it-IT" sz="2000">
                              <a:solidFill>
                                <a:schemeClr val="bg1">
                                  <a:lumMod val="50000"/>
                                </a:schemeClr>
                              </a:solidFill>
                              <a:latin typeface="Cambria Math" panose="02040503050406030204" pitchFamily="18" charset="0"/>
                              <a:ea typeface="Cambria Math" panose="02040503050406030204" pitchFamily="18" charset="0"/>
                            </a:rPr>
                            <m:t> – </m:t>
                          </m:r>
                          <m:r>
                            <m:rPr>
                              <m:nor/>
                            </m:rPr>
                            <a:rPr lang="it-IT" sz="2000" i="1">
                              <a:solidFill>
                                <a:schemeClr val="bg1">
                                  <a:lumMod val="50000"/>
                                </a:schemeClr>
                              </a:solidFill>
                              <a:latin typeface="Cambria Math" panose="02040503050406030204" pitchFamily="18" charset="0"/>
                              <a:ea typeface="Cambria Math" panose="02040503050406030204" pitchFamily="18" charset="0"/>
                              <a:cs typeface="Lucida Grande"/>
                              <a:sym typeface="Symbol" pitchFamily="18" charset="2"/>
                            </a:rPr>
                            <m:t>β</m:t>
                          </m:r>
                          <m:r>
                            <m:rPr>
                              <m:nor/>
                            </m:rPr>
                            <a:rPr lang="it-IT" sz="2000" baseline="-25000">
                              <a:solidFill>
                                <a:schemeClr val="bg1">
                                  <a:lumMod val="50000"/>
                                </a:schemeClr>
                              </a:solidFill>
                              <a:latin typeface="Cambria Math" panose="02040503050406030204" pitchFamily="18" charset="0"/>
                              <a:ea typeface="Cambria Math" panose="02040503050406030204" pitchFamily="18" charset="0"/>
                            </a:rPr>
                            <m:t>1</m:t>
                          </m:r>
                          <m:r>
                            <m:rPr>
                              <m:nor/>
                            </m:rPr>
                            <a:rPr lang="it-IT" sz="2000">
                              <a:solidFill>
                                <a:schemeClr val="bg1">
                                  <a:lumMod val="50000"/>
                                </a:schemeClr>
                              </a:solidFill>
                              <a:latin typeface="Cambria Math" panose="02040503050406030204" pitchFamily="18" charset="0"/>
                              <a:ea typeface="Cambria Math" panose="02040503050406030204" pitchFamily="18" charset="0"/>
                            </a:rPr>
                            <m:t> </m:t>
                          </m:r>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m:rPr>
                              <m:nor/>
                            </m:rPr>
                            <a:rPr lang="it-IT" sz="2000">
                              <a:solidFill>
                                <a:schemeClr val="bg1">
                                  <a:lumMod val="50000"/>
                                </a:schemeClr>
                              </a:solidFill>
                              <a:latin typeface="Cambria Math" panose="02040503050406030204" pitchFamily="18" charset="0"/>
                              <a:ea typeface="Cambria Math" panose="02040503050406030204" pitchFamily="18" charset="0"/>
                            </a:rPr>
                            <m:t> + </m:t>
                          </m:r>
                          <m:r>
                            <m:rPr>
                              <m:nor/>
                            </m:rPr>
                            <a:rPr lang="it-IT" sz="2000" i="1">
                              <a:solidFill>
                                <a:schemeClr val="bg1">
                                  <a:lumMod val="50000"/>
                                </a:schemeClr>
                              </a:solidFill>
                              <a:latin typeface="Cambria Math" panose="02040503050406030204" pitchFamily="18" charset="0"/>
                              <a:ea typeface="Cambria Math" panose="02040503050406030204" pitchFamily="18" charset="0"/>
                            </a:rPr>
                            <m:t>u</m:t>
                          </m:r>
                          <m:r>
                            <m:rPr>
                              <m:nor/>
                            </m:rPr>
                            <a:rPr lang="it-IT" sz="2000" i="1" baseline="-25000">
                              <a:solidFill>
                                <a:schemeClr val="bg1">
                                  <a:lumMod val="50000"/>
                                </a:schemeClr>
                              </a:solidFill>
                              <a:latin typeface="Cambria Math" panose="02040503050406030204" pitchFamily="18" charset="0"/>
                              <a:ea typeface="Cambria Math" panose="02040503050406030204" pitchFamily="18" charset="0"/>
                            </a:rPr>
                            <m:t>i</m:t>
                          </m:r>
                        </m:e>
                      </m:d>
                    </m:oMath>
                  </m:oMathPara>
                </a14:m>
                <a:endParaRPr lang="en-US" sz="2000" b="0" i="1" baseline="-25000" dirty="0">
                  <a:solidFill>
                    <a:schemeClr val="bg1">
                      <a:lumMod val="50000"/>
                    </a:schemeClr>
                  </a:solidFill>
                  <a:latin typeface="Cambria Math" panose="02040503050406030204" pitchFamily="18" charset="0"/>
                  <a:ea typeface="Cambria Math" panose="02040503050406030204" pitchFamily="18" charset="0"/>
                </a:endParaRPr>
              </a:p>
              <a:p>
                <a:pPr marL="0" indent="0">
                  <a:spcAft>
                    <a:spcPts val="600"/>
                  </a:spcAft>
                  <a:buNone/>
                </a:pPr>
                <a14:m>
                  <m:oMathPara xmlns:m="http://schemas.openxmlformats.org/officeDocument/2006/math">
                    <m:oMathParaPr>
                      <m:jc m:val="centerGroup"/>
                    </m:oMathParaPr>
                    <m:oMath xmlns:m="http://schemas.openxmlformats.org/officeDocument/2006/math">
                      <m:r>
                        <a:rPr lang="en-US" sz="2000" b="0" i="1" smtClean="0">
                          <a:solidFill>
                            <a:schemeClr val="bg1">
                              <a:lumMod val="50000"/>
                            </a:schemeClr>
                          </a:solidFill>
                          <a:latin typeface="Cambria Math" panose="02040503050406030204" pitchFamily="18" charset="0"/>
                          <a:ea typeface="Cambria Math" panose="02040503050406030204" pitchFamily="18" charset="0"/>
                        </a:rPr>
                        <m:t>=</m:t>
                      </m:r>
                      <m:r>
                        <a:rPr lang="en-US" sz="2000" i="1">
                          <a:solidFill>
                            <a:schemeClr val="bg1">
                              <a:lumMod val="50000"/>
                            </a:schemeClr>
                          </a:solidFill>
                          <a:latin typeface="Cambria Math" panose="02040503050406030204" pitchFamily="18" charset="0"/>
                          <a:ea typeface="Cambria Math" panose="02040503050406030204" pitchFamily="18" charset="0"/>
                        </a:rPr>
                        <m:t>𝐶𝑜𝑣</m:t>
                      </m:r>
                      <m:d>
                        <m:dPr>
                          <m:ctrlPr>
                            <a:rPr lang="en-US" sz="2000" i="1">
                              <a:solidFill>
                                <a:schemeClr val="bg1">
                                  <a:lumMod val="50000"/>
                                </a:schemeClr>
                              </a:solidFill>
                              <a:latin typeface="Cambria Math" panose="02040503050406030204" pitchFamily="18" charset="0"/>
                              <a:ea typeface="Cambria Math" panose="02040503050406030204" pitchFamily="18" charset="0"/>
                            </a:rPr>
                          </m:ctrlPr>
                        </m:d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m:rPr>
                              <m:nor/>
                            </m:rPr>
                            <a:rPr lang="en-US" sz="2000" i="1">
                              <a:solidFill>
                                <a:schemeClr val="bg1">
                                  <a:lumMod val="50000"/>
                                </a:schemeClr>
                              </a:solidFill>
                              <a:latin typeface="Cambria Math" panose="02040503050406030204" pitchFamily="18" charset="0"/>
                              <a:ea typeface="Cambria Math" panose="02040503050406030204" pitchFamily="18" charset="0"/>
                            </a:rPr>
                            <m:t>,</m:t>
                          </m:r>
                          <m:r>
                            <m:rPr>
                              <m:nor/>
                            </m:rPr>
                            <a:rPr lang="it-IT" sz="2000" i="1">
                              <a:solidFill>
                                <a:schemeClr val="bg1">
                                  <a:lumMod val="50000"/>
                                </a:schemeClr>
                              </a:solidFill>
                              <a:latin typeface="Cambria Math" panose="02040503050406030204" pitchFamily="18" charset="0"/>
                              <a:ea typeface="Cambria Math" panose="02040503050406030204" pitchFamily="18" charset="0"/>
                              <a:cs typeface="Lucida Grande"/>
                              <a:sym typeface="Symbol" pitchFamily="18" charset="2"/>
                            </a:rPr>
                            <m:t>β</m:t>
                          </m:r>
                          <m:r>
                            <m:rPr>
                              <m:nor/>
                            </m:rPr>
                            <a:rPr lang="it-IT" sz="2000" baseline="-25000">
                              <a:solidFill>
                                <a:schemeClr val="bg1">
                                  <a:lumMod val="50000"/>
                                </a:schemeClr>
                              </a:solidFill>
                              <a:latin typeface="Cambria Math" panose="02040503050406030204" pitchFamily="18" charset="0"/>
                              <a:ea typeface="Cambria Math" panose="02040503050406030204" pitchFamily="18" charset="0"/>
                            </a:rPr>
                            <m:t>1</m:t>
                          </m:r>
                          <m:d>
                            <m:dPr>
                              <m:ctrlPr>
                                <a:rPr lang="en-US" sz="2000" i="1" smtClean="0">
                                  <a:solidFill>
                                    <a:schemeClr val="bg1">
                                      <a:lumMod val="50000"/>
                                    </a:schemeClr>
                                  </a:solidFill>
                                  <a:latin typeface="Cambria Math" panose="02040503050406030204" pitchFamily="18" charset="0"/>
                                  <a:ea typeface="Cambria Math" panose="02040503050406030204" pitchFamily="18" charset="0"/>
                                </a:rPr>
                              </m:ctrlPr>
                            </m:dPr>
                            <m:e>
                              <m:r>
                                <m:rPr>
                                  <m:nor/>
                                </m:rPr>
                                <a:rPr lang="it-IT" sz="2000" i="1">
                                  <a:solidFill>
                                    <a:schemeClr val="bg1">
                                      <a:lumMod val="50000"/>
                                    </a:schemeClr>
                                  </a:solidFill>
                                  <a:latin typeface="Cambria Math" panose="02040503050406030204" pitchFamily="18" charset="0"/>
                                  <a:ea typeface="Cambria Math" panose="02040503050406030204" pitchFamily="18" charset="0"/>
                                </a:rPr>
                                <m:t>X</m:t>
                              </m:r>
                              <m:r>
                                <m:rPr>
                                  <m:nor/>
                                </m:rPr>
                                <a:rPr lang="it-IT" sz="2000" i="1" baseline="-25000">
                                  <a:solidFill>
                                    <a:schemeClr val="bg1">
                                      <a:lumMod val="50000"/>
                                    </a:schemeClr>
                                  </a:solidFill>
                                  <a:latin typeface="Cambria Math" panose="02040503050406030204" pitchFamily="18" charset="0"/>
                                  <a:ea typeface="Cambria Math" panose="02040503050406030204" pitchFamily="18" charset="0"/>
                                </a:rPr>
                                <m:t>i</m:t>
                              </m:r>
                              <m:r>
                                <m:rPr>
                                  <m:nor/>
                                </m:rPr>
                                <a:rPr lang="it-IT" sz="2000">
                                  <a:solidFill>
                                    <a:schemeClr val="bg1">
                                      <a:lumMod val="50000"/>
                                    </a:schemeClr>
                                  </a:solidFill>
                                  <a:latin typeface="Cambria Math" panose="02040503050406030204" pitchFamily="18" charset="0"/>
                                  <a:ea typeface="Cambria Math" panose="02040503050406030204" pitchFamily="18" charset="0"/>
                                </a:rPr>
                                <m:t> –</m:t>
                              </m:r>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e>
                          </m:d>
                          <m:r>
                            <m:rPr>
                              <m:nor/>
                            </m:rPr>
                            <a:rPr lang="it-IT" sz="2000">
                              <a:solidFill>
                                <a:schemeClr val="bg1">
                                  <a:lumMod val="50000"/>
                                </a:schemeClr>
                              </a:solidFill>
                              <a:latin typeface="Cambria Math" panose="02040503050406030204" pitchFamily="18" charset="0"/>
                              <a:ea typeface="Cambria Math" panose="02040503050406030204" pitchFamily="18" charset="0"/>
                            </a:rPr>
                            <m:t> + </m:t>
                          </m:r>
                          <m:r>
                            <m:rPr>
                              <m:nor/>
                            </m:rPr>
                            <a:rPr lang="it-IT" sz="2000" i="1">
                              <a:solidFill>
                                <a:schemeClr val="bg1">
                                  <a:lumMod val="50000"/>
                                </a:schemeClr>
                              </a:solidFill>
                              <a:latin typeface="Cambria Math" panose="02040503050406030204" pitchFamily="18" charset="0"/>
                              <a:ea typeface="Cambria Math" panose="02040503050406030204" pitchFamily="18" charset="0"/>
                            </a:rPr>
                            <m:t>u</m:t>
                          </m:r>
                          <m:r>
                            <m:rPr>
                              <m:nor/>
                            </m:rPr>
                            <a:rPr lang="it-IT" sz="2000" i="1" baseline="-25000">
                              <a:solidFill>
                                <a:schemeClr val="bg1">
                                  <a:lumMod val="50000"/>
                                </a:schemeClr>
                              </a:solidFill>
                              <a:latin typeface="Cambria Math" panose="02040503050406030204" pitchFamily="18" charset="0"/>
                              <a:ea typeface="Cambria Math" panose="02040503050406030204" pitchFamily="18" charset="0"/>
                            </a:rPr>
                            <m:t>i</m:t>
                          </m:r>
                        </m:e>
                      </m:d>
                      <m:r>
                        <a:rPr lang="en-US" sz="2000" i="1">
                          <a:solidFill>
                            <a:schemeClr val="bg1">
                              <a:lumMod val="50000"/>
                            </a:schemeClr>
                          </a:solidFill>
                          <a:latin typeface="Cambria Math" panose="02040503050406030204" pitchFamily="18" charset="0"/>
                          <a:ea typeface="Cambria Math" panose="02040503050406030204" pitchFamily="18" charset="0"/>
                        </a:rPr>
                        <m:t>=</m:t>
                      </m:r>
                      <m:r>
                        <m:rPr>
                          <m:nor/>
                        </m:rPr>
                        <a:rPr lang="it-IT" sz="2000" i="1">
                          <a:solidFill>
                            <a:schemeClr val="bg1">
                              <a:lumMod val="50000"/>
                            </a:schemeClr>
                          </a:solidFill>
                          <a:latin typeface="Cambria Math" panose="02040503050406030204" pitchFamily="18" charset="0"/>
                          <a:ea typeface="Cambria Math" panose="02040503050406030204" pitchFamily="18" charset="0"/>
                          <a:cs typeface="Lucida Grande"/>
                          <a:sym typeface="Symbol" pitchFamily="18" charset="2"/>
                        </a:rPr>
                        <m:t>β</m:t>
                      </m:r>
                      <m:r>
                        <m:rPr>
                          <m:nor/>
                        </m:rPr>
                        <a:rPr lang="it-IT" sz="2000" baseline="-25000">
                          <a:solidFill>
                            <a:schemeClr val="bg1">
                              <a:lumMod val="50000"/>
                            </a:schemeClr>
                          </a:solidFill>
                          <a:latin typeface="Cambria Math" panose="02040503050406030204" pitchFamily="18" charset="0"/>
                          <a:ea typeface="Cambria Math" panose="02040503050406030204" pitchFamily="18" charset="0"/>
                        </a:rPr>
                        <m:t>1</m:t>
                      </m:r>
                      <m:r>
                        <a:rPr lang="en-US" sz="2000" i="1">
                          <a:solidFill>
                            <a:schemeClr val="bg1">
                              <a:lumMod val="50000"/>
                            </a:schemeClr>
                          </a:solidFill>
                          <a:latin typeface="Cambria Math" panose="02040503050406030204" pitchFamily="18" charset="0"/>
                          <a:ea typeface="Cambria Math" panose="02040503050406030204" pitchFamily="18" charset="0"/>
                        </a:rPr>
                        <m:t>𝐶𝑜𝑣</m:t>
                      </m:r>
                      <m:d>
                        <m:dPr>
                          <m:ctrlPr>
                            <a:rPr lang="en-US" sz="2000" i="1">
                              <a:solidFill>
                                <a:schemeClr val="bg1">
                                  <a:lumMod val="50000"/>
                                </a:schemeClr>
                              </a:solidFill>
                              <a:latin typeface="Cambria Math" panose="02040503050406030204" pitchFamily="18" charset="0"/>
                              <a:ea typeface="Cambria Math" panose="02040503050406030204" pitchFamily="18" charset="0"/>
                            </a:rPr>
                          </m:ctrlPr>
                        </m:d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m:rPr>
                              <m:nor/>
                            </m:rPr>
                            <a:rPr lang="en-US" sz="2000" i="1">
                              <a:solidFill>
                                <a:schemeClr val="bg1">
                                  <a:lumMod val="50000"/>
                                </a:schemeClr>
                              </a:solidFill>
                              <a:latin typeface="Cambria Math" panose="02040503050406030204" pitchFamily="18" charset="0"/>
                              <a:ea typeface="Cambria Math" panose="02040503050406030204" pitchFamily="18" charset="0"/>
                            </a:rPr>
                            <m:t>,</m:t>
                          </m:r>
                          <m:r>
                            <m:rPr>
                              <m:nor/>
                            </m:rPr>
                            <a:rPr lang="it-IT" sz="2000" i="1">
                              <a:solidFill>
                                <a:schemeClr val="bg1">
                                  <a:lumMod val="50000"/>
                                </a:schemeClr>
                              </a:solidFill>
                              <a:latin typeface="Cambria Math" panose="02040503050406030204" pitchFamily="18" charset="0"/>
                              <a:ea typeface="Cambria Math" panose="02040503050406030204" pitchFamily="18" charset="0"/>
                            </a:rPr>
                            <m:t>X</m:t>
                          </m:r>
                          <m:r>
                            <m:rPr>
                              <m:nor/>
                            </m:rPr>
                            <a:rPr lang="it-IT" sz="2000" i="1" baseline="-25000">
                              <a:solidFill>
                                <a:schemeClr val="bg1">
                                  <a:lumMod val="50000"/>
                                </a:schemeClr>
                              </a:solidFill>
                              <a:latin typeface="Cambria Math" panose="02040503050406030204" pitchFamily="18" charset="0"/>
                              <a:ea typeface="Cambria Math" panose="02040503050406030204" pitchFamily="18" charset="0"/>
                            </a:rPr>
                            <m:t>i</m:t>
                          </m:r>
                          <m:r>
                            <m:rPr>
                              <m:nor/>
                            </m:rPr>
                            <a:rPr lang="it-IT" sz="2000">
                              <a:solidFill>
                                <a:schemeClr val="bg1">
                                  <a:lumMod val="50000"/>
                                </a:schemeClr>
                              </a:solidFill>
                              <a:latin typeface="Cambria Math" panose="02040503050406030204" pitchFamily="18" charset="0"/>
                              <a:ea typeface="Cambria Math" panose="02040503050406030204" pitchFamily="18" charset="0"/>
                            </a:rPr>
                            <m:t> –</m:t>
                          </m:r>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e>
                      </m:d>
                      <m:r>
                        <a:rPr lang="en-US" sz="2000" b="0" i="1" smtClean="0">
                          <a:solidFill>
                            <a:schemeClr val="bg1">
                              <a:lumMod val="50000"/>
                            </a:schemeClr>
                          </a:solidFill>
                          <a:latin typeface="Cambria Math" panose="02040503050406030204" pitchFamily="18" charset="0"/>
                          <a:ea typeface="Cambria Math" panose="02040503050406030204" pitchFamily="18" charset="0"/>
                        </a:rPr>
                        <m:t>+</m:t>
                      </m:r>
                      <m:r>
                        <a:rPr lang="en-US" sz="2000" i="1">
                          <a:solidFill>
                            <a:schemeClr val="bg1">
                              <a:lumMod val="50000"/>
                            </a:schemeClr>
                          </a:solidFill>
                          <a:latin typeface="Cambria Math" panose="02040503050406030204" pitchFamily="18" charset="0"/>
                          <a:ea typeface="Cambria Math" panose="02040503050406030204" pitchFamily="18" charset="0"/>
                        </a:rPr>
                        <m:t>𝐶𝑜𝑣</m:t>
                      </m:r>
                      <m:d>
                        <m:dPr>
                          <m:ctrlPr>
                            <a:rPr lang="en-US" sz="2000" i="1">
                              <a:solidFill>
                                <a:schemeClr val="bg1">
                                  <a:lumMod val="50000"/>
                                </a:schemeClr>
                              </a:solidFill>
                              <a:latin typeface="Cambria Math" panose="02040503050406030204" pitchFamily="18" charset="0"/>
                              <a:ea typeface="Cambria Math" panose="02040503050406030204" pitchFamily="18" charset="0"/>
                            </a:rPr>
                          </m:ctrlPr>
                        </m:d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m:rPr>
                              <m:nor/>
                            </m:rPr>
                            <a:rPr lang="en-US" sz="2000" i="1">
                              <a:solidFill>
                                <a:schemeClr val="bg1">
                                  <a:lumMod val="50000"/>
                                </a:schemeClr>
                              </a:solidFill>
                              <a:latin typeface="Cambria Math" panose="02040503050406030204" pitchFamily="18" charset="0"/>
                              <a:ea typeface="Cambria Math" panose="02040503050406030204" pitchFamily="18" charset="0"/>
                            </a:rPr>
                            <m:t>,</m:t>
                          </m:r>
                          <m:r>
                            <m:rPr>
                              <m:nor/>
                            </m:rPr>
                            <a:rPr lang="it-IT" sz="2000">
                              <a:solidFill>
                                <a:schemeClr val="bg1">
                                  <a:lumMod val="50000"/>
                                </a:schemeClr>
                              </a:solidFill>
                              <a:latin typeface="Cambria Math" panose="02040503050406030204" pitchFamily="18" charset="0"/>
                              <a:ea typeface="Cambria Math" panose="02040503050406030204" pitchFamily="18" charset="0"/>
                            </a:rPr>
                            <m:t> </m:t>
                          </m:r>
                          <m:r>
                            <m:rPr>
                              <m:nor/>
                            </m:rPr>
                            <a:rPr lang="it-IT" sz="2000" i="1">
                              <a:solidFill>
                                <a:schemeClr val="bg1">
                                  <a:lumMod val="50000"/>
                                </a:schemeClr>
                              </a:solidFill>
                              <a:latin typeface="Cambria Math" panose="02040503050406030204" pitchFamily="18" charset="0"/>
                              <a:ea typeface="Cambria Math" panose="02040503050406030204" pitchFamily="18" charset="0"/>
                            </a:rPr>
                            <m:t>u</m:t>
                          </m:r>
                          <m:r>
                            <m:rPr>
                              <m:nor/>
                            </m:rPr>
                            <a:rPr lang="it-IT" sz="2000" i="1" baseline="-25000">
                              <a:solidFill>
                                <a:schemeClr val="bg1">
                                  <a:lumMod val="50000"/>
                                </a:schemeClr>
                              </a:solidFill>
                              <a:latin typeface="Cambria Math" panose="02040503050406030204" pitchFamily="18" charset="0"/>
                              <a:ea typeface="Cambria Math" panose="02040503050406030204" pitchFamily="18" charset="0"/>
                            </a:rPr>
                            <m:t>i</m:t>
                          </m:r>
                        </m:e>
                      </m:d>
                    </m:oMath>
                  </m:oMathPara>
                </a14:m>
                <a:endParaRPr lang="it-IT" sz="2000" dirty="0">
                  <a:solidFill>
                    <a:schemeClr val="bg1">
                      <a:lumMod val="50000"/>
                    </a:schemeClr>
                  </a:solidFill>
                  <a:latin typeface="Cambria Math" panose="02040503050406030204" pitchFamily="18" charset="0"/>
                  <a:ea typeface="Cambria Math" panose="02040503050406030204" pitchFamily="18" charset="0"/>
                </a:endParaRPr>
              </a:p>
              <a:p>
                <a:pPr lvl="1">
                  <a:spcAft>
                    <a:spcPts val="600"/>
                  </a:spcAft>
                  <a:buFontTx/>
                  <a:buNone/>
                </a:pPr>
                <a14:m>
                  <m:oMathPara xmlns:m="http://schemas.openxmlformats.org/officeDocument/2006/math">
                    <m:oMathParaPr>
                      <m:jc m:val="centerGroup"/>
                    </m:oMathParaPr>
                    <m:oMath xmlns:m="http://schemas.openxmlformats.org/officeDocument/2006/math">
                      <m:r>
                        <a:rPr lang="en-US" sz="2000" i="1">
                          <a:solidFill>
                            <a:schemeClr val="bg1">
                              <a:lumMod val="50000"/>
                            </a:schemeClr>
                          </a:solidFill>
                          <a:latin typeface="Cambria Math" panose="02040503050406030204" pitchFamily="18" charset="0"/>
                          <a:ea typeface="Cambria Math" panose="02040503050406030204" pitchFamily="18" charset="0"/>
                        </a:rPr>
                        <m:t>=</m:t>
                      </m:r>
                      <m:r>
                        <m:rPr>
                          <m:nor/>
                        </m:rPr>
                        <a:rPr lang="it-IT" sz="2000" i="1">
                          <a:solidFill>
                            <a:schemeClr val="bg1">
                              <a:lumMod val="50000"/>
                            </a:schemeClr>
                          </a:solidFill>
                          <a:latin typeface="Cambria Math" panose="02040503050406030204" pitchFamily="18" charset="0"/>
                          <a:ea typeface="Cambria Math" panose="02040503050406030204" pitchFamily="18" charset="0"/>
                          <a:cs typeface="Lucida Grande"/>
                          <a:sym typeface="Symbol" pitchFamily="18" charset="2"/>
                        </a:rPr>
                        <m:t>β</m:t>
                      </m:r>
                      <m:r>
                        <m:rPr>
                          <m:nor/>
                        </m:rPr>
                        <a:rPr lang="it-IT" sz="2000" baseline="-25000">
                          <a:solidFill>
                            <a:schemeClr val="bg1">
                              <a:lumMod val="50000"/>
                            </a:schemeClr>
                          </a:solidFill>
                          <a:latin typeface="Cambria Math" panose="02040503050406030204" pitchFamily="18" charset="0"/>
                          <a:ea typeface="Cambria Math" panose="02040503050406030204" pitchFamily="18" charset="0"/>
                        </a:rPr>
                        <m:t>1</m:t>
                      </m:r>
                      <m:r>
                        <a:rPr lang="en-US" sz="2000" i="1">
                          <a:solidFill>
                            <a:schemeClr val="bg1">
                              <a:lumMod val="50000"/>
                            </a:schemeClr>
                          </a:solidFill>
                          <a:latin typeface="Cambria Math" panose="02040503050406030204" pitchFamily="18" charset="0"/>
                          <a:ea typeface="Cambria Math" panose="02040503050406030204" pitchFamily="18" charset="0"/>
                        </a:rPr>
                        <m:t>𝐶𝑜𝑣</m:t>
                      </m:r>
                      <m:d>
                        <m:dPr>
                          <m:ctrlPr>
                            <a:rPr lang="en-US" sz="2000" i="1">
                              <a:solidFill>
                                <a:schemeClr val="bg1">
                                  <a:lumMod val="50000"/>
                                </a:schemeClr>
                              </a:solidFill>
                              <a:latin typeface="Cambria Math" panose="02040503050406030204" pitchFamily="18" charset="0"/>
                              <a:ea typeface="Cambria Math" panose="02040503050406030204" pitchFamily="18" charset="0"/>
                            </a:rPr>
                          </m:ctrlPr>
                        </m:d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m:rPr>
                              <m:nor/>
                            </m:rPr>
                            <a:rPr lang="en-US" sz="2000" i="1">
                              <a:solidFill>
                                <a:schemeClr val="bg1">
                                  <a:lumMod val="50000"/>
                                </a:schemeClr>
                              </a:solidFill>
                              <a:latin typeface="Cambria Math" panose="02040503050406030204" pitchFamily="18" charset="0"/>
                              <a:ea typeface="Cambria Math" panose="02040503050406030204" pitchFamily="18" charset="0"/>
                            </a:rPr>
                            <m:t>,</m:t>
                          </m:r>
                          <m:r>
                            <m:rPr>
                              <m:nor/>
                            </m:rPr>
                            <a:rPr lang="it-IT" sz="2000" i="1">
                              <a:solidFill>
                                <a:schemeClr val="bg1">
                                  <a:lumMod val="50000"/>
                                </a:schemeClr>
                              </a:solidFill>
                              <a:latin typeface="Cambria Math" panose="02040503050406030204" pitchFamily="18" charset="0"/>
                              <a:ea typeface="Cambria Math" panose="02040503050406030204" pitchFamily="18" charset="0"/>
                            </a:rPr>
                            <m:t>X</m:t>
                          </m:r>
                          <m:r>
                            <m:rPr>
                              <m:nor/>
                            </m:rPr>
                            <a:rPr lang="it-IT" sz="2000" i="1" baseline="-25000">
                              <a:solidFill>
                                <a:schemeClr val="bg1">
                                  <a:lumMod val="50000"/>
                                </a:schemeClr>
                              </a:solidFill>
                              <a:latin typeface="Cambria Math" panose="02040503050406030204" pitchFamily="18" charset="0"/>
                              <a:ea typeface="Cambria Math" panose="02040503050406030204" pitchFamily="18" charset="0"/>
                            </a:rPr>
                            <m:t>i</m:t>
                          </m:r>
                          <m:r>
                            <m:rPr>
                              <m:nor/>
                            </m:rPr>
                            <a:rPr lang="it-IT" sz="2000">
                              <a:solidFill>
                                <a:schemeClr val="bg1">
                                  <a:lumMod val="50000"/>
                                </a:schemeClr>
                              </a:solidFill>
                              <a:latin typeface="Cambria Math" panose="02040503050406030204" pitchFamily="18" charset="0"/>
                              <a:ea typeface="Cambria Math" panose="02040503050406030204" pitchFamily="18" charset="0"/>
                            </a:rPr>
                            <m:t> </m:t>
                          </m:r>
                        </m:e>
                      </m:d>
                      <m:r>
                        <a:rPr lang="en-US" sz="2000" b="0" i="1" smtClean="0">
                          <a:solidFill>
                            <a:schemeClr val="bg1">
                              <a:lumMod val="50000"/>
                            </a:schemeClr>
                          </a:solidFill>
                          <a:latin typeface="Cambria Math" panose="02040503050406030204" pitchFamily="18" charset="0"/>
                          <a:ea typeface="Cambria Math" panose="02040503050406030204" pitchFamily="18" charset="0"/>
                        </a:rPr>
                        <m:t>−</m:t>
                      </m:r>
                      <m:r>
                        <m:rPr>
                          <m:nor/>
                        </m:rPr>
                        <a:rPr lang="it-IT" sz="2000" i="1">
                          <a:solidFill>
                            <a:schemeClr val="bg1">
                              <a:lumMod val="50000"/>
                            </a:schemeClr>
                          </a:solidFill>
                          <a:latin typeface="Cambria Math" panose="02040503050406030204" pitchFamily="18" charset="0"/>
                          <a:ea typeface="Cambria Math" panose="02040503050406030204" pitchFamily="18" charset="0"/>
                          <a:cs typeface="Lucida Grande"/>
                          <a:sym typeface="Symbol" pitchFamily="18" charset="2"/>
                        </a:rPr>
                        <m:t>β</m:t>
                      </m:r>
                      <m:r>
                        <m:rPr>
                          <m:nor/>
                        </m:rPr>
                        <a:rPr lang="it-IT" sz="2000" baseline="-25000">
                          <a:solidFill>
                            <a:schemeClr val="bg1">
                              <a:lumMod val="50000"/>
                            </a:schemeClr>
                          </a:solidFill>
                          <a:latin typeface="Cambria Math" panose="02040503050406030204" pitchFamily="18" charset="0"/>
                          <a:ea typeface="Cambria Math" panose="02040503050406030204" pitchFamily="18" charset="0"/>
                        </a:rPr>
                        <m:t>1</m:t>
                      </m:r>
                      <m:r>
                        <a:rPr lang="en-US" sz="2000" b="0" i="1" smtClean="0">
                          <a:solidFill>
                            <a:schemeClr val="bg1">
                              <a:lumMod val="50000"/>
                            </a:schemeClr>
                          </a:solidFill>
                          <a:latin typeface="Cambria Math" panose="02040503050406030204" pitchFamily="18" charset="0"/>
                          <a:ea typeface="Cambria Math" panose="02040503050406030204" pitchFamily="18" charset="0"/>
                        </a:rPr>
                        <m:t>𝑉𝑎𝑟</m:t>
                      </m:r>
                      <m:d>
                        <m:dPr>
                          <m:ctrlPr>
                            <a:rPr lang="en-US" sz="2000" i="1">
                              <a:solidFill>
                                <a:schemeClr val="bg1">
                                  <a:lumMod val="50000"/>
                                </a:schemeClr>
                              </a:solidFill>
                              <a:latin typeface="Cambria Math" panose="02040503050406030204" pitchFamily="18" charset="0"/>
                              <a:ea typeface="Cambria Math" panose="02040503050406030204" pitchFamily="18" charset="0"/>
                            </a:rPr>
                          </m:ctrlPr>
                        </m:d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a:rPr lang="it-IT" sz="2000" i="1" smtClean="0">
                              <a:solidFill>
                                <a:schemeClr val="bg1">
                                  <a:lumMod val="50000"/>
                                </a:schemeClr>
                              </a:solidFill>
                              <a:latin typeface="Cambria Math" panose="02040503050406030204" pitchFamily="18" charset="0"/>
                              <a:ea typeface="Cambria Math" panose="02040503050406030204" pitchFamily="18" charset="0"/>
                            </a:rPr>
                            <m:t> </m:t>
                          </m:r>
                        </m:e>
                      </m:d>
                      <m:r>
                        <a:rPr lang="en-US" sz="2000" b="0" i="1" smtClean="0">
                          <a:solidFill>
                            <a:schemeClr val="bg1">
                              <a:lumMod val="50000"/>
                            </a:schemeClr>
                          </a:solidFill>
                          <a:latin typeface="Cambria Math" panose="02040503050406030204" pitchFamily="18" charset="0"/>
                          <a:ea typeface="Cambria Math" panose="02040503050406030204" pitchFamily="18" charset="0"/>
                        </a:rPr>
                        <m:t>+</m:t>
                      </m:r>
                      <m:r>
                        <m:rPr>
                          <m:nor/>
                        </m:rPr>
                        <a:rPr lang="it-IT" sz="2000" i="1">
                          <a:solidFill>
                            <a:schemeClr val="bg1">
                              <a:lumMod val="50000"/>
                            </a:schemeClr>
                          </a:solidFill>
                          <a:latin typeface="Cambria Math" panose="02040503050406030204" pitchFamily="18" charset="0"/>
                          <a:ea typeface="Cambria Math" panose="02040503050406030204" pitchFamily="18" charset="0"/>
                          <a:cs typeface="Lucida Grande"/>
                          <a:sym typeface="Symbol" pitchFamily="18" charset="2"/>
                        </a:rPr>
                        <m:t>β</m:t>
                      </m:r>
                      <m:r>
                        <m:rPr>
                          <m:nor/>
                        </m:rPr>
                        <a:rPr lang="it-IT" sz="2000" baseline="-25000">
                          <a:solidFill>
                            <a:schemeClr val="bg1">
                              <a:lumMod val="50000"/>
                            </a:schemeClr>
                          </a:solidFill>
                          <a:latin typeface="Cambria Math" panose="02040503050406030204" pitchFamily="18" charset="0"/>
                          <a:ea typeface="Cambria Math" panose="02040503050406030204" pitchFamily="18" charset="0"/>
                        </a:rPr>
                        <m:t>1</m:t>
                      </m:r>
                      <m:r>
                        <a:rPr lang="en-US" sz="2000" i="1">
                          <a:solidFill>
                            <a:schemeClr val="bg1">
                              <a:lumMod val="50000"/>
                            </a:schemeClr>
                          </a:solidFill>
                          <a:latin typeface="Cambria Math" panose="02040503050406030204" pitchFamily="18" charset="0"/>
                          <a:ea typeface="Cambria Math" panose="02040503050406030204" pitchFamily="18" charset="0"/>
                        </a:rPr>
                        <m:t>𝐶𝑜𝑣</m:t>
                      </m:r>
                      <m:d>
                        <m:dPr>
                          <m:ctrlPr>
                            <a:rPr lang="en-US" sz="2000" i="1">
                              <a:solidFill>
                                <a:schemeClr val="bg1">
                                  <a:lumMod val="50000"/>
                                </a:schemeClr>
                              </a:solidFill>
                              <a:latin typeface="Cambria Math" panose="02040503050406030204" pitchFamily="18" charset="0"/>
                              <a:ea typeface="Cambria Math" panose="02040503050406030204" pitchFamily="18" charset="0"/>
                            </a:rPr>
                          </m:ctrlPr>
                        </m:dPr>
                        <m:e>
                          <m:acc>
                            <m:accPr>
                              <m:chr m:val="̃"/>
                              <m:ctrlPr>
                                <a:rPr lang="it-IT" sz="2000" i="1">
                                  <a:solidFill>
                                    <a:schemeClr val="bg1">
                                      <a:lumMod val="50000"/>
                                    </a:schemeClr>
                                  </a:solidFill>
                                  <a:latin typeface="Cambria Math" panose="02040503050406030204" pitchFamily="18" charset="0"/>
                                  <a:ea typeface="Cambria Math" panose="02040503050406030204" pitchFamily="18" charset="0"/>
                                </a:rPr>
                              </m:ctrlPr>
                            </m:accPr>
                            <m:e>
                              <m:sSub>
                                <m:sSubPr>
                                  <m:ctrlPr>
                                    <a:rPr lang="en-US" sz="2000" i="1">
                                      <a:solidFill>
                                        <a:schemeClr val="bg1">
                                          <a:lumMod val="50000"/>
                                        </a:schemeClr>
                                      </a:solidFill>
                                      <a:latin typeface="Cambria Math" panose="02040503050406030204" pitchFamily="18" charset="0"/>
                                      <a:ea typeface="Cambria Math" panose="02040503050406030204" pitchFamily="18" charset="0"/>
                                    </a:rPr>
                                  </m:ctrlPr>
                                </m:sSubPr>
                                <m:e>
                                  <m:r>
                                    <a:rPr lang="en-US" sz="2000" i="1">
                                      <a:solidFill>
                                        <a:schemeClr val="bg1">
                                          <a:lumMod val="50000"/>
                                        </a:schemeClr>
                                      </a:solidFill>
                                      <a:latin typeface="Cambria Math" panose="02040503050406030204" pitchFamily="18" charset="0"/>
                                      <a:ea typeface="Cambria Math" panose="02040503050406030204" pitchFamily="18" charset="0"/>
                                    </a:rPr>
                                    <m:t>𝑋</m:t>
                                  </m:r>
                                </m:e>
                                <m:sub>
                                  <m:r>
                                    <a:rPr lang="en-US" sz="2000" i="1">
                                      <a:solidFill>
                                        <a:schemeClr val="bg1">
                                          <a:lumMod val="50000"/>
                                        </a:schemeClr>
                                      </a:solidFill>
                                      <a:latin typeface="Cambria Math" panose="02040503050406030204" pitchFamily="18" charset="0"/>
                                      <a:ea typeface="Cambria Math" panose="02040503050406030204" pitchFamily="18" charset="0"/>
                                    </a:rPr>
                                    <m:t>𝑖</m:t>
                                  </m:r>
                                </m:sub>
                              </m:sSub>
                            </m:e>
                          </m:acc>
                          <m:r>
                            <m:rPr>
                              <m:nor/>
                            </m:rPr>
                            <a:rPr lang="en-US" sz="2000" i="1">
                              <a:solidFill>
                                <a:schemeClr val="bg1">
                                  <a:lumMod val="50000"/>
                                </a:schemeClr>
                              </a:solidFill>
                              <a:latin typeface="Cambria Math" panose="02040503050406030204" pitchFamily="18" charset="0"/>
                              <a:ea typeface="Cambria Math" panose="02040503050406030204" pitchFamily="18" charset="0"/>
                            </a:rPr>
                            <m:t>,</m:t>
                          </m:r>
                          <m:r>
                            <m:rPr>
                              <m:nor/>
                            </m:rPr>
                            <a:rPr lang="it-IT" sz="2000" i="1">
                              <a:solidFill>
                                <a:schemeClr val="bg1">
                                  <a:lumMod val="50000"/>
                                </a:schemeClr>
                              </a:solidFill>
                              <a:latin typeface="Cambria Math" panose="02040503050406030204" pitchFamily="18" charset="0"/>
                              <a:ea typeface="Cambria Math" panose="02040503050406030204" pitchFamily="18" charset="0"/>
                            </a:rPr>
                            <m:t>u</m:t>
                          </m:r>
                          <m:r>
                            <m:rPr>
                              <m:nor/>
                            </m:rPr>
                            <a:rPr lang="it-IT" sz="2000" i="1" baseline="-25000">
                              <a:solidFill>
                                <a:schemeClr val="bg1">
                                  <a:lumMod val="50000"/>
                                </a:schemeClr>
                              </a:solidFill>
                              <a:latin typeface="Cambria Math" panose="02040503050406030204" pitchFamily="18" charset="0"/>
                              <a:ea typeface="Cambria Math" panose="02040503050406030204" pitchFamily="18" charset="0"/>
                            </a:rPr>
                            <m:t>i</m:t>
                          </m:r>
                        </m:e>
                      </m:d>
                    </m:oMath>
                  </m:oMathPara>
                </a14:m>
                <a:endParaRPr lang="it-IT" sz="2000" dirty="0">
                  <a:solidFill>
                    <a:schemeClr val="bg1">
                      <a:lumMod val="50000"/>
                    </a:schemeClr>
                  </a:solidFill>
                  <a:ea typeface="ＭＳ Ｐゴシック" pitchFamily="34" charset="-128"/>
                </a:endParaRPr>
              </a:p>
              <a:p>
                <a:pPr marL="341313" lvl="1" indent="-6350">
                  <a:spcAft>
                    <a:spcPts val="600"/>
                  </a:spcAft>
                  <a:buFontTx/>
                  <a:buNone/>
                </a:pPr>
                <a:r>
                  <a:rPr lang="it-IT" sz="2000" dirty="0">
                    <a:solidFill>
                      <a:schemeClr val="bg1">
                        <a:lumMod val="50000"/>
                      </a:schemeClr>
                    </a:solidFill>
                    <a:ea typeface="ＭＳ Ｐゴシック" pitchFamily="34" charset="-128"/>
                    <a:cs typeface="ＭＳ Ｐゴシック" charset="-128"/>
                  </a:rPr>
                  <a:t>dove i termini non sono tutti nulli e, in generale, non hanno somma nulla</a:t>
                </a:r>
              </a:p>
              <a:p>
                <a:pPr lvl="1">
                  <a:lnSpc>
                    <a:spcPct val="90000"/>
                  </a:lnSpc>
                  <a:spcAft>
                    <a:spcPts val="600"/>
                  </a:spcAft>
                  <a:buFontTx/>
                  <a:buNone/>
                </a:pPr>
                <a:endParaRPr lang="it-IT" sz="1800" dirty="0">
                  <a:solidFill>
                    <a:schemeClr val="bg1">
                      <a:lumMod val="50000"/>
                    </a:schemeClr>
                  </a:solidFill>
                  <a:ea typeface="ＭＳ Ｐゴシック" pitchFamily="34" charset="-128"/>
                </a:endParaRPr>
              </a:p>
            </p:txBody>
          </p:sp>
        </mc:Choice>
        <mc:Fallback xmlns="">
          <p:sp>
            <p:nvSpPr>
              <p:cNvPr id="400394" name="Rectangle 3"/>
              <p:cNvSpPr>
                <a:spLocks noGrp="1" noRot="1" noChangeAspect="1" noMove="1" noResize="1" noEditPoints="1" noAdjustHandles="1" noChangeArrowheads="1" noChangeShapeType="1" noTextEdit="1"/>
              </p:cNvSpPr>
              <p:nvPr>
                <p:ph type="body" idx="1"/>
              </p:nvPr>
            </p:nvSpPr>
            <p:spPr>
              <a:xfrm>
                <a:off x="304800" y="1600200"/>
                <a:ext cx="8294688" cy="4709120"/>
              </a:xfrm>
              <a:blipFill rotWithShape="0">
                <a:blip r:embed="rId2"/>
                <a:stretch>
                  <a:fillRect l="-808" t="-648" r="-588" b="-5699"/>
                </a:stretch>
              </a:blipFill>
            </p:spPr>
            <p:txBody>
              <a:bodyPr/>
              <a:lstStyle/>
              <a:p>
                <a:r>
                  <a:rPr lang="en-US">
                    <a:noFill/>
                  </a:rPr>
                  <a:t> </a:t>
                </a:r>
              </a:p>
            </p:txBody>
          </p:sp>
        </mc:Fallback>
      </mc:AlternateContent>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131</a:t>
            </a:fld>
            <a:endParaRPr lang="en-US" altLang="en-US"/>
          </a:p>
        </p:txBody>
      </p:sp>
    </p:spTree>
    <p:extLst>
      <p:ext uri="{BB962C8B-B14F-4D97-AF65-F5344CB8AC3E}">
        <p14:creationId xmlns:p14="http://schemas.microsoft.com/office/powerpoint/2010/main" val="35369530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93" name="Rectangle 2"/>
          <p:cNvSpPr>
            <a:spLocks noGrp="1" noChangeArrowheads="1"/>
          </p:cNvSpPr>
          <p:nvPr>
            <p:ph type="title"/>
          </p:nvPr>
        </p:nvSpPr>
        <p:spPr/>
        <p:txBody>
          <a:bodyPr/>
          <a:lstStyle/>
          <a:p>
            <a:r>
              <a:rPr lang="it-IT">
                <a:ea typeface="ＭＳ Ｐゴシック" pitchFamily="34" charset="-128"/>
              </a:rPr>
              <a:t>Distorsione da errori nelle variabili (continua</a:t>
            </a:r>
            <a:r>
              <a:rPr lang="en-US">
                <a:ea typeface="ＭＳ Ｐゴシック" pitchFamily="34" charset="-128"/>
              </a:rPr>
              <a:t>)</a:t>
            </a:r>
          </a:p>
        </p:txBody>
      </p:sp>
      <p:sp>
        <p:nvSpPr>
          <p:cNvPr id="400394" name="Rectangle 3"/>
          <p:cNvSpPr>
            <a:spLocks noGrp="1" noChangeArrowheads="1"/>
          </p:cNvSpPr>
          <p:nvPr>
            <p:ph type="body" idx="1"/>
          </p:nvPr>
        </p:nvSpPr>
        <p:spPr>
          <a:xfrm>
            <a:off x="304800" y="1600200"/>
            <a:ext cx="8294688" cy="4709120"/>
          </a:xfrm>
        </p:spPr>
        <p:txBody>
          <a:bodyPr/>
          <a:lstStyle/>
          <a:p>
            <a:pPr marL="0" indent="0">
              <a:buFontTx/>
              <a:buNone/>
              <a:defRPr/>
            </a:pPr>
            <a:r>
              <a:rPr lang="it-IT" sz="2400" dirty="0"/>
              <a:t>Per ottenere qualche intuizione per il problema si consideri un caso speciale:</a:t>
            </a:r>
          </a:p>
          <a:p>
            <a:pPr marL="0" indent="0">
              <a:buFontTx/>
              <a:buNone/>
              <a:defRPr/>
            </a:pPr>
            <a:endParaRPr lang="it-IT" sz="2400" dirty="0"/>
          </a:p>
          <a:p>
            <a:pPr marL="914400" lvl="1" indent="-457200">
              <a:buFontTx/>
              <a:buAutoNum type="alphaUcPeriod"/>
              <a:defRPr/>
            </a:pPr>
            <a:r>
              <a:rPr lang="it-IT" sz="2000" dirty="0"/>
              <a:t>Errore di misura classico</a:t>
            </a:r>
          </a:p>
          <a:p>
            <a:pPr marL="457200" lvl="1" indent="0">
              <a:buNone/>
              <a:defRPr/>
            </a:pPr>
            <a:endParaRPr lang="it-IT" sz="2000" dirty="0"/>
          </a:p>
          <a:p>
            <a:pPr lvl="1">
              <a:buFontTx/>
              <a:buNone/>
              <a:defRPr/>
            </a:pPr>
            <a:r>
              <a:rPr lang="it-IT" sz="2000" dirty="0">
                <a:solidFill>
                  <a:schemeClr val="bg1">
                    <a:lumMod val="65000"/>
                  </a:schemeClr>
                </a:solidFill>
                <a:ea typeface="Times New Roman" charset="0"/>
                <a:cs typeface="Times New Roman" charset="0"/>
              </a:rPr>
              <a:t>B. L' errore di misura </a:t>
            </a:r>
            <a:r>
              <a:rPr lang="it-IT" sz="2000" dirty="0">
                <a:solidFill>
                  <a:schemeClr val="bg1">
                    <a:lumMod val="65000"/>
                  </a:schemeClr>
                </a:solidFill>
              </a:rPr>
              <a:t>“migliore ipotesi” è caso un </a:t>
            </a:r>
            <a:r>
              <a:rPr lang="it-IT" sz="2000" dirty="0" err="1">
                <a:solidFill>
                  <a:schemeClr val="bg1">
                    <a:lumMod val="65000"/>
                  </a:schemeClr>
                </a:solidFill>
              </a:rPr>
              <a:t>pò</a:t>
            </a:r>
            <a:r>
              <a:rPr lang="it-IT" sz="2000" dirty="0">
                <a:solidFill>
                  <a:schemeClr val="bg1">
                    <a:lumMod val="65000"/>
                  </a:schemeClr>
                </a:solidFill>
              </a:rPr>
              <a:t> </a:t>
            </a:r>
            <a:r>
              <a:rPr lang="en-US" sz="2000" dirty="0">
                <a:solidFill>
                  <a:schemeClr val="bg1">
                    <a:lumMod val="65000"/>
                  </a:schemeClr>
                </a:solidFill>
              </a:rPr>
              <a:t>“</a:t>
            </a:r>
            <a:r>
              <a:rPr lang="it-IT" sz="2000" dirty="0">
                <a:solidFill>
                  <a:schemeClr val="bg1">
                    <a:lumMod val="65000"/>
                  </a:schemeClr>
                </a:solidFill>
              </a:rPr>
              <a:t>tecnico” che releghiamo in appendice</a:t>
            </a:r>
            <a:endParaRPr lang="it-IT" dirty="0">
              <a:solidFill>
                <a:schemeClr val="bg1">
                  <a:lumMod val="65000"/>
                </a:schemeClr>
              </a:solidFill>
              <a:latin typeface="Times New Roman" charset="0"/>
            </a:endParaRP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132</a:t>
            </a:fld>
            <a:endParaRPr lang="en-US" altLang="en-US"/>
          </a:p>
        </p:txBody>
      </p:sp>
    </p:spTree>
    <p:extLst>
      <p:ext uri="{BB962C8B-B14F-4D97-AF65-F5344CB8AC3E}">
        <p14:creationId xmlns:p14="http://schemas.microsoft.com/office/powerpoint/2010/main" val="35740722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90" name="Rectangle 2"/>
          <p:cNvSpPr>
            <a:spLocks noGrp="1" noChangeArrowheads="1"/>
          </p:cNvSpPr>
          <p:nvPr>
            <p:ph type="title"/>
          </p:nvPr>
        </p:nvSpPr>
        <p:spPr/>
        <p:txBody>
          <a:bodyPr/>
          <a:lstStyle/>
          <a:p>
            <a:r>
              <a:rPr lang="it-IT" u="sng">
                <a:ea typeface="ＭＳ Ｐゴシック" pitchFamily="34" charset="-128"/>
              </a:rPr>
              <a:t>A. Errore di misura classico</a:t>
            </a:r>
            <a:r>
              <a:rPr lang="it-IT">
                <a:ea typeface="ＭＳ Ｐゴシック" pitchFamily="34" charset="-128"/>
              </a:rPr>
              <a:t> (intuizione)</a:t>
            </a:r>
            <a:endParaRPr lang="it-IT">
              <a:latin typeface="Times New Roman" pitchFamily="18" charset="0"/>
              <a:ea typeface="ＭＳ Ｐゴシック" pitchFamily="34" charset="-128"/>
            </a:endParaRPr>
          </a:p>
        </p:txBody>
      </p:sp>
      <mc:AlternateContent xmlns:mc="http://schemas.openxmlformats.org/markup-compatibility/2006" xmlns:a14="http://schemas.microsoft.com/office/drawing/2010/main">
        <mc:Choice Requires="a14">
          <p:sp>
            <p:nvSpPr>
              <p:cNvPr id="404491" name="Rectangle 3"/>
              <p:cNvSpPr>
                <a:spLocks noGrp="1" noChangeArrowheads="1"/>
              </p:cNvSpPr>
              <p:nvPr>
                <p:ph type="body" idx="1"/>
              </p:nvPr>
            </p:nvSpPr>
            <p:spPr/>
            <p:txBody>
              <a:bodyPr/>
              <a:lstStyle/>
              <a:p>
                <a:pPr marL="0" indent="0">
                  <a:buFontTx/>
                  <a:buNone/>
                </a:pPr>
                <a:r>
                  <a:rPr lang="it-IT" sz="2000">
                    <a:ea typeface="ＭＳ Ｐゴシック" pitchFamily="34" charset="-128"/>
                  </a:rPr>
                  <a:t>Il modello di errore di misura classico presume che</a:t>
                </a:r>
              </a:p>
              <a:p>
                <a:pPr lvl="2">
                  <a:spcAft>
                    <a:spcPts val="600"/>
                  </a:spcAft>
                  <a:buFontTx/>
                  <a:buNone/>
                </a:pPr>
                <a:r>
                  <a:rPr lang="it-IT">
                    <a:ea typeface="ＭＳ Ｐゴシック" pitchFamily="34" charset="-128"/>
                  </a:rPr>
                  <a:t>    </a:t>
                </a:r>
                <a14:m>
                  <m:oMath xmlns:m="http://schemas.openxmlformats.org/officeDocument/2006/math">
                    <m:acc>
                      <m:accPr>
                        <m:chr m:val="̃"/>
                        <m:ctrlPr>
                          <a:rPr lang="it-IT" i="1">
                            <a:latin typeface="Cambria Math" panose="02040503050406030204" pitchFamily="18" charset="0"/>
                            <a:ea typeface="ＭＳ Ｐゴシック" pitchFamily="34" charset="-128"/>
                          </a:rPr>
                        </m:ctrlPr>
                      </m:accPr>
                      <m:e>
                        <m:sSub>
                          <m:sSubPr>
                            <m:ctrlPr>
                              <a:rPr lang="en-US" i="1">
                                <a:latin typeface="Cambria Math" panose="02040503050406030204" pitchFamily="18" charset="0"/>
                                <a:ea typeface="ＭＳ Ｐゴシック" pitchFamily="34" charset="-128"/>
                              </a:rPr>
                            </m:ctrlPr>
                          </m:sSubPr>
                          <m:e>
                            <m:r>
                              <a:rPr lang="en-US" i="1">
                                <a:latin typeface="Cambria Math" panose="02040503050406030204" pitchFamily="18" charset="0"/>
                                <a:ea typeface="ＭＳ Ｐゴシック" pitchFamily="34" charset="-128"/>
                              </a:rPr>
                              <m:t>𝑋</m:t>
                            </m:r>
                          </m:e>
                          <m:sub>
                            <m:r>
                              <a:rPr lang="en-US" i="1">
                                <a:latin typeface="Cambria Math" panose="02040503050406030204" pitchFamily="18" charset="0"/>
                                <a:ea typeface="ＭＳ Ｐゴシック" pitchFamily="34" charset="-128"/>
                              </a:rPr>
                              <m:t>𝑖</m:t>
                            </m:r>
                          </m:sub>
                        </m:sSub>
                      </m:e>
                    </m:acc>
                  </m:oMath>
                </a14:m>
                <a:r>
                  <a:rPr lang="it-IT">
                    <a:ea typeface="ＭＳ Ｐゴシック" pitchFamily="34" charset="-128"/>
                  </a:rPr>
                  <a:t> = </a:t>
                </a:r>
                <a:r>
                  <a:rPr lang="it-IT" i="1">
                    <a:ea typeface="ＭＳ Ｐゴシック" pitchFamily="34" charset="-128"/>
                  </a:rPr>
                  <a:t>X</a:t>
                </a:r>
                <a:r>
                  <a:rPr lang="it-IT" i="1" baseline="-25000">
                    <a:ea typeface="ＭＳ Ｐゴシック" pitchFamily="34" charset="-128"/>
                  </a:rPr>
                  <a:t>i</a:t>
                </a:r>
                <a:r>
                  <a:rPr lang="it-IT">
                    <a:ea typeface="ＭＳ Ｐゴシック" pitchFamily="34" charset="-128"/>
                  </a:rPr>
                  <a:t> + </a:t>
                </a:r>
                <a:r>
                  <a:rPr lang="it-IT" i="1">
                    <a:ea typeface="ＭＳ Ｐゴシック" pitchFamily="34" charset="-128"/>
                  </a:rPr>
                  <a:t>v</a:t>
                </a:r>
                <a:r>
                  <a:rPr lang="it-IT" i="1" baseline="-25000">
                    <a:ea typeface="ＭＳ Ｐゴシック" pitchFamily="34" charset="-128"/>
                  </a:rPr>
                  <a:t>i</a:t>
                </a:r>
                <a:r>
                  <a:rPr lang="it-IT">
                    <a:ea typeface="ＭＳ Ｐゴシック" pitchFamily="34" charset="-128"/>
                  </a:rPr>
                  <a:t>, </a:t>
                </a:r>
              </a:p>
              <a:p>
                <a:pPr marL="0" indent="0">
                  <a:buFontTx/>
                  <a:buNone/>
                </a:pPr>
                <a:r>
                  <a:rPr lang="it-IT" sz="2000">
                    <a:ea typeface="ＭＳ Ｐゴシック" pitchFamily="34" charset="-128"/>
                  </a:rPr>
                  <a:t>dove  </a:t>
                </a:r>
                <a:r>
                  <a:rPr lang="it-IT" sz="2000" i="1">
                    <a:ea typeface="ＭＳ Ｐゴシック" pitchFamily="34" charset="-128"/>
                  </a:rPr>
                  <a:t>v</a:t>
                </a:r>
                <a:r>
                  <a:rPr lang="it-IT" sz="2000" i="1" baseline="-25000">
                    <a:ea typeface="ＭＳ Ｐゴシック" pitchFamily="34" charset="-128"/>
                  </a:rPr>
                  <a:t>i</a:t>
                </a:r>
                <a:r>
                  <a:rPr lang="it-IT" sz="2000">
                    <a:ea typeface="ＭＳ Ｐゴシック" pitchFamily="34" charset="-128"/>
                  </a:rPr>
                  <a:t> è rumore casuale con valore atteso nullo, corr(</a:t>
                </a:r>
                <a:r>
                  <a:rPr lang="it-IT" sz="2000" i="1">
                    <a:ea typeface="ＭＳ Ｐゴシック" pitchFamily="34" charset="-128"/>
                  </a:rPr>
                  <a:t>X</a:t>
                </a:r>
                <a:r>
                  <a:rPr lang="it-IT" sz="2000" i="1" baseline="-25000">
                    <a:ea typeface="ＭＳ Ｐゴシック" pitchFamily="34" charset="-128"/>
                  </a:rPr>
                  <a:t>i</a:t>
                </a:r>
                <a:r>
                  <a:rPr lang="it-IT" sz="2000">
                    <a:ea typeface="ＭＳ Ｐゴシック" pitchFamily="34" charset="-128"/>
                  </a:rPr>
                  <a:t>, </a:t>
                </a:r>
                <a:r>
                  <a:rPr lang="it-IT" sz="2000" i="1">
                    <a:ea typeface="ＭＳ Ｐゴシック" pitchFamily="34" charset="-128"/>
                  </a:rPr>
                  <a:t>v</a:t>
                </a:r>
                <a:r>
                  <a:rPr lang="it-IT" sz="2000" i="1" baseline="-25000">
                    <a:ea typeface="ＭＳ Ｐゴシック" pitchFamily="34" charset="-128"/>
                  </a:rPr>
                  <a:t>i</a:t>
                </a:r>
                <a:r>
                  <a:rPr lang="it-IT" sz="2000">
                    <a:ea typeface="ＭＳ Ｐゴシック" pitchFamily="34" charset="-128"/>
                  </a:rPr>
                  <a:t>) = 0 e corr(</a:t>
                </a:r>
                <a:r>
                  <a:rPr lang="it-IT" sz="2000" i="1">
                    <a:ea typeface="ＭＳ Ｐゴシック" pitchFamily="34" charset="-128"/>
                  </a:rPr>
                  <a:t>u</a:t>
                </a:r>
                <a:r>
                  <a:rPr lang="it-IT" sz="2000" i="1" baseline="-25000">
                    <a:ea typeface="ＭＳ Ｐゴシック" pitchFamily="34" charset="-128"/>
                  </a:rPr>
                  <a:t>i</a:t>
                </a:r>
                <a:r>
                  <a:rPr lang="it-IT" sz="2000">
                    <a:ea typeface="ＭＳ Ｐゴシック" pitchFamily="34" charset="-128"/>
                  </a:rPr>
                  <a:t>, </a:t>
                </a:r>
                <a:r>
                  <a:rPr lang="it-IT" sz="2000" i="1">
                    <a:ea typeface="ＭＳ Ｐゴシック" pitchFamily="34" charset="-128"/>
                  </a:rPr>
                  <a:t>v</a:t>
                </a:r>
                <a:r>
                  <a:rPr lang="it-IT" sz="2000" i="1" baseline="-25000">
                    <a:ea typeface="ＭＳ Ｐゴシック" pitchFamily="34" charset="-128"/>
                  </a:rPr>
                  <a:t>i</a:t>
                </a:r>
                <a:r>
                  <a:rPr lang="it-IT" sz="2000">
                    <a:ea typeface="ＭＳ Ｐゴシック" pitchFamily="34" charset="-128"/>
                  </a:rPr>
                  <a:t>) = 0.</a:t>
                </a:r>
              </a:p>
              <a:p>
                <a:pPr marL="0" indent="0">
                  <a:buFontTx/>
                  <a:buNone/>
                </a:pPr>
                <a:endParaRPr lang="it-IT" sz="2000">
                  <a:ea typeface="ＭＳ Ｐゴシック" pitchFamily="34" charset="-128"/>
                </a:endParaRPr>
              </a:p>
              <a:p>
                <a:pPr>
                  <a:lnSpc>
                    <a:spcPct val="110000"/>
                  </a:lnSpc>
                </a:pPr>
                <a:r>
                  <a:rPr lang="it-IT" sz="2000">
                    <a:ea typeface="ＭＳ Ｐゴシック" pitchFamily="34" charset="-128"/>
                  </a:rPr>
                  <a:t>Con il modello di errore di misura classico,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a:latin typeface="Cambria Math" panose="02040503050406030204" pitchFamily="18" charset="0"/>
                          </a:rPr>
                          <m:t>1</m:t>
                        </m:r>
                      </m:sub>
                    </m:sSub>
                    <m:r>
                      <m:rPr>
                        <m:nor/>
                      </m:rPr>
                      <a:rPr lang="en-US" sz="2000" i="1">
                        <a:latin typeface="Cambria Math" panose="02040503050406030204" pitchFamily="18" charset="0"/>
                      </a:rPr>
                      <m:t> </m:t>
                    </m:r>
                  </m:oMath>
                </a14:m>
                <a:r>
                  <a:rPr lang="it-IT" sz="2000">
                    <a:ea typeface="ＭＳ Ｐゴシック" pitchFamily="34" charset="-128"/>
                  </a:rPr>
                  <a:t> è distorto verso zero.  </a:t>
                </a:r>
              </a:p>
              <a:p>
                <a:pPr>
                  <a:lnSpc>
                    <a:spcPct val="110000"/>
                  </a:lnSpc>
                </a:pPr>
                <a:r>
                  <a:rPr lang="it-IT" sz="2000">
                    <a:ea typeface="ＭＳ Ｐゴシック" pitchFamily="34" charset="-128"/>
                  </a:rPr>
                  <a:t>Questa è l’idea: </a:t>
                </a:r>
              </a:p>
              <a:p>
                <a:pPr lvl="1">
                  <a:lnSpc>
                    <a:spcPct val="110000"/>
                  </a:lnSpc>
                </a:pPr>
                <a:r>
                  <a:rPr lang="it-IT" sz="1600">
                    <a:ea typeface="ＭＳ Ｐゴシック" pitchFamily="34" charset="-128"/>
                  </a:rPr>
                  <a:t>Si supponga di prendere la variabile vera e quindi aggiungere una grande quantità di rumore casuale, ovvero numeri casuali generati dal computer. </a:t>
                </a:r>
              </a:p>
              <a:p>
                <a:pPr lvl="1">
                  <a:lnSpc>
                    <a:spcPct val="110000"/>
                  </a:lnSpc>
                </a:pPr>
                <a:r>
                  <a:rPr lang="it-IT" sz="1600">
                    <a:ea typeface="ＭＳ Ｐゴシック" pitchFamily="34" charset="-128"/>
                  </a:rPr>
                  <a:t>Entro il limite del “solo rumore”, </a:t>
                </a:r>
                <a14:m>
                  <m:oMath xmlns:m="http://schemas.openxmlformats.org/officeDocument/2006/math">
                    <m:acc>
                      <m:accPr>
                        <m:chr m:val="̃"/>
                        <m:ctrlPr>
                          <a:rPr lang="it-IT" sz="1600" i="1">
                            <a:latin typeface="Cambria Math" panose="02040503050406030204" pitchFamily="18" charset="0"/>
                            <a:ea typeface="ＭＳ Ｐゴシック" pitchFamily="34" charset="-128"/>
                          </a:rPr>
                        </m:ctrlPr>
                      </m:accPr>
                      <m:e>
                        <m:sSub>
                          <m:sSubPr>
                            <m:ctrlPr>
                              <a:rPr lang="en-US" sz="1600" i="1">
                                <a:latin typeface="Cambria Math" panose="02040503050406030204" pitchFamily="18" charset="0"/>
                                <a:ea typeface="ＭＳ Ｐゴシック" pitchFamily="34" charset="-128"/>
                              </a:rPr>
                            </m:ctrlPr>
                          </m:sSubPr>
                          <m:e>
                            <m:r>
                              <a:rPr lang="en-US" sz="1600" i="1">
                                <a:latin typeface="Cambria Math" panose="02040503050406030204" pitchFamily="18" charset="0"/>
                                <a:ea typeface="ＭＳ Ｐゴシック" pitchFamily="34" charset="-128"/>
                              </a:rPr>
                              <m:t>𝑋</m:t>
                            </m:r>
                          </m:e>
                          <m:sub>
                            <m:r>
                              <a:rPr lang="en-US" sz="1600" i="1">
                                <a:latin typeface="Cambria Math" panose="02040503050406030204" pitchFamily="18" charset="0"/>
                                <a:ea typeface="ＭＳ Ｐゴシック" pitchFamily="34" charset="-128"/>
                              </a:rPr>
                              <m:t>𝑖</m:t>
                            </m:r>
                          </m:sub>
                        </m:sSub>
                      </m:e>
                    </m:acc>
                  </m:oMath>
                </a14:m>
                <a:r>
                  <a:rPr lang="it-IT" sz="1600">
                    <a:ea typeface="ＭＳ Ｐゴシック" pitchFamily="34" charset="-128"/>
                  </a:rPr>
                  <a:t> sarà incorrelata a </a:t>
                </a:r>
                <a:r>
                  <a:rPr lang="it-IT" sz="1600" i="1">
                    <a:ea typeface="ＭＳ Ｐゴシック" pitchFamily="34" charset="-128"/>
                  </a:rPr>
                  <a:t>Y</a:t>
                </a:r>
                <a:r>
                  <a:rPr lang="it-IT" sz="1600" i="1" baseline="-25000">
                    <a:ea typeface="ＭＳ Ｐゴシック" pitchFamily="34" charset="-128"/>
                  </a:rPr>
                  <a:t>i</a:t>
                </a:r>
                <a:r>
                  <a:rPr lang="it-IT" sz="1600">
                    <a:ea typeface="ＭＳ Ｐゴシック" pitchFamily="34" charset="-128"/>
                  </a:rPr>
                  <a:t> (e a qualsiasi altra cosa), quindi il coefficiente di regressione avrà valore atteso zero.</a:t>
                </a:r>
              </a:p>
              <a:p>
                <a:pPr lvl="1">
                  <a:lnSpc>
                    <a:spcPct val="110000"/>
                  </a:lnSpc>
                </a:pPr>
                <a:r>
                  <a:rPr lang="it-IT" sz="1600">
                    <a:ea typeface="ＭＳ Ｐゴシック" pitchFamily="34" charset="-128"/>
                  </a:rPr>
                  <a:t>Se </a:t>
                </a:r>
                <a14:m>
                  <m:oMath xmlns:m="http://schemas.openxmlformats.org/officeDocument/2006/math">
                    <m:acc>
                      <m:accPr>
                        <m:chr m:val="̃"/>
                        <m:ctrlPr>
                          <a:rPr lang="it-IT" sz="1600" i="1">
                            <a:latin typeface="Cambria Math" panose="02040503050406030204" pitchFamily="18" charset="0"/>
                            <a:ea typeface="ＭＳ Ｐゴシック" pitchFamily="34" charset="-128"/>
                          </a:rPr>
                        </m:ctrlPr>
                      </m:accPr>
                      <m:e>
                        <m:sSub>
                          <m:sSubPr>
                            <m:ctrlPr>
                              <a:rPr lang="en-US" sz="1600" i="1">
                                <a:latin typeface="Cambria Math" panose="02040503050406030204" pitchFamily="18" charset="0"/>
                                <a:ea typeface="ＭＳ Ｐゴシック" pitchFamily="34" charset="-128"/>
                              </a:rPr>
                            </m:ctrlPr>
                          </m:sSubPr>
                          <m:e>
                            <m:r>
                              <a:rPr lang="en-US" sz="1600" i="1">
                                <a:latin typeface="Cambria Math" panose="02040503050406030204" pitchFamily="18" charset="0"/>
                                <a:ea typeface="ＭＳ Ｐゴシック" pitchFamily="34" charset="-128"/>
                              </a:rPr>
                              <m:t>𝑋</m:t>
                            </m:r>
                          </m:e>
                          <m:sub>
                            <m:r>
                              <a:rPr lang="en-US" sz="1600" i="1">
                                <a:latin typeface="Cambria Math" panose="02040503050406030204" pitchFamily="18" charset="0"/>
                                <a:ea typeface="ＭＳ Ｐゴシック" pitchFamily="34" charset="-128"/>
                              </a:rPr>
                              <m:t>𝑖</m:t>
                            </m:r>
                          </m:sub>
                        </m:sSub>
                      </m:e>
                    </m:acc>
                  </m:oMath>
                </a14:m>
                <a:r>
                  <a:rPr lang="it-IT" sz="1600">
                    <a:ea typeface="ＭＳ Ｐゴシック" pitchFamily="34" charset="-128"/>
                  </a:rPr>
                  <a:t> contiene del rumore ma non è “solo rumore” allora la relazione tra  </a:t>
                </a:r>
                <a14:m>
                  <m:oMath xmlns:m="http://schemas.openxmlformats.org/officeDocument/2006/math">
                    <m:acc>
                      <m:accPr>
                        <m:chr m:val="̃"/>
                        <m:ctrlPr>
                          <a:rPr lang="it-IT" sz="1600" i="1">
                            <a:latin typeface="Cambria Math" panose="02040503050406030204" pitchFamily="18" charset="0"/>
                            <a:ea typeface="ＭＳ Ｐゴシック" pitchFamily="34" charset="-128"/>
                          </a:rPr>
                        </m:ctrlPr>
                      </m:accPr>
                      <m:e>
                        <m:sSub>
                          <m:sSubPr>
                            <m:ctrlPr>
                              <a:rPr lang="en-US" sz="1600" i="1">
                                <a:latin typeface="Cambria Math" panose="02040503050406030204" pitchFamily="18" charset="0"/>
                                <a:ea typeface="ＭＳ Ｐゴシック" pitchFamily="34" charset="-128"/>
                              </a:rPr>
                            </m:ctrlPr>
                          </m:sSubPr>
                          <m:e>
                            <m:r>
                              <a:rPr lang="en-US" sz="1600" i="1">
                                <a:latin typeface="Cambria Math" panose="02040503050406030204" pitchFamily="18" charset="0"/>
                                <a:ea typeface="ＭＳ Ｐゴシック" pitchFamily="34" charset="-128"/>
                              </a:rPr>
                              <m:t>𝑋</m:t>
                            </m:r>
                          </m:e>
                          <m:sub>
                            <m:r>
                              <a:rPr lang="en-US" sz="1600" i="1">
                                <a:latin typeface="Cambria Math" panose="02040503050406030204" pitchFamily="18" charset="0"/>
                                <a:ea typeface="ＭＳ Ｐゴシック" pitchFamily="34" charset="-128"/>
                              </a:rPr>
                              <m:t>𝑖</m:t>
                            </m:r>
                          </m:sub>
                        </m:sSub>
                      </m:e>
                    </m:acc>
                  </m:oMath>
                </a14:m>
                <a:r>
                  <a:rPr lang="it-IT" sz="1600">
                    <a:ea typeface="ＭＳ Ｐゴシック" pitchFamily="34" charset="-128"/>
                  </a:rPr>
                  <a:t> e </a:t>
                </a:r>
                <a:r>
                  <a:rPr lang="it-IT" sz="1600" i="1">
                    <a:ea typeface="ＭＳ Ｐゴシック" pitchFamily="34" charset="-128"/>
                  </a:rPr>
                  <a:t>Y</a:t>
                </a:r>
                <a:r>
                  <a:rPr lang="it-IT" sz="1600" i="1" baseline="-25000">
                    <a:ea typeface="ＭＳ Ｐゴシック" pitchFamily="34" charset="-128"/>
                  </a:rPr>
                  <a:t>i</a:t>
                </a:r>
                <a:r>
                  <a:rPr lang="it-IT" sz="1600">
                    <a:ea typeface="ＭＳ Ｐゴシック" pitchFamily="34" charset="-128"/>
                  </a:rPr>
                  <a:t> sarà attenuata, per cui </a:t>
                </a:r>
                <a14:m>
                  <m:oMath xmlns:m="http://schemas.openxmlformats.org/officeDocument/2006/math">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𝛽</m:t>
                            </m:r>
                          </m:e>
                        </m:acc>
                      </m:e>
                      <m:sub>
                        <m:r>
                          <a:rPr lang="en-US" sz="1600">
                            <a:latin typeface="Cambria Math" panose="02040503050406030204" pitchFamily="18" charset="0"/>
                          </a:rPr>
                          <m:t>1</m:t>
                        </m:r>
                      </m:sub>
                    </m:sSub>
                    <m:r>
                      <m:rPr>
                        <m:nor/>
                      </m:rPr>
                      <a:rPr lang="en-US" sz="1600" i="1">
                        <a:latin typeface="Cambria Math" panose="02040503050406030204" pitchFamily="18" charset="0"/>
                      </a:rPr>
                      <m:t> </m:t>
                    </m:r>
                  </m:oMath>
                </a14:m>
                <a:r>
                  <a:rPr lang="it-IT" sz="1600">
                    <a:ea typeface="ＭＳ Ｐゴシック" pitchFamily="34" charset="-128"/>
                  </a:rPr>
                  <a:t> è distorto verso zero.</a:t>
                </a:r>
                <a:endParaRPr lang="it-IT" sz="2000">
                  <a:ea typeface="ＭＳ Ｐゴシック" pitchFamily="34" charset="-128"/>
                </a:endParaRPr>
              </a:p>
            </p:txBody>
          </p:sp>
        </mc:Choice>
        <mc:Fallback xmlns="">
          <p:sp>
            <p:nvSpPr>
              <p:cNvPr id="404491" name="Rectangle 3"/>
              <p:cNvSpPr>
                <a:spLocks noGrp="1" noRot="1" noChangeAspect="1" noMove="1" noResize="1" noEditPoints="1" noAdjustHandles="1" noChangeArrowheads="1" noChangeShapeType="1" noTextEdit="1"/>
              </p:cNvSpPr>
              <p:nvPr>
                <p:ph type="body" idx="1"/>
              </p:nvPr>
            </p:nvSpPr>
            <p:spPr>
              <a:blipFill rotWithShape="0">
                <a:blip r:embed="rId2"/>
                <a:stretch>
                  <a:fillRect l="-808" t="-800" r="-2572" b="-1226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8EC992F6-5526-4454-982F-556CFD51E845}" type="slidenum">
              <a:rPr lang="en-US" altLang="en-US" smtClean="0"/>
              <a:pPr>
                <a:defRPr/>
              </a:pPr>
              <a:t>133</a:t>
            </a:fld>
            <a:endParaRPr lang="en-US" altLang="en-US"/>
          </a:p>
        </p:txBody>
      </p:sp>
    </p:spTree>
    <p:extLst>
      <p:ext uri="{BB962C8B-B14F-4D97-AF65-F5344CB8AC3E}">
        <p14:creationId xmlns:p14="http://schemas.microsoft.com/office/powerpoint/2010/main" val="36870567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Title 1"/>
          <p:cNvSpPr>
            <a:spLocks noGrp="1"/>
          </p:cNvSpPr>
          <p:nvPr>
            <p:ph type="title"/>
          </p:nvPr>
        </p:nvSpPr>
        <p:spPr/>
        <p:txBody>
          <a:bodyPr/>
          <a:lstStyle/>
          <a:p>
            <a:r>
              <a:rPr lang="it-IT">
                <a:ea typeface="ＭＳ Ｐゴシック" pitchFamily="34" charset="-128"/>
              </a:rPr>
              <a:t>Soluzioni alla distorsione da errori nelle variabili</a:t>
            </a:r>
          </a:p>
        </p:txBody>
      </p:sp>
      <p:sp>
        <p:nvSpPr>
          <p:cNvPr id="410626" name="Content Placeholder 2"/>
          <p:cNvSpPr>
            <a:spLocks noGrp="1"/>
          </p:cNvSpPr>
          <p:nvPr>
            <p:ph idx="1"/>
          </p:nvPr>
        </p:nvSpPr>
        <p:spPr/>
        <p:txBody>
          <a:bodyPr/>
          <a:lstStyle/>
          <a:p>
            <a:pPr marL="514350" indent="-514350">
              <a:spcAft>
                <a:spcPts val="600"/>
              </a:spcAft>
              <a:buFont typeface="Verdana" pitchFamily="34" charset="0"/>
              <a:buAutoNum type="arabicPeriod"/>
            </a:pPr>
            <a:r>
              <a:rPr lang="it-IT" sz="2400">
                <a:ea typeface="ＭＳ Ｐゴシック" pitchFamily="34" charset="-128"/>
              </a:rPr>
              <a:t>Ottenere dati migliori (spesso più facile a dirsi che a farsi).</a:t>
            </a:r>
          </a:p>
          <a:p>
            <a:pPr marL="514350" indent="-514350">
              <a:spcAft>
                <a:spcPts val="600"/>
              </a:spcAft>
              <a:buFont typeface="Verdana" pitchFamily="34" charset="0"/>
              <a:buAutoNum type="arabicPeriod"/>
            </a:pPr>
            <a:r>
              <a:rPr lang="it-IT" sz="2400">
                <a:solidFill>
                  <a:schemeClr val="bg1">
                    <a:lumMod val="50000"/>
                  </a:schemeClr>
                </a:solidFill>
                <a:ea typeface="ＭＳ Ｐゴシック" pitchFamily="34" charset="-128"/>
              </a:rPr>
              <a:t>Sviluppare un modello specifico del processo degli errori di misura.  Questo è possibile solo se si sa molto sulla natura dell’errore di misura – per esempio, un sottocampione dei dati viene sottoposto a controlli incrociati usando dati amministrativi e le discrepanze vengono analizzate e modellizzate. (Altamente specialistico; non ce ne occuperemo qui)</a:t>
            </a:r>
          </a:p>
          <a:p>
            <a:pPr marL="514350" indent="-514350">
              <a:spcAft>
                <a:spcPts val="600"/>
              </a:spcAft>
              <a:buFont typeface="Verdana" pitchFamily="34" charset="0"/>
              <a:buAutoNum type="arabicPeriod"/>
            </a:pPr>
            <a:r>
              <a:rPr lang="it-IT" sz="2400">
                <a:solidFill>
                  <a:schemeClr val="bg1">
                    <a:lumMod val="50000"/>
                  </a:schemeClr>
                </a:solidFill>
                <a:ea typeface="ＭＳ Ｐゴシック" pitchFamily="34" charset="-128"/>
              </a:rPr>
              <a:t>Regressione con variabili strumentali.</a:t>
            </a:r>
          </a:p>
        </p:txBody>
      </p:sp>
      <p:sp>
        <p:nvSpPr>
          <p:cNvPr id="3" name="Slide Number Placeholder 2"/>
          <p:cNvSpPr>
            <a:spLocks noGrp="1"/>
          </p:cNvSpPr>
          <p:nvPr>
            <p:ph type="sldNum" sz="quarter" idx="10"/>
          </p:nvPr>
        </p:nvSpPr>
        <p:spPr/>
        <p:txBody>
          <a:bodyPr/>
          <a:lstStyle/>
          <a:p>
            <a:pPr>
              <a:defRPr/>
            </a:pPr>
            <a:fld id="{8EC992F6-5526-4454-982F-556CFD51E845}" type="slidenum">
              <a:rPr lang="en-US" altLang="en-US" smtClean="0"/>
              <a:pPr>
                <a:defRPr/>
              </a:pPr>
              <a:t>134</a:t>
            </a:fld>
            <a:endParaRPr lang="en-US" altLang="en-US"/>
          </a:p>
        </p:txBody>
      </p:sp>
    </p:spTree>
    <p:extLst>
      <p:ext uri="{BB962C8B-B14F-4D97-AF65-F5344CB8AC3E}">
        <p14:creationId xmlns:p14="http://schemas.microsoft.com/office/powerpoint/2010/main" val="2957800211"/>
      </p:ext>
    </p:extLst>
  </p:cSld>
  <p:clrMapOvr>
    <a:masterClrMapping/>
  </p:clrMapOvr>
</p:sld>
</file>

<file path=ppt/theme/theme1.xml><?xml version="1.0" encoding="utf-8"?>
<a:theme xmlns:a="http://schemas.openxmlformats.org/drawingml/2006/main" name="M01_StockWatson123635_03_Econ_C01">
  <a:themeElements>
    <a:clrScheme name="M01_StockWatson123635_03_Econ_C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1_StockWatson123635_03_Econ_C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pitchFamily="-10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pitchFamily="-105" charset="0"/>
          </a:defRPr>
        </a:defPPr>
      </a:lstStyle>
    </a:lnDef>
  </a:objectDefaults>
  <a:extraClrSchemeLst>
    <a:extraClrScheme>
      <a:clrScheme name="M01_StockWatson123635_03_Econ_C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1_StockWatson123635_03_Econ_C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1_StockWatson123635_03_Econ_C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1_StockWatson123635_03_Econ_C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1_StockWatson123635_03_Econ_C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1_StockWatson123635_03_Econ_C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1_StockWatson123635_03_Econ_C0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1_StockWatson123635_03_Econ_C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1_StockWatson123635_03_Econ_C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1_StockWatson123635_03_Econ_C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1_StockWatson123635_03_Econ_C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1_StockWatson123635_03_Econ_C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11939</Words>
  <Application>Microsoft Office PowerPoint</Application>
  <PresentationFormat>On-screen Show (4:3)</PresentationFormat>
  <Paragraphs>1163</Paragraphs>
  <Slides>134</Slides>
  <Notes>34</Notes>
  <HiddenSlides>2</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134</vt:i4>
      </vt:variant>
    </vt:vector>
  </HeadingPairs>
  <TitlesOfParts>
    <vt:vector size="145" baseType="lpstr">
      <vt:lpstr>Arial</vt:lpstr>
      <vt:lpstr>Cambria</vt:lpstr>
      <vt:lpstr>Cambria Math</vt:lpstr>
      <vt:lpstr>Courier New</vt:lpstr>
      <vt:lpstr>Lucida Grande</vt:lpstr>
      <vt:lpstr>Times New Roman</vt:lpstr>
      <vt:lpstr>Verdana</vt:lpstr>
      <vt:lpstr>Wingdings</vt:lpstr>
      <vt:lpstr>M01_StockWatson123635_03_Econ_C01</vt:lpstr>
      <vt:lpstr>Document</vt:lpstr>
      <vt:lpstr>Equation</vt:lpstr>
      <vt:lpstr>Econometria         Valerio Potì  Bari 2020-2021 </vt:lpstr>
      <vt:lpstr>Inferenza statistica e dati sulla popolazione </vt:lpstr>
      <vt:lpstr>Inferenza statistica e dati sulla popolazione </vt:lpstr>
      <vt:lpstr>Inferenza statistica e dati sulla popolazione </vt:lpstr>
      <vt:lpstr>INFERENZA statisticA I  (SULLA MEDIA / VALORE ATTESO)</vt:lpstr>
      <vt:lpstr>‘Ingredienti’ essenziali dell’inferenza statistica </vt:lpstr>
      <vt:lpstr>(a) Campionamento </vt:lpstr>
      <vt:lpstr>Campionamento casuale semplice</vt:lpstr>
      <vt:lpstr>Distribuzione di Y1,…,Yn in un campionamento casuale semplice</vt:lpstr>
      <vt:lpstr>Distribuzione di Y1,…,Yn in un campionamento casuale semplice</vt:lpstr>
      <vt:lpstr>(b) Stima </vt:lpstr>
      <vt:lpstr>(b).i La distribuzione campionaria di Y ̅ </vt:lpstr>
      <vt:lpstr>La distribuzione campionaria di Y ̅: Esempio</vt:lpstr>
      <vt:lpstr>Distribuzione campionaria di    quando Y è di Bernoulli (p = 0,78):</vt:lpstr>
      <vt:lpstr>Cose che vogliamo sapere sulla distribuzione campionaria:</vt:lpstr>
      <vt:lpstr>Media e varianza della distribuzione campionaria di Y ̅</vt:lpstr>
      <vt:lpstr>PowerPoint Presentation</vt:lpstr>
      <vt:lpstr>Media e varianza della distribuzione campionaria di Y ̅</vt:lpstr>
      <vt:lpstr>Distribuzione campionaria di Y ̅ quando n è grande</vt:lpstr>
      <vt:lpstr>Legge dei grandi numeri: la media è uno stimatore consistente del valore atteso</vt:lpstr>
      <vt:lpstr>Teorema limite centrale (TLC): </vt:lpstr>
      <vt:lpstr>Distribuzione campionaria di Y ̅ quando Y è di Bernoulli, p = 0,78:</vt:lpstr>
      <vt:lpstr>PowerPoint Presentation</vt:lpstr>
      <vt:lpstr>Riepilogo: distribuzione campionaria di Y ̅</vt:lpstr>
      <vt:lpstr>(b).ii Perché usare Y ̅ per stimare μY?</vt:lpstr>
      <vt:lpstr>Perché usare Y ̅ per stimare μY? (continua)</vt:lpstr>
      <vt:lpstr>(c) Verifica di ipotesi</vt:lpstr>
      <vt:lpstr>Terminologia I</vt:lpstr>
      <vt:lpstr>Terminologia II</vt:lpstr>
      <vt:lpstr>Calcolo del valore-p (continua)</vt:lpstr>
      <vt:lpstr>Calcolo del valore-p con σY nota:</vt:lpstr>
      <vt:lpstr>Stimatore della varianza di Y:</vt:lpstr>
      <vt:lpstr>Calcolo del valore-p con σ_Y stimato</vt:lpstr>
      <vt:lpstr>Calcolo del valore-p con σ_Y stimato</vt:lpstr>
      <vt:lpstr>Collegamento tra il valore-p e il livello di significatività</vt:lpstr>
      <vt:lpstr>Intervalli di confidenza e livelli di significatività</vt:lpstr>
      <vt:lpstr>Commenti su questa procedura e sulla distribuzione t di Student</vt:lpstr>
      <vt:lpstr>Commenti sulla distribuzione t di Student (continua)</vt:lpstr>
      <vt:lpstr>Commenti sulla distribuzione t di Student (continua)</vt:lpstr>
      <vt:lpstr>PowerPoint Presentation</vt:lpstr>
      <vt:lpstr>Commenti sulla distribuzione t di Student (continua)</vt:lpstr>
      <vt:lpstr>La distribuzione t di Student – Riepilogo</vt:lpstr>
      <vt:lpstr>Riepilogo I (teoria)</vt:lpstr>
      <vt:lpstr>Stimiamo e facciamo inferenza sull’effetto della dimensione delle classi sul rendimento scolastico confrontando scuole con dimensioni delle classi “piccole” (STR &lt; 20) e “grandi” (STR ≥ 20)</vt:lpstr>
      <vt:lpstr>1.  Stima</vt:lpstr>
      <vt:lpstr>2.  Verifica di ipotesi</vt:lpstr>
      <vt:lpstr>Intervallo di confidenza</vt:lpstr>
      <vt:lpstr>Valore-p</vt:lpstr>
      <vt:lpstr>PowerPoint Presentation</vt:lpstr>
      <vt:lpstr>INFERENZA statisticA SUL Modello di regressione</vt:lpstr>
      <vt:lpstr>Sommario</vt:lpstr>
      <vt:lpstr>La distribuzione dello stimatore ols</vt:lpstr>
      <vt:lpstr>Sommario</vt:lpstr>
      <vt:lpstr>Distribuzione campionaria degli stimatori OLS</vt:lpstr>
      <vt:lpstr>Distribuzione campionaria degli stimatori OLS</vt:lpstr>
      <vt:lpstr>Distribuzione campionaria degli stimatori OLS</vt:lpstr>
      <vt:lpstr>Le assunzioni dei minimi quadrati per la regressione multipla (Paragrafo 6.5) </vt:lpstr>
      <vt:lpstr>Assunzione dei minimi quadrati n. 1</vt:lpstr>
      <vt:lpstr>Assunzione dei minimi quadrati n. 1</vt:lpstr>
      <vt:lpstr>Assunzione dei minimi quadrati n. 1</vt:lpstr>
      <vt:lpstr>Assunzione dei minimi quadrati n. 2:  (X1i,…,Xki,Yi), i =1 ,…, n, sono i.i.d.</vt:lpstr>
      <vt:lpstr>PowerPoint Presentation</vt:lpstr>
      <vt:lpstr>Lo stimatore OLS può essere sensibile a un outlier </vt:lpstr>
      <vt:lpstr>Assunzione dei minimi quadrati n. 4:  assenza di collinearità perfetta</vt:lpstr>
      <vt:lpstr>La trappola delle variabili dummy</vt:lpstr>
      <vt:lpstr>Collinearità imperfetta</vt:lpstr>
      <vt:lpstr>Collinearità imperfetta (continua)</vt:lpstr>
      <vt:lpstr>Inferenza</vt:lpstr>
      <vt:lpstr> La distribuzione degli stimatori OLS nella regressione multipla (Paragrafo 6.6)</vt:lpstr>
      <vt:lpstr>La distribuzione degli stimatori OLS nella regressione multipla (Paragrafo 6.6)</vt:lpstr>
      <vt:lpstr>La distribuzione degli stimatori OLS nella regressione multipla (Paragrafo 6.6)</vt:lpstr>
      <vt:lpstr>Maggiore è la varianza di X, minore è la varianza di β ̂_1</vt:lpstr>
      <vt:lpstr>Maggiore è la varianza di X, minore è la varianza di</vt:lpstr>
      <vt:lpstr>La distribuzione degli stimatori OLS nella regressione multipla (Paragrafo 6.6)</vt:lpstr>
      <vt:lpstr> Giochiamo con le assunzioni!</vt:lpstr>
      <vt:lpstr>Errori non-i.i.d.</vt:lpstr>
      <vt:lpstr>Errori non-i.i.d. e regressori non stocastici </vt:lpstr>
      <vt:lpstr>Errori non-i.i.d. e regressori stocastici - I</vt:lpstr>
      <vt:lpstr>Errori non-i.i.d. e regressori stocastici - II ("La Vendetta")</vt:lpstr>
      <vt:lpstr>Errori non-i.i.d. e regressori stocastici - II ("La Vendetta")</vt:lpstr>
      <vt:lpstr> Giochiamo con le assunzioni! (Mie note)</vt:lpstr>
      <vt:lpstr>Causalita’ e regressione</vt:lpstr>
      <vt:lpstr>Rivisitazione della distorsione da variabili omesse</vt:lpstr>
      <vt:lpstr>Sommario</vt:lpstr>
      <vt:lpstr>Torniamo alla domanda politica di partenza:</vt:lpstr>
      <vt:lpstr>La distorsione da variabili omesse</vt:lpstr>
      <vt:lpstr>La distorsione da variabili omesse (continua)</vt:lpstr>
      <vt:lpstr>Formula della distorsione da variabili omesse  (per semplicità, nella regressione semplice)</vt:lpstr>
      <vt:lpstr>La distorsione da variabili omesse (continua)</vt:lpstr>
      <vt:lpstr>La distorsione da variabili omesse (continua) </vt:lpstr>
      <vt:lpstr>PowerPoint Presentation</vt:lpstr>
      <vt:lpstr>Causalità e analisi di regressione</vt:lpstr>
      <vt:lpstr>Che cosa vogliamo stimare, precisamente, quando eseguiamo una regressione? </vt:lpstr>
      <vt:lpstr>Che cos’è, precisamente, un effetto causale? </vt:lpstr>
      <vt:lpstr>Esperimento controllato causalizzato ideale</vt:lpstr>
      <vt:lpstr>Tornando alla dimensione delle classi... </vt:lpstr>
      <vt:lpstr>In che modo i nostri dati osservazionali differiscono da questa situazione ideale?</vt:lpstr>
      <vt:lpstr>In che modo i nostri dati osservazionali differiscono da questa situazione ideale?</vt:lpstr>
      <vt:lpstr>Che fare?</vt:lpstr>
      <vt:lpstr>Riassumendo…</vt:lpstr>
      <vt:lpstr>Valutazione di studi basati sulla regressione multipla </vt:lpstr>
      <vt:lpstr>Sommario</vt:lpstr>
      <vt:lpstr>Validità interna ed esterna</vt:lpstr>
      <vt:lpstr>Quadro di riferimento per la valutazione di studi statistici: validità interna ed esterna  (Paragrafo 9.1)</vt:lpstr>
      <vt:lpstr>Minacce alla validità esterna degli studi di regressione multipla</vt:lpstr>
      <vt:lpstr>Minacce alla validità interna dell’analisi di regressione multipla (Paragrafo 9.2)</vt:lpstr>
      <vt:lpstr>1.  Distorsione da variabili omesse</vt:lpstr>
      <vt:lpstr>2.  Incorretta forma funzionale (incorretta specificazione della forma funzionale)</vt:lpstr>
      <vt:lpstr>3.  Distorsione da errori nelle variabili</vt:lpstr>
      <vt:lpstr>3.  Distorsione da errori nelle variabili</vt:lpstr>
      <vt:lpstr>4.  Distorsione da dati mancanti e selezione campionaria</vt:lpstr>
      <vt:lpstr>Dati mancanti: Caso 1</vt:lpstr>
      <vt:lpstr>Dati mancanti: Caso 2 </vt:lpstr>
      <vt:lpstr>Dati mancanti: Caso 3</vt:lpstr>
      <vt:lpstr>Esempio #1:  Statura degli studenti</vt:lpstr>
      <vt:lpstr>Esempio #2:  I fondi comuni</vt:lpstr>
      <vt:lpstr>Soluzioni alla distorsione da selezione campionaria</vt:lpstr>
      <vt:lpstr>5.  Distorsione da causalità simultanea</vt:lpstr>
      <vt:lpstr>Distorsione da causalità simultanea: in equazioni</vt:lpstr>
      <vt:lpstr>Soluzioni alla distorsione da causalità simultanea</vt:lpstr>
      <vt:lpstr>Validità interna ed esterna quando la regressione è usata per le previsioni</vt:lpstr>
      <vt:lpstr>Riflessione</vt:lpstr>
      <vt:lpstr>Riflessione: Cosa è l’econometria?</vt:lpstr>
      <vt:lpstr>Riflessione</vt:lpstr>
      <vt:lpstr>Riflessione</vt:lpstr>
      <vt:lpstr>In questo corso</vt:lpstr>
      <vt:lpstr>In questo corso</vt:lpstr>
      <vt:lpstr>Regressioni</vt:lpstr>
      <vt:lpstr>Appendice</vt:lpstr>
      <vt:lpstr>Distorsione da errori nelle variabili (continua)</vt:lpstr>
      <vt:lpstr>Distorsione da errori nelle variabili (continua)</vt:lpstr>
      <vt:lpstr>Distorsione da errori nelle variabili (continua)</vt:lpstr>
      <vt:lpstr>A. Errore di misura classico (intuizione)</vt:lpstr>
      <vt:lpstr>Soluzioni alla distorsione da errori nelle variabili</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2015-09-26T04:04:29Z</dcterms:created>
  <dcterms:modified xsi:type="dcterms:W3CDTF">2020-11-12T19:33:12Z</dcterms:modified>
</cp:coreProperties>
</file>