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71" r:id="rId1"/>
  </p:sldMasterIdLst>
  <p:notesMasterIdLst>
    <p:notesMasterId r:id="rId175"/>
  </p:notesMasterIdLst>
  <p:handoutMasterIdLst>
    <p:handoutMasterId r:id="rId176"/>
  </p:handoutMasterIdLst>
  <p:sldIdLst>
    <p:sldId id="491" r:id="rId2"/>
    <p:sldId id="645" r:id="rId3"/>
    <p:sldId id="492" r:id="rId4"/>
    <p:sldId id="493" r:id="rId5"/>
    <p:sldId id="494" r:id="rId6"/>
    <p:sldId id="496" r:id="rId7"/>
    <p:sldId id="497" r:id="rId8"/>
    <p:sldId id="498" r:id="rId9"/>
    <p:sldId id="499" r:id="rId10"/>
    <p:sldId id="504" r:id="rId11"/>
    <p:sldId id="505" r:id="rId12"/>
    <p:sldId id="506" r:id="rId13"/>
    <p:sldId id="507" r:id="rId14"/>
    <p:sldId id="508" r:id="rId15"/>
    <p:sldId id="509" r:id="rId16"/>
    <p:sldId id="510" r:id="rId17"/>
    <p:sldId id="511" r:id="rId18"/>
    <p:sldId id="512" r:id="rId19"/>
    <p:sldId id="513" r:id="rId20"/>
    <p:sldId id="514" r:id="rId21"/>
    <p:sldId id="851" r:id="rId22"/>
    <p:sldId id="515" r:id="rId23"/>
    <p:sldId id="852" r:id="rId24"/>
    <p:sldId id="516" r:id="rId25"/>
    <p:sldId id="843" r:id="rId26"/>
    <p:sldId id="832" r:id="rId27"/>
    <p:sldId id="776" r:id="rId28"/>
    <p:sldId id="517" r:id="rId29"/>
    <p:sldId id="518" r:id="rId30"/>
    <p:sldId id="519" r:id="rId31"/>
    <p:sldId id="845" r:id="rId32"/>
    <p:sldId id="520" r:id="rId33"/>
    <p:sldId id="521" r:id="rId34"/>
    <p:sldId id="838" r:id="rId35"/>
    <p:sldId id="522" r:id="rId36"/>
    <p:sldId id="831" r:id="rId37"/>
    <p:sldId id="775" r:id="rId38"/>
    <p:sldId id="526" r:id="rId39"/>
    <p:sldId id="527" r:id="rId40"/>
    <p:sldId id="528" r:id="rId41"/>
    <p:sldId id="842" r:id="rId42"/>
    <p:sldId id="840" r:id="rId43"/>
    <p:sldId id="839" r:id="rId44"/>
    <p:sldId id="529" r:id="rId45"/>
    <p:sldId id="530" r:id="rId46"/>
    <p:sldId id="833" r:id="rId47"/>
    <p:sldId id="777" r:id="rId48"/>
    <p:sldId id="535" r:id="rId49"/>
    <p:sldId id="536" r:id="rId50"/>
    <p:sldId id="537" r:id="rId51"/>
    <p:sldId id="539" r:id="rId52"/>
    <p:sldId id="834" r:id="rId53"/>
    <p:sldId id="778" r:id="rId54"/>
    <p:sldId id="542" r:id="rId55"/>
    <p:sldId id="853" r:id="rId56"/>
    <p:sldId id="844" r:id="rId57"/>
    <p:sldId id="544" r:id="rId58"/>
    <p:sldId id="545" r:id="rId59"/>
    <p:sldId id="546" r:id="rId60"/>
    <p:sldId id="547" r:id="rId61"/>
    <p:sldId id="548" r:id="rId62"/>
    <p:sldId id="549" r:id="rId63"/>
    <p:sldId id="550" r:id="rId64"/>
    <p:sldId id="552" r:id="rId65"/>
    <p:sldId id="553" r:id="rId66"/>
    <p:sldId id="554" r:id="rId67"/>
    <p:sldId id="555" r:id="rId68"/>
    <p:sldId id="846" r:id="rId69"/>
    <p:sldId id="557" r:id="rId70"/>
    <p:sldId id="558" r:id="rId71"/>
    <p:sldId id="559" r:id="rId72"/>
    <p:sldId id="560" r:id="rId73"/>
    <p:sldId id="561" r:id="rId74"/>
    <p:sldId id="562" r:id="rId75"/>
    <p:sldId id="854" r:id="rId76"/>
    <p:sldId id="564" r:id="rId77"/>
    <p:sldId id="565" r:id="rId78"/>
    <p:sldId id="566" r:id="rId79"/>
    <p:sldId id="568" r:id="rId80"/>
    <p:sldId id="573" r:id="rId81"/>
    <p:sldId id="574" r:id="rId82"/>
    <p:sldId id="575" r:id="rId83"/>
    <p:sldId id="829" r:id="rId84"/>
    <p:sldId id="576" r:id="rId85"/>
    <p:sldId id="577" r:id="rId86"/>
    <p:sldId id="578" r:id="rId87"/>
    <p:sldId id="855" r:id="rId88"/>
    <p:sldId id="580" r:id="rId89"/>
    <p:sldId id="581" r:id="rId90"/>
    <p:sldId id="779" r:id="rId91"/>
    <p:sldId id="835" r:id="rId92"/>
    <p:sldId id="780" r:id="rId93"/>
    <p:sldId id="584" r:id="rId94"/>
    <p:sldId id="585" r:id="rId95"/>
    <p:sldId id="830" r:id="rId96"/>
    <p:sldId id="586" r:id="rId97"/>
    <p:sldId id="587" r:id="rId98"/>
    <p:sldId id="588" r:id="rId99"/>
    <p:sldId id="856" r:id="rId100"/>
    <p:sldId id="597" r:id="rId101"/>
    <p:sldId id="857" r:id="rId102"/>
    <p:sldId id="858" r:id="rId103"/>
    <p:sldId id="859" r:id="rId104"/>
    <p:sldId id="860" r:id="rId105"/>
    <p:sldId id="861" r:id="rId106"/>
    <p:sldId id="862" r:id="rId107"/>
    <p:sldId id="863" r:id="rId108"/>
    <p:sldId id="756" r:id="rId109"/>
    <p:sldId id="601" r:id="rId110"/>
    <p:sldId id="602" r:id="rId111"/>
    <p:sldId id="781" r:id="rId112"/>
    <p:sldId id="752" r:id="rId113"/>
    <p:sldId id="825" r:id="rId114"/>
    <p:sldId id="826" r:id="rId115"/>
    <p:sldId id="827" r:id="rId116"/>
    <p:sldId id="828" r:id="rId117"/>
    <p:sldId id="841" r:id="rId118"/>
    <p:sldId id="590" r:id="rId119"/>
    <p:sldId id="591" r:id="rId120"/>
    <p:sldId id="594" r:id="rId121"/>
    <p:sldId id="595" r:id="rId122"/>
    <p:sldId id="596" r:id="rId123"/>
    <p:sldId id="847" r:id="rId124"/>
    <p:sldId id="604" r:id="rId125"/>
    <p:sldId id="605" r:id="rId126"/>
    <p:sldId id="606" r:id="rId127"/>
    <p:sldId id="607" r:id="rId128"/>
    <p:sldId id="608" r:id="rId129"/>
    <p:sldId id="609" r:id="rId130"/>
    <p:sldId id="610" r:id="rId131"/>
    <p:sldId id="611" r:id="rId132"/>
    <p:sldId id="612" r:id="rId133"/>
    <p:sldId id="613" r:id="rId134"/>
    <p:sldId id="614" r:id="rId135"/>
    <p:sldId id="615" r:id="rId136"/>
    <p:sldId id="616" r:id="rId137"/>
    <p:sldId id="617" r:id="rId138"/>
    <p:sldId id="618" r:id="rId139"/>
    <p:sldId id="619" r:id="rId140"/>
    <p:sldId id="620" r:id="rId141"/>
    <p:sldId id="621" r:id="rId142"/>
    <p:sldId id="622" r:id="rId143"/>
    <p:sldId id="623" r:id="rId144"/>
    <p:sldId id="627" r:id="rId145"/>
    <p:sldId id="628" r:id="rId146"/>
    <p:sldId id="629" r:id="rId147"/>
    <p:sldId id="630" r:id="rId148"/>
    <p:sldId id="631" r:id="rId149"/>
    <p:sldId id="632" r:id="rId150"/>
    <p:sldId id="633" r:id="rId151"/>
    <p:sldId id="634" r:id="rId152"/>
    <p:sldId id="635" r:id="rId153"/>
    <p:sldId id="636" r:id="rId154"/>
    <p:sldId id="848" r:id="rId155"/>
    <p:sldId id="307" r:id="rId156"/>
    <p:sldId id="308" r:id="rId157"/>
    <p:sldId id="309" r:id="rId158"/>
    <p:sldId id="310" r:id="rId159"/>
    <p:sldId id="849" r:id="rId160"/>
    <p:sldId id="315" r:id="rId161"/>
    <p:sldId id="311" r:id="rId162"/>
    <p:sldId id="312" r:id="rId163"/>
    <p:sldId id="313" r:id="rId164"/>
    <p:sldId id="314" r:id="rId165"/>
    <p:sldId id="850" r:id="rId166"/>
    <p:sldId id="637" r:id="rId167"/>
    <p:sldId id="638" r:id="rId168"/>
    <p:sldId id="639" r:id="rId169"/>
    <p:sldId id="640" r:id="rId170"/>
    <p:sldId id="641" r:id="rId171"/>
    <p:sldId id="642" r:id="rId172"/>
    <p:sldId id="643" r:id="rId173"/>
    <p:sldId id="644" r:id="rId17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04DB255-97B2-4713-AB99-9576AA25E925}">
          <p14:sldIdLst>
            <p14:sldId id="491"/>
            <p14:sldId id="645"/>
            <p14:sldId id="492"/>
            <p14:sldId id="493"/>
            <p14:sldId id="494"/>
            <p14:sldId id="496"/>
            <p14:sldId id="497"/>
            <p14:sldId id="498"/>
            <p14:sldId id="499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851"/>
            <p14:sldId id="515"/>
            <p14:sldId id="852"/>
            <p14:sldId id="516"/>
            <p14:sldId id="843"/>
            <p14:sldId id="832"/>
            <p14:sldId id="776"/>
            <p14:sldId id="517"/>
            <p14:sldId id="518"/>
            <p14:sldId id="519"/>
            <p14:sldId id="845"/>
            <p14:sldId id="520"/>
            <p14:sldId id="521"/>
            <p14:sldId id="838"/>
            <p14:sldId id="522"/>
            <p14:sldId id="831"/>
            <p14:sldId id="775"/>
            <p14:sldId id="526"/>
            <p14:sldId id="527"/>
            <p14:sldId id="528"/>
            <p14:sldId id="842"/>
            <p14:sldId id="840"/>
            <p14:sldId id="839"/>
            <p14:sldId id="529"/>
            <p14:sldId id="530"/>
            <p14:sldId id="833"/>
            <p14:sldId id="777"/>
            <p14:sldId id="535"/>
            <p14:sldId id="536"/>
            <p14:sldId id="537"/>
            <p14:sldId id="539"/>
            <p14:sldId id="834"/>
            <p14:sldId id="778"/>
            <p14:sldId id="542"/>
            <p14:sldId id="853"/>
            <p14:sldId id="844"/>
            <p14:sldId id="544"/>
            <p14:sldId id="545"/>
            <p14:sldId id="546"/>
            <p14:sldId id="547"/>
            <p14:sldId id="548"/>
            <p14:sldId id="549"/>
            <p14:sldId id="550"/>
            <p14:sldId id="552"/>
            <p14:sldId id="553"/>
            <p14:sldId id="554"/>
            <p14:sldId id="555"/>
            <p14:sldId id="846"/>
            <p14:sldId id="557"/>
            <p14:sldId id="558"/>
            <p14:sldId id="559"/>
            <p14:sldId id="560"/>
            <p14:sldId id="561"/>
            <p14:sldId id="562"/>
            <p14:sldId id="854"/>
            <p14:sldId id="564"/>
            <p14:sldId id="565"/>
            <p14:sldId id="566"/>
            <p14:sldId id="568"/>
            <p14:sldId id="573"/>
            <p14:sldId id="574"/>
            <p14:sldId id="575"/>
            <p14:sldId id="829"/>
            <p14:sldId id="576"/>
            <p14:sldId id="577"/>
            <p14:sldId id="578"/>
            <p14:sldId id="855"/>
            <p14:sldId id="580"/>
            <p14:sldId id="581"/>
            <p14:sldId id="779"/>
            <p14:sldId id="835"/>
            <p14:sldId id="780"/>
            <p14:sldId id="584"/>
            <p14:sldId id="585"/>
            <p14:sldId id="830"/>
            <p14:sldId id="586"/>
            <p14:sldId id="587"/>
            <p14:sldId id="588"/>
            <p14:sldId id="856"/>
            <p14:sldId id="597"/>
            <p14:sldId id="857"/>
            <p14:sldId id="858"/>
            <p14:sldId id="859"/>
            <p14:sldId id="860"/>
            <p14:sldId id="861"/>
            <p14:sldId id="862"/>
            <p14:sldId id="863"/>
            <p14:sldId id="756"/>
            <p14:sldId id="601"/>
            <p14:sldId id="602"/>
            <p14:sldId id="781"/>
          </p14:sldIdLst>
        </p14:section>
        <p14:section name="Untitled Section" id="{A435C70A-21B4-4F3A-AF60-69F1A128662A}">
          <p14:sldIdLst>
            <p14:sldId id="752"/>
            <p14:sldId id="825"/>
            <p14:sldId id="826"/>
            <p14:sldId id="827"/>
            <p14:sldId id="828"/>
            <p14:sldId id="841"/>
            <p14:sldId id="590"/>
            <p14:sldId id="591"/>
            <p14:sldId id="594"/>
            <p14:sldId id="595"/>
            <p14:sldId id="596"/>
            <p14:sldId id="847"/>
            <p14:sldId id="604"/>
            <p14:sldId id="605"/>
            <p14:sldId id="606"/>
            <p14:sldId id="607"/>
            <p14:sldId id="608"/>
            <p14:sldId id="609"/>
            <p14:sldId id="610"/>
            <p14:sldId id="611"/>
            <p14:sldId id="612"/>
            <p14:sldId id="613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622"/>
            <p14:sldId id="623"/>
            <p14:sldId id="627"/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  <p14:sldId id="848"/>
            <p14:sldId id="307"/>
            <p14:sldId id="308"/>
            <p14:sldId id="309"/>
            <p14:sldId id="310"/>
            <p14:sldId id="849"/>
            <p14:sldId id="315"/>
            <p14:sldId id="311"/>
            <p14:sldId id="312"/>
            <p14:sldId id="313"/>
            <p14:sldId id="314"/>
            <p14:sldId id="850"/>
            <p14:sldId id="637"/>
            <p14:sldId id="638"/>
            <p14:sldId id="639"/>
            <p14:sldId id="640"/>
            <p14:sldId id="641"/>
            <p14:sldId id="642"/>
            <p14:sldId id="643"/>
            <p14:sldId id="6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5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8026"/>
    <a:srgbClr val="B85826"/>
    <a:srgbClr val="B83A26"/>
    <a:srgbClr val="FAEB61"/>
    <a:srgbClr val="00579C"/>
    <a:srgbClr val="FFCC66"/>
    <a:srgbClr val="6D7F9F"/>
    <a:srgbClr val="F2A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209" autoAdjust="0"/>
    <p:restoredTop sz="83417" autoAdjust="0"/>
  </p:normalViewPr>
  <p:slideViewPr>
    <p:cSldViewPr>
      <p:cViewPr varScale="1">
        <p:scale>
          <a:sx n="60" d="100"/>
          <a:sy n="60" d="100"/>
        </p:scale>
        <p:origin x="113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678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3025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notesMaster" Target="notesMasters/notesMaster1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77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003" tIns="48001" rIns="96003" bIns="4800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003" tIns="48001" rIns="96003" bIns="48001" rtlCol="0"/>
          <a:lstStyle>
            <a:lvl1pPr algn="r">
              <a:defRPr sz="1300"/>
            </a:lvl1pPr>
          </a:lstStyle>
          <a:p>
            <a:fld id="{48A09ADF-C7ED-43F2-83D3-8B3EDE370D0C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003" tIns="48001" rIns="96003" bIns="4800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003" tIns="48001" rIns="96003" bIns="48001" rtlCol="0" anchor="b"/>
          <a:lstStyle>
            <a:lvl1pPr algn="r">
              <a:defRPr sz="1300"/>
            </a:lvl1pPr>
          </a:lstStyle>
          <a:p>
            <a:fld id="{FE6D2044-41A2-455D-B972-FF731C063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3" tIns="48001" rIns="96003" bIns="4800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Verdana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1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3" tIns="48001" rIns="96003" bIns="4800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Verdana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3" tIns="48001" rIns="96003" bIns="480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3" tIns="48001" rIns="96003" bIns="4800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Verdana" pitchFamily="-105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03" tIns="48001" rIns="96003" bIns="4800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20D48C8C-2D11-412C-A2AD-4DC61ED2CB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580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5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5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B2D24F-0F00-4329-8B30-1D5012C8C9C3}" type="slidenum">
              <a:rPr lang="en-US" smtClean="0">
                <a:latin typeface="Verdana" pitchFamily="34" charset="0"/>
                <a:ea typeface="ＭＳ Ｐゴシック" pitchFamily="34" charset="-128"/>
              </a:rPr>
              <a:pPr/>
              <a:t>1</a:t>
            </a:fld>
            <a:endParaRPr 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7046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09D894-E6A4-4174-A8D1-D25A6E36750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95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𝑐𝑜𝑣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I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I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rad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IE" b="0" i="0">
                    <a:latin typeface="Cambria Math" panose="02040503050406030204" pitchFamily="18" charset="0"/>
                  </a:rPr>
                  <a:t>𝜌_2=(𝑐𝑜𝑣(𝑌_𝑡,𝑌_(𝑡−2)))/(√(𝑉𝑎𝑟(𝑌_𝑡 )𝑉𝑎𝑟(𝑌_(𝑡−2) ) )  )</a:t>
                </a:r>
                <a:endParaRPr lang="en-IE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517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it-IT" sz="29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Per un processo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 tale che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𝑦_𝑡=𝑏 𝑦_(𝑡−1)+𝑒_𝑡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with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𝐸_(𝑡−1)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𝑒_𝑡 )   ∀𝑡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 il valore atteso condizionato è il seguente: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𝑦_(𝑡+𝑗) )=𝐸_𝑡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 𝑦_(𝑡+𝑗−1) )=𝑏𝐸_𝑡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𝑦_(𝑡+𝑗−1) )=𝑏𝐸_𝑡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𝑏𝑦_(𝑡+𝑗−2) )=𝑏^2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𝑦_(𝑡+𝑗−2) )=𝑏^3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𝑦_(𝑡+𝑗−3) )=…= 𝑏^𝑗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𝑦_(𝑡+𝑗−𝑗) )=𝑏^𝑗 𝑦_𝑡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.</a:t>
                </a:r>
              </a:p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Dunque, per un processo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𝑦_𝑡=𝑎+𝑏 𝑦_(𝑡−1)+𝑒_𝑡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si ha 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𝑦_(𝑡+𝑗) )=𝐸_𝑡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𝑎+𝑏 𝑦_(𝑡+𝑗−1) )=𝑎+𝑏𝐸_𝑡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𝑦_(𝑡+𝑗−1) )=𝑎+𝑏𝐸_𝑡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𝑎+𝑏𝑦_(𝑡+𝑗−2) )=𝑎+𝑏𝑎+𝑏^2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𝑦_(𝑡+𝑗−2) )=𝑎+𝑏𝑎+𝑏^2 𝑎+𝑏^3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𝑦_(𝑡+𝑗−3) )=…= 𝑎+𝑏𝑎+𝑏^2 𝑎+…+𝑏^(𝑗−1) 𝑎+𝑏^𝑗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𝑦_(𝑡+𝑗−𝑗) )→𝑎/(1−𝑏)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 se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|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𝑏|&lt;1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.</a:t>
                </a:r>
              </a:p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Inoltre, per lo stesso tipo di processo, </a:t>
                </a:r>
                <a:r>
                  <a:rPr lang="it-IT" sz="2800" b="0" kern="1200" noProof="0" dirty="0" err="1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y_t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  </a:t>
                </a:r>
                <a:endParaRPr lang="it-IT" sz="2800" b="0" noProof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795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it-IT" sz="29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Per un processo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 tale che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𝑦_𝑡=𝑏 𝑦_(𝑡−1)+𝑒_𝑡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with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𝐸_(𝑡−1)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𝑒_𝑡 )   ∀𝑡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 il valore atteso condizionato è il seguente: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𝑦_(𝑡+𝑗) )=𝐸_𝑡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 𝑦_(𝑡+𝑗−1) )=𝑏𝐸_𝑡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𝑦_(𝑡+𝑗−1) )=𝑏𝐸_𝑡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𝑏𝑦_(𝑡+𝑗−2) )=𝑏^2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𝑦_(𝑡+𝑗−2) )=𝑏^3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𝑦_(𝑡+𝑗−3) )=…= 𝑏^𝑗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𝑦_(𝑡+𝑗−𝑗) )=𝑏^𝑗 𝑦_𝑡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.</a:t>
                </a:r>
              </a:p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Dunque, per un processo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𝑦_𝑡=𝑎+𝑏 𝑦_(𝑡−1)+𝑒_𝑡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si ha 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𝑦_(𝑡+𝑗) )=𝐸_𝑡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𝑎+𝑏 𝑦_(𝑡+𝑗−1) )=𝑎+𝑏𝐸_𝑡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𝑦_(𝑡+𝑗−1) )=𝑎+𝑏𝐸_𝑡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𝑎+𝑏𝑦_(𝑡+𝑗−2) )=𝑎+𝑏𝑎+𝑏^2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𝑦_(𝑡+𝑗−2) )=𝑎+𝑏𝑎+𝑏^2 𝑎+𝑏^3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𝑦_(𝑡+𝑗−3) )=…= 𝑎+𝑏𝑎+𝑏^2 𝑎+…+𝑏^(𝑗−1) 𝑎+𝑏^𝑗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𝑦_(𝑡+𝑗−𝑗) )→𝑎/(1−𝑏)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 se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|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𝑏|&lt;1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.</a:t>
                </a:r>
              </a:p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Inoltre, per lo stesso tipo di processo, </a:t>
                </a:r>
                <a:r>
                  <a:rPr lang="it-IT" sz="2800" b="0" kern="1200" noProof="0" dirty="0" err="1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y_t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  </a:t>
                </a:r>
                <a:endParaRPr lang="it-IT" sz="2800" b="0" noProof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564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24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3D7F-BAAE-4865-B6C7-6EA2C75EE53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30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24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3D7F-BAAE-4865-B6C7-6EA2C75EE53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53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it-IT" sz="29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Per un processo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 tale che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𝑦_𝑡=𝑏 𝑦_(𝑡−1)+𝑒_𝑡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with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𝐸_(𝑡−1)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𝑒_𝑡 )   ∀𝑡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 il valore atteso condizionato è il seguente: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𝑦_(𝑡+𝑗) )=𝐸_𝑡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 𝑦_(𝑡+𝑗−1) )=𝑏𝐸_𝑡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𝑦_(𝑡+𝑗−1) )=𝑏𝐸_𝑡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𝑏𝑦_(𝑡+𝑗−2) )=𝑏^2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𝑦_(𝑡+𝑗−2) )=𝑏^3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𝑦_(𝑡+𝑗−3) )=…= 𝑏^𝑗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𝑦_(𝑡+𝑗−𝑗) )=𝑏^𝑗 𝑦_𝑡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.</a:t>
                </a:r>
              </a:p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Dunque, per un processo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𝑦_𝑡=𝑎+𝑏 𝑦_(𝑡−1)+𝑒_𝑡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si ha 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𝑦_(𝑡+𝑗) )=𝐸_𝑡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𝑎+𝑏 𝑦_(𝑡+𝑗−1) )=𝑎+𝑏𝐸_𝑡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𝑦_(𝑡+𝑗−1) )=𝑎+𝑏𝐸_𝑡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𝑎+𝑏𝑦_(𝑡+𝑗−2) )=𝑎+𝑏𝑎+𝑏^2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𝑦_(𝑡+𝑗−2) )=𝑎+𝑏𝑎+𝑏^2 𝑎+𝑏^3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𝑦_(𝑡+𝑗−3) )=…= 𝑎+𝑏𝑎+𝑏^2 𝑎+…+𝑏^(𝑗−1) 𝑎+𝑏^𝑗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𝑦_(𝑡+𝑗−𝑗) )→𝑎/(1−𝑏)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 se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|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𝑏|&lt;1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.</a:t>
                </a:r>
              </a:p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Inoltre, per lo stesso tipo di processo, </a:t>
                </a:r>
                <a:r>
                  <a:rPr lang="it-IT" sz="2800" b="0" kern="1200" noProof="0" dirty="0" err="1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y_t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  </a:t>
                </a:r>
                <a:endParaRPr lang="it-IT" sz="2800" b="0" noProof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4384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it-IT" sz="29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Per un processo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 tale che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𝑦_𝑡=𝑏 𝑦_(𝑡−1)+𝑒_𝑡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with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𝐸_(𝑡−1)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𝑒_𝑡 )   ∀𝑡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 il valore atteso condizionato è il seguente: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𝑦_(𝑡+𝑗) )=𝐸_𝑡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 𝑦_(𝑡+𝑗−1) )=𝑏𝐸_𝑡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𝑦_(𝑡+𝑗−1) )=𝑏𝐸_𝑡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𝑏𝑦_(𝑡+𝑗−2) )=𝑏^2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𝑦_(𝑡+𝑗−2) )=𝑏^3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𝑦_(𝑡+𝑗−3) )=…= 𝑏^𝑗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𝑦_(𝑡+𝑗−𝑗) )=𝑏^𝑗 𝑦_𝑡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.</a:t>
                </a:r>
              </a:p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Dunque, per un processo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𝑦_𝑡=𝑎+𝑏 𝑦_(𝑡−1)+𝑒_𝑡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, si ha 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𝑦_(𝑡+𝑗) )=𝐸_𝑡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𝑎+𝑏 𝑦_(𝑡+𝑗−1) )=𝑎+𝑏𝐸_𝑡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𝑦_(𝑡+𝑗−1) )=𝑎+𝑏𝐸_𝑡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𝑎+𝑏𝑦_(𝑡+𝑗−2) )=𝑎+𝑏𝑎+𝑏^2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𝑦_(𝑡+𝑗−2) )=𝑎+𝑏𝑎+𝑏^2 𝑎+𝑏^3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𝑦_(𝑡+𝑗−3) )=…= 𝑎+𝑏𝑎+𝑏^2 𝑎+…+𝑏^(𝑗−1) 𝑎+𝑏^𝑗 𝐸_𝑡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(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𝑦_(𝑡+𝑗−𝑗) )→𝑎/(1−𝑏)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 se 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|</a:t>
                </a:r>
                <a:r>
                  <a:rPr lang="it-IT" sz="2800" b="0" i="0" kern="1200" noProof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𝑏|&lt;1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  <a:cs typeface="ＭＳ Ｐゴシック" charset="-128"/>
                  </a:rPr>
                  <a:t>.</a:t>
                </a:r>
              </a:p>
              <a:p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Inoltre, per lo stesso tipo di processo, </a:t>
                </a:r>
                <a:r>
                  <a:rPr lang="it-IT" sz="2800" b="0" kern="1200" noProof="0" dirty="0" err="1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y_t</a:t>
                </a:r>
                <a:r>
                  <a:rPr lang="it-IT" sz="2800" b="0" kern="1200" noProof="0" dirty="0">
                    <a:solidFill>
                      <a:schemeClr val="tx1"/>
                    </a:solidFill>
                    <a:effectLst/>
                    <a:latin typeface="Verdana" pitchFamily="-105" charset="0"/>
                    <a:ea typeface="ＭＳ Ｐゴシック" charset="-128"/>
                  </a:rPr>
                  <a:t>  </a:t>
                </a:r>
                <a:endParaRPr lang="it-IT" sz="2800" b="0" noProof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407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IE" i="1" kern="120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̅"/>
                          <m:ctrlPr>
                            <a:rPr lang="en-IE" i="1" kern="120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E" i="1" kern="1200" smtClean="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̅"/>
                          <m:ctrlPr>
                            <a:rPr lang="en-IE" i="1" kern="120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IE" i="1" kern="120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it-IT" i="1" kern="120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̅"/>
                          <m:ctrlPr>
                            <a:rPr lang="en-IE" i="1" kern="120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b="0" i="1" kern="12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b="0" i="1" kern="120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 kern="120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IE" b="0" i="1" kern="120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IE" i="1" kern="120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IE" i="0" kern="1200">
                    <a:latin typeface="Cambria Math" panose="02040503050406030204" pitchFamily="18" charset="0"/>
                  </a:rPr>
                  <a:t>𝑦 ̅</a:t>
                </a:r>
                <a:r>
                  <a:rPr lang="en-IE" b="0" i="0" kern="1200">
                    <a:latin typeface="Cambria Math" panose="02040503050406030204" pitchFamily="18" charset="0"/>
                  </a:rPr>
                  <a:t>=</a:t>
                </a:r>
                <a:r>
                  <a:rPr lang="it-IT" i="0" kern="1200">
                    <a:latin typeface="Cambria Math" panose="02040503050406030204" pitchFamily="18" charset="0"/>
                  </a:rPr>
                  <a:t>𝑎+</a:t>
                </a:r>
                <a:r>
                  <a:rPr lang="en-IE" i="0" kern="1200">
                    <a:latin typeface="Cambria Math" panose="02040503050406030204" pitchFamily="18" charset="0"/>
                  </a:rPr>
                  <a:t>𝑏𝑦 ̅</a:t>
                </a:r>
                <a:r>
                  <a:rPr lang="en-IE" b="0" i="0" kern="1200">
                    <a:latin typeface="Cambria Math" panose="02040503050406030204" pitchFamily="18" charset="0"/>
                  </a:rPr>
                  <a:t>⇒</a:t>
                </a:r>
                <a:r>
                  <a:rPr lang="en-IE" i="0" kern="1200">
                    <a:latin typeface="Cambria Math" panose="02040503050406030204" pitchFamily="18" charset="0"/>
                  </a:rPr>
                  <a:t>𝑦 ̅</a:t>
                </a:r>
                <a:r>
                  <a:rPr lang="en-IE" b="0" i="0" kern="1200">
                    <a:latin typeface="Cambria Math" panose="02040503050406030204" pitchFamily="18" charset="0"/>
                  </a:rPr>
                  <a:t>−</a:t>
                </a:r>
                <a:r>
                  <a:rPr lang="en-IE" i="0" kern="1200">
                    <a:latin typeface="Cambria Math" panose="02040503050406030204" pitchFamily="18" charset="0"/>
                  </a:rPr>
                  <a:t>𝑏𝑦 ̅</a:t>
                </a:r>
                <a:r>
                  <a:rPr lang="en-IE" b="0" i="0" kern="1200">
                    <a:latin typeface="Cambria Math" panose="02040503050406030204" pitchFamily="18" charset="0"/>
                  </a:rPr>
                  <a:t>=</a:t>
                </a:r>
                <a:r>
                  <a:rPr lang="it-IT" i="0" kern="1200">
                    <a:latin typeface="Cambria Math" panose="02040503050406030204" pitchFamily="18" charset="0"/>
                  </a:rPr>
                  <a:t>𝑎</a:t>
                </a:r>
                <a:r>
                  <a:rPr lang="en-IE" b="0" i="0" kern="1200">
                    <a:latin typeface="Cambria Math" panose="02040503050406030204" pitchFamily="18" charset="0"/>
                  </a:rPr>
                  <a:t>⇒</a:t>
                </a:r>
                <a:r>
                  <a:rPr lang="en-IE" i="0" kern="1200">
                    <a:latin typeface="Cambria Math" panose="02040503050406030204" pitchFamily="18" charset="0"/>
                  </a:rPr>
                  <a:t>𝑦 ̅</a:t>
                </a:r>
                <a:r>
                  <a:rPr lang="en-IE" b="0" i="0" kern="1200">
                    <a:latin typeface="Cambria Math" panose="02040503050406030204" pitchFamily="18" charset="0"/>
                  </a:rPr>
                  <a:t>(1−</a:t>
                </a:r>
                <a:r>
                  <a:rPr lang="en-IE" i="0" kern="1200">
                    <a:latin typeface="Cambria Math" panose="02040503050406030204" pitchFamily="18" charset="0"/>
                  </a:rPr>
                  <a:t>𝑏</a:t>
                </a:r>
                <a:r>
                  <a:rPr lang="en-IE" b="0" i="0" kern="1200">
                    <a:latin typeface="Cambria Math" panose="02040503050406030204" pitchFamily="18" charset="0"/>
                  </a:rPr>
                  <a:t>)=</a:t>
                </a:r>
                <a:r>
                  <a:rPr lang="it-IT" i="0" kern="1200">
                    <a:latin typeface="Cambria Math" panose="02040503050406030204" pitchFamily="18" charset="0"/>
                  </a:rPr>
                  <a:t>𝑎</a:t>
                </a:r>
                <a:r>
                  <a:rPr lang="en-IE" b="0" i="0" kern="1200">
                    <a:latin typeface="Cambria Math" panose="02040503050406030204" pitchFamily="18" charset="0"/>
                  </a:rPr>
                  <a:t>⇒</a:t>
                </a:r>
                <a:r>
                  <a:rPr lang="en-IE" i="0" kern="1200">
                    <a:latin typeface="Cambria Math" panose="02040503050406030204" pitchFamily="18" charset="0"/>
                  </a:rPr>
                  <a:t>𝑦 ̅</a:t>
                </a:r>
                <a:r>
                  <a:rPr lang="en-IE" b="0" i="0" kern="1200">
                    <a:latin typeface="Cambria Math" panose="02040503050406030204" pitchFamily="18" charset="0"/>
                  </a:rPr>
                  <a:t>=</a:t>
                </a:r>
                <a:r>
                  <a:rPr lang="it-IT" i="0" kern="1200">
                    <a:latin typeface="Cambria Math" panose="02040503050406030204" pitchFamily="18" charset="0"/>
                  </a:rPr>
                  <a:t>𝑎</a:t>
                </a:r>
                <a:r>
                  <a:rPr lang="en-IE" b="0" i="0" kern="1200">
                    <a:latin typeface="Cambria Math" panose="02040503050406030204" pitchFamily="18" charset="0"/>
                  </a:rPr>
                  <a:t>/(1−</a:t>
                </a:r>
                <a:r>
                  <a:rPr lang="en-IE" i="0" kern="1200">
                    <a:latin typeface="Cambria Math" panose="02040503050406030204" pitchFamily="18" charset="0"/>
                  </a:rPr>
                  <a:t>𝑏</a:t>
                </a:r>
                <a:r>
                  <a:rPr lang="en-IE" b="0" i="0" kern="1200">
                    <a:latin typeface="Cambria Math" panose="02040503050406030204" pitchFamily="18" charset="0"/>
                  </a:rPr>
                  <a:t>)</a:t>
                </a:r>
                <a:endParaRPr lang="en-IE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7862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defTabSz="960029">
                  <a:defRPr/>
                </a:pPr>
                <a:r>
                  <a:rPr lang="en-IE" dirty="0"/>
                  <a:t>Poichè </a:t>
                </a:r>
              </a:p>
              <a:p>
                <a:pPr defTabSz="96002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IE" b="0" i="1" dirty="0">
                  <a:latin typeface="Cambria Math" panose="02040503050406030204" pitchFamily="18" charset="0"/>
                </a:endParaRPr>
              </a:p>
              <a:p>
                <a:pPr defTabSz="96002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=−1+1+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IE" b="0" i="1" dirty="0">
                  <a:latin typeface="Cambria Math" panose="02040503050406030204" pitchFamily="18" charset="0"/>
                </a:endParaRPr>
              </a:p>
              <a:p>
                <a:pPr defTabSz="96002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=−1+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IE" b="0" i="1" dirty="0">
                  <a:latin typeface="Cambria Math" panose="02040503050406030204" pitchFamily="18" charset="0"/>
                </a:endParaRPr>
              </a:p>
              <a:p>
                <a:pPr defTabSz="96002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IE" b="0" i="1" dirty="0">
                  <a:latin typeface="Cambria Math" panose="02040503050406030204" pitchFamily="18" charset="0"/>
                </a:endParaRPr>
              </a:p>
              <a:p>
                <a:pPr defTabSz="96002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⇒−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IE" b="0" i="1" dirty="0">
                  <a:latin typeface="Cambria Math" panose="02040503050406030204" pitchFamily="18" charset="0"/>
                </a:endParaRPr>
              </a:p>
              <a:p>
                <a:pPr defTabSz="96002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IE" b="0" i="1" dirty="0">
                  <a:latin typeface="Cambria Math" panose="02040503050406030204" pitchFamily="18" charset="0"/>
                </a:endParaRPr>
              </a:p>
              <a:p>
                <a:pPr defTabSz="96002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….</m:t>
                          </m:r>
                        </m:e>
                      </m:d>
                      <m:d>
                        <m:d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IE" b="0" i="1" dirty="0">
                  <a:latin typeface="Cambria Math" panose="02040503050406030204" pitchFamily="18" charset="0"/>
                </a:endParaRPr>
              </a:p>
              <a:p>
                <a:pPr defTabSz="96002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⇒1+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…=</m:t>
                      </m:r>
                      <m:f>
                        <m:f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IE" dirty="0"/>
              </a:p>
              <a:p>
                <a:pPr defTabSz="960029">
                  <a:defRPr/>
                </a:pPr>
                <a:endParaRPr lang="en-IE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dirty="0"/>
                  <a:t>Poichè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b="0" i="0">
                    <a:latin typeface="Cambria Math" panose="02040503050406030204" pitchFamily="18" charset="0"/>
                  </a:rPr>
                  <a:t>𝑏(1+𝑏+𝑏^2+𝑏^3….)=𝑏+𝑏^2+𝑏^3…</a:t>
                </a:r>
                <a:endParaRPr lang="en-IE" b="0" i="1" dirty="0">
                  <a:latin typeface="Cambria Math" panose="020405030504060302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b="0" i="0">
                    <a:latin typeface="Cambria Math" panose="02040503050406030204" pitchFamily="18" charset="0"/>
                  </a:rPr>
                  <a:t>⇒𝑏(1+𝑏+𝑏^2+𝑏^3….)=−1+1+𝑏+𝑏^2+𝑏^3…</a:t>
                </a:r>
                <a:endParaRPr lang="en-IE" b="0" i="1" dirty="0">
                  <a:latin typeface="Cambria Math" panose="020405030504060302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b="0" i="0">
                    <a:latin typeface="Cambria Math" panose="02040503050406030204" pitchFamily="18" charset="0"/>
                  </a:rPr>
                  <a:t>⇒𝑏(1+𝑏+𝑏^2+𝑏^3….)=−1+(1+𝑏+𝑏^2+𝑏^3…)</a:t>
                </a:r>
                <a:endParaRPr lang="en-IE" b="0" i="1" dirty="0">
                  <a:latin typeface="Cambria Math" panose="020405030504060302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b="0" i="0">
                    <a:latin typeface="Cambria Math" panose="02040503050406030204" pitchFamily="18" charset="0"/>
                  </a:rPr>
                  <a:t>⇒𝑏(1+𝑏+𝑏^2+𝑏^3….)−(1+𝑏+𝑏^2+𝑏^3….)=−1</a:t>
                </a:r>
                <a:endParaRPr lang="en-IE" b="0" i="1" dirty="0">
                  <a:latin typeface="Cambria Math" panose="020405030504060302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b="0" i="0">
                    <a:latin typeface="Cambria Math" panose="02040503050406030204" pitchFamily="18" charset="0"/>
                  </a:rPr>
                  <a:t>⇒−𝑏(1+𝑏+𝑏^2+𝑏^3….)+(1+𝑏+𝑏^2+𝑏^3….)=1</a:t>
                </a:r>
                <a:endParaRPr lang="en-IE" b="0" i="1" dirty="0">
                  <a:latin typeface="Cambria Math" panose="020405030504060302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b="0" i="0">
                    <a:latin typeface="Cambria Math" panose="02040503050406030204" pitchFamily="18" charset="0"/>
                  </a:rPr>
                  <a:t>⇒(1+𝑏+𝑏^2+𝑏^3….)(−𝑏+1)=1</a:t>
                </a:r>
                <a:endParaRPr lang="en-IE" b="0" i="1" dirty="0">
                  <a:latin typeface="Cambria Math" panose="020405030504060302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b="0" i="0">
                    <a:latin typeface="Cambria Math" panose="02040503050406030204" pitchFamily="18" charset="0"/>
                  </a:rPr>
                  <a:t>⇒(1+𝑏+𝑏^2+𝑏^3….)(1−𝑏)=1</a:t>
                </a:r>
                <a:endParaRPr lang="en-IE" b="0" i="1" dirty="0">
                  <a:latin typeface="Cambria Math" panose="020405030504060302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IE" b="0" i="0">
                    <a:latin typeface="Cambria Math" panose="02040503050406030204" pitchFamily="18" charset="0"/>
                  </a:rPr>
                  <a:t>⇒1+𝑏+𝑏^2+𝑏^3…=1/(1−𝑏)</a:t>
                </a:r>
                <a:endParaRPr lang="en-IE" dirty="0"/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IE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112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28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19EED8-8A71-4603-B162-24BA73800C85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73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4E0948-6287-42C2-B7ED-0DB5B0E586B9}" type="slidenum">
              <a:rPr lang="en-US" smtClean="0"/>
              <a:pPr>
                <a:defRPr/>
              </a:pPr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42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383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2714E4-6CEC-4D37-9E81-EF0499F17F81}" type="slidenum">
              <a:rPr lang="en-US" smtClean="0"/>
              <a:pPr>
                <a:defRPr/>
              </a:pPr>
              <a:t>134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90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141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593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D48C8C-2D11-412C-A2AD-4DC61ED2CBA1}" type="slidenum">
              <a:rPr lang="en-US" altLang="en-US" smtClean="0"/>
              <a:pPr>
                <a:defRPr/>
              </a:pPr>
              <a:t>155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80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128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992F6-5526-4454-982F-556CFD51E8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53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6AF79-3C18-4534-8BEA-74949D4DE8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87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6808E-A3F7-4D0C-AE59-4B09638E32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830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E102C-581E-4D8C-87CE-AD0D38DD27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92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F37F5-7136-42A0-A953-63A96B7C1E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3065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AE0D9-3570-493B-9B5A-F44B662163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89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630B9-A8CF-4205-B0B1-BA1D7314AF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194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5A3E3-5B58-471C-A123-C7BA7CE2EA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93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5BDB3-0C48-47A6-878E-14FB0653E5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1134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7A21C-7020-481C-8591-546130F24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9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6691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2484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/>
            </a:lvl1pPr>
          </a:lstStyle>
          <a:p>
            <a:pPr>
              <a:defRPr/>
            </a:pPr>
            <a:fld id="{F249E14E-7076-4B14-BFD8-4D069C95E6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-105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-105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-105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-105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-10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-10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-10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-10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0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0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0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research.stlouisfed.org/fred2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34.png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5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7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8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0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41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www.bankofengland.co.uk/publications/inflationreport/ir11feb.pdf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ww.ecb.int/pub/mb/html/index.en.html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47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8.w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5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69.wmf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72.wmf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73.wmf"/><Relationship Id="rId4" Type="http://schemas.openxmlformats.org/officeDocument/2006/relationships/oleObject" Target="../embeddings/oleObject21.bin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75.wmf"/><Relationship Id="rId4" Type="http://schemas.openxmlformats.org/officeDocument/2006/relationships/oleObject" Target="../embeddings/oleObject23.bin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78.wmf"/><Relationship Id="rId4" Type="http://schemas.openxmlformats.org/officeDocument/2006/relationships/image" Target="../media/image80.png"/><Relationship Id="rId9" Type="http://schemas.openxmlformats.org/officeDocument/2006/relationships/oleObject" Target="../embeddings/oleObject26.bin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79.wmf"/><Relationship Id="rId4" Type="http://schemas.openxmlformats.org/officeDocument/2006/relationships/oleObject" Target="../embeddings/oleObject27.bin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slideLayout" Target="../slideLayouts/slideLayout6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86.wmf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87.wmf"/><Relationship Id="rId4" Type="http://schemas.openxmlformats.org/officeDocument/2006/relationships/oleObject" Target="../embeddings/oleObject30.bin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88.wmf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slideLayout" Target="../slideLayouts/slideLayout6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304800" y="2174875"/>
            <a:ext cx="3659188" cy="39512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b="1" err="1">
                <a:ea typeface="ＭＳ Ｐゴシック" pitchFamily="34" charset="-128"/>
              </a:rPr>
              <a:t>Introduzione</a:t>
            </a:r>
            <a:r>
              <a:rPr lang="en-US" b="1">
                <a:ea typeface="ＭＳ Ｐゴシック" pitchFamily="34" charset="-128"/>
              </a:rPr>
              <a:t> </a:t>
            </a:r>
            <a:br>
              <a:rPr lang="en-US" b="1">
                <a:ea typeface="ＭＳ Ｐゴシック" pitchFamily="34" charset="-128"/>
              </a:rPr>
            </a:br>
            <a:r>
              <a:rPr lang="en-US" b="1">
                <a:ea typeface="ＭＳ Ｐゴシック" pitchFamily="34" charset="-128"/>
              </a:rPr>
              <a:t>a </a:t>
            </a:r>
            <a:r>
              <a:rPr lang="en-US" b="1" err="1">
                <a:ea typeface="ＭＳ Ｐゴシック" pitchFamily="34" charset="-128"/>
              </a:rPr>
              <a:t>regressioni</a:t>
            </a:r>
            <a:r>
              <a:rPr lang="en-US" b="1">
                <a:ea typeface="ＭＳ Ｐゴシック" pitchFamily="34" charset="-128"/>
              </a:rPr>
              <a:t> </a:t>
            </a:r>
            <a:r>
              <a:rPr lang="en-US" b="1" err="1">
                <a:ea typeface="ＭＳ Ｐゴシック" pitchFamily="34" charset="-128"/>
              </a:rPr>
              <a:t>temporali</a:t>
            </a:r>
            <a:r>
              <a:rPr lang="en-US" b="1">
                <a:ea typeface="ＭＳ Ｐゴシック" pitchFamily="34" charset="-128"/>
              </a:rPr>
              <a:t> </a:t>
            </a:r>
            <a:br>
              <a:rPr lang="en-US" b="1">
                <a:ea typeface="ＭＳ Ｐゴシック" pitchFamily="34" charset="-128"/>
              </a:rPr>
            </a:br>
            <a:r>
              <a:rPr lang="en-US" b="1">
                <a:ea typeface="ＭＳ Ｐゴシック" pitchFamily="34" charset="-128"/>
              </a:rPr>
              <a:t>e a </a:t>
            </a:r>
            <a:r>
              <a:rPr lang="en-US" b="1" err="1">
                <a:ea typeface="ＭＳ Ｐゴシック" pitchFamily="34" charset="-128"/>
              </a:rPr>
              <a:t>previsioni</a:t>
            </a:r>
            <a:endParaRPr lang="en-US">
              <a:ea typeface="ＭＳ Ｐゴシック" pitchFamily="34" charset="-128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55613"/>
            <a:ext cx="8610600" cy="992187"/>
          </a:xfrm>
        </p:spPr>
        <p:txBody>
          <a:bodyPr anchor="t"/>
          <a:lstStyle/>
          <a:p>
            <a:pPr eaLnBrk="1" hangingPunct="1"/>
            <a:r>
              <a:rPr lang="it-IT"/>
              <a:t>Terza parte – Serie temporali</a:t>
            </a:r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992040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ea typeface="ＭＳ Ｐゴシック" pitchFamily="34" charset="-128"/>
              </a:rPr>
              <a:t>Introduzione </a:t>
            </a:r>
            <a:br>
              <a:rPr lang="it-IT">
                <a:ea typeface="ＭＳ Ｐゴシック" pitchFamily="34" charset="-128"/>
              </a:rPr>
            </a:br>
            <a:r>
              <a:rPr lang="it-IT" sz="1600">
                <a:ea typeface="ＭＳ Ｐゴシック" pitchFamily="34" charset="-128"/>
              </a:rPr>
              <a:t>regressioni Temporali </a:t>
            </a:r>
            <a:br>
              <a:rPr lang="it-IT" sz="1600">
                <a:ea typeface="ＭＳ Ｐゴシック" pitchFamily="34" charset="-128"/>
              </a:rPr>
            </a:br>
            <a:r>
              <a:rPr lang="it-IT" sz="1600">
                <a:ea typeface="ＭＳ Ｐゴシック" pitchFamily="34" charset="-128"/>
              </a:rPr>
              <a:t>e previsioni</a:t>
            </a:r>
            <a:endParaRPr lang="en-US" sz="200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Terza parte – Serie temporali</a:t>
            </a:r>
          </a:p>
          <a:p>
            <a:endParaRPr lang="it-IT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6AF79-3C18-4534-8BEA-74949D4DE89F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04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Sommario</a:t>
            </a:r>
          </a:p>
        </p:txBody>
      </p:sp>
      <p:sp>
        <p:nvSpPr>
          <p:cNvPr id="8194" name="Rectangle 1028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371600"/>
            <a:ext cx="8610600" cy="4876800"/>
          </a:xfrm>
        </p:spPr>
        <p:txBody>
          <a:bodyPr/>
          <a:lstStyle/>
          <a:p>
            <a:pPr marL="576263" indent="-576263">
              <a:buFont typeface="Verdana" pitchFamily="34" charset="0"/>
              <a:buAutoNum type="arabicPeriod"/>
            </a:pPr>
            <a:r>
              <a:rPr lang="en-US" sz="2400" dirty="0">
                <a:ea typeface="ＭＳ Ｐゴシック" pitchFamily="34" charset="-128"/>
              </a:rPr>
              <a:t>Serie </a:t>
            </a:r>
            <a:r>
              <a:rPr lang="en-US" sz="2400" dirty="0" err="1">
                <a:ea typeface="ＭＳ Ｐゴシック" pitchFamily="34" charset="-128"/>
              </a:rPr>
              <a:t>temporali</a:t>
            </a:r>
            <a:r>
              <a:rPr lang="en-US" sz="2400" dirty="0">
                <a:ea typeface="ＭＳ Ｐゴシック" pitchFamily="34" charset="-128"/>
              </a:rPr>
              <a:t>: </a:t>
            </a:r>
            <a:r>
              <a:rPr lang="en-US" sz="2400" dirty="0" err="1">
                <a:ea typeface="ＭＳ Ｐゴシック" pitchFamily="34" charset="-128"/>
              </a:rPr>
              <a:t>quali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peculiarità</a:t>
            </a:r>
            <a:r>
              <a:rPr lang="en-US" sz="2400" dirty="0">
                <a:ea typeface="ＭＳ Ｐゴシック" pitchFamily="34" charset="-128"/>
              </a:rPr>
              <a:t>?</a:t>
            </a:r>
          </a:p>
          <a:p>
            <a:pPr marL="576263" indent="-576263">
              <a:buFont typeface="Verdana" pitchFamily="34" charset="0"/>
              <a:buAutoNum type="arabicPeriod"/>
            </a:pPr>
            <a:endParaRPr lang="en-US" sz="2400" dirty="0">
              <a:ea typeface="ＭＳ Ｐゴシック" pitchFamily="34" charset="-128"/>
            </a:endParaRPr>
          </a:p>
          <a:p>
            <a:pPr marL="576263" indent="-576263">
              <a:buFont typeface="Verdana" pitchFamily="34" charset="0"/>
              <a:buAutoNum type="arabicPeriod"/>
            </a:pPr>
            <a:r>
              <a:rPr lang="en-US" sz="2400" dirty="0" err="1">
                <a:ea typeface="ＭＳ Ｐゴシック" pitchFamily="34" charset="-128"/>
              </a:rPr>
              <a:t>Alcuni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modelli</a:t>
            </a:r>
            <a:r>
              <a:rPr lang="en-US" sz="2400" dirty="0">
                <a:ea typeface="ＭＳ Ｐゴシック" pitchFamily="34" charset="-128"/>
              </a:rPr>
              <a:t>:</a:t>
            </a:r>
          </a:p>
          <a:p>
            <a:pPr marL="976313" lvl="1" indent="-576263">
              <a:buFont typeface="+mj-lt"/>
              <a:buAutoNum type="alphaLcPeriod"/>
            </a:pPr>
            <a:r>
              <a:rPr lang="en-US" sz="2000" dirty="0" err="1">
                <a:ea typeface="ＭＳ Ｐゴシック" pitchFamily="34" charset="-128"/>
              </a:rPr>
              <a:t>Autoregressioni</a:t>
            </a:r>
            <a:r>
              <a:rPr lang="en-US" sz="2000" dirty="0">
                <a:ea typeface="ＭＳ Ｐゴシック" pitchFamily="34" charset="-128"/>
              </a:rPr>
              <a:t> (AR)</a:t>
            </a:r>
          </a:p>
          <a:p>
            <a:pPr marL="976313" lvl="1" indent="-576263">
              <a:buFont typeface="+mj-lt"/>
              <a:buAutoNum type="alphaLcPeriod"/>
            </a:pPr>
            <a:r>
              <a:rPr lang="en-US" sz="2000" dirty="0">
                <a:ea typeface="ＭＳ Ｐゴシック" pitchFamily="34" charset="-128"/>
              </a:rPr>
              <a:t>Il </a:t>
            </a:r>
            <a:r>
              <a:rPr lang="en-US" sz="2000" dirty="0" err="1">
                <a:ea typeface="ＭＳ Ｐゴシック" pitchFamily="34" charset="-128"/>
              </a:rPr>
              <a:t>modello</a:t>
            </a:r>
            <a:r>
              <a:rPr lang="en-US" sz="2000" dirty="0">
                <a:ea typeface="ＭＳ Ｐゴシック" pitchFamily="34" charset="-128"/>
              </a:rPr>
              <a:t> ADL (</a:t>
            </a:r>
            <a:r>
              <a:rPr lang="en-US" sz="2000" dirty="0" err="1">
                <a:ea typeface="ＭＳ Ｐゴシック" pitchFamily="34" charset="-128"/>
              </a:rPr>
              <a:t>autoregressivo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misto</a:t>
            </a:r>
            <a:r>
              <a:rPr lang="en-US" sz="2000" dirty="0">
                <a:ea typeface="ＭＳ Ｐゴシック" pitchFamily="34" charset="-128"/>
              </a:rPr>
              <a:t>)</a:t>
            </a:r>
          </a:p>
          <a:p>
            <a:pPr marL="576263" indent="-576263">
              <a:buFont typeface="Verdana" pitchFamily="34" charset="0"/>
              <a:buAutoNum type="arabicPeriod"/>
            </a:pPr>
            <a:endParaRPr lang="en-US" sz="2400" dirty="0">
              <a:ea typeface="ＭＳ Ｐゴシック" pitchFamily="34" charset="-128"/>
            </a:endParaRPr>
          </a:p>
          <a:p>
            <a:pPr marL="576263" indent="-576263">
              <a:buFont typeface="Verdana" pitchFamily="34" charset="0"/>
              <a:buAutoNum type="arabicPeriod"/>
            </a:pPr>
            <a:r>
              <a:rPr lang="en-US" sz="2400" dirty="0" err="1">
                <a:ea typeface="ＭＳ Ｐゴシック" pitchFamily="34" charset="-128"/>
              </a:rPr>
              <a:t>Previsioni</a:t>
            </a:r>
            <a:r>
              <a:rPr lang="en-US" sz="2400" dirty="0">
                <a:ea typeface="ＭＳ Ｐゴシック" pitchFamily="34" charset="-128"/>
              </a:rPr>
              <a:t>, </a:t>
            </a:r>
            <a:r>
              <a:rPr lang="en-US" sz="2400" dirty="0" err="1">
                <a:ea typeface="ＭＳ Ｐゴシック" pitchFamily="34" charset="-128"/>
              </a:rPr>
              <a:t>scelta</a:t>
            </a:r>
            <a:r>
              <a:rPr lang="en-US" sz="2400" dirty="0">
                <a:ea typeface="ＭＳ Ｐゴシック" pitchFamily="34" charset="-128"/>
              </a:rPr>
              <a:t>  e </a:t>
            </a:r>
            <a:r>
              <a:rPr lang="en-US" sz="2400" dirty="0" err="1">
                <a:ea typeface="ＭＳ Ｐゴシック" pitchFamily="34" charset="-128"/>
              </a:rPr>
              <a:t>valutazione</a:t>
            </a:r>
            <a:r>
              <a:rPr lang="en-US" sz="2400" dirty="0">
                <a:ea typeface="ＭＳ Ｐゴシック" pitchFamily="34" charset="-128"/>
              </a:rPr>
              <a:t> del </a:t>
            </a:r>
            <a:r>
              <a:rPr lang="en-US" sz="2400" dirty="0" err="1">
                <a:ea typeface="ＭＳ Ｐゴシック" pitchFamily="34" charset="-128"/>
              </a:rPr>
              <a:t>modello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previsivo</a:t>
            </a:r>
            <a:endParaRPr lang="en-US" sz="2400" dirty="0">
              <a:ea typeface="ＭＳ Ｐゴシック" pitchFamily="34" charset="-128"/>
            </a:endParaRPr>
          </a:p>
          <a:p>
            <a:pPr marL="576263" indent="-576263">
              <a:buFont typeface="Verdana" pitchFamily="34" charset="0"/>
              <a:buAutoNum type="arabicPeriod"/>
            </a:pPr>
            <a:endParaRPr lang="en-US" sz="2400" dirty="0">
              <a:ea typeface="ＭＳ Ｐゴシック" pitchFamily="34" charset="-128"/>
            </a:endParaRPr>
          </a:p>
          <a:p>
            <a:pPr marL="576263" indent="-576263">
              <a:buFont typeface="Verdana" pitchFamily="34" charset="0"/>
              <a:buAutoNum type="arabicPeriod"/>
            </a:pPr>
            <a:r>
              <a:rPr lang="en-US" sz="2400" dirty="0">
                <a:ea typeface="ＭＳ Ｐゴシック" pitchFamily="34" charset="-128"/>
              </a:rPr>
              <a:t>Non </a:t>
            </a:r>
            <a:r>
              <a:rPr lang="en-US" sz="2400" dirty="0" err="1">
                <a:ea typeface="ＭＳ Ｐゴシック" pitchFamily="34" charset="-128"/>
              </a:rPr>
              <a:t>stazionarietà</a:t>
            </a:r>
            <a:endParaRPr lang="en-US" sz="2400" dirty="0">
              <a:ea typeface="ＭＳ Ｐゴシック" pitchFamily="34" charset="-128"/>
            </a:endParaRPr>
          </a:p>
          <a:p>
            <a:pPr marL="976313" lvl="1" indent="-576263">
              <a:buFont typeface="+mj-lt"/>
              <a:buAutoNum type="alphaLcPeriod"/>
            </a:pPr>
            <a:r>
              <a:rPr lang="en-US" sz="2000" dirty="0" err="1">
                <a:ea typeface="ＭＳ Ｐゴシック" pitchFamily="34" charset="-128"/>
              </a:rPr>
              <a:t>tendenze</a:t>
            </a:r>
            <a:endParaRPr lang="en-US" sz="2000" dirty="0">
              <a:ea typeface="ＭＳ Ｐゴシック" pitchFamily="34" charset="-128"/>
            </a:endParaRPr>
          </a:p>
          <a:p>
            <a:pPr marL="976313" lvl="1" indent="-576263">
              <a:buFont typeface="+mj-lt"/>
              <a:buAutoNum type="alphaLcPeriod"/>
            </a:pPr>
            <a:r>
              <a:rPr lang="en-US" sz="2000" dirty="0" err="1">
                <a:ea typeface="ＭＳ Ｐゴシック" pitchFamily="34" charset="-128"/>
              </a:rPr>
              <a:t>rotture</a:t>
            </a: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4351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1. Serie temporali: quali peculiarità?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b="1" i="1"/>
              <a:t>Le serie temporali</a:t>
            </a:r>
            <a:r>
              <a:rPr lang="en-US" sz="2400"/>
              <a:t> sono costituite da dati sulla stessa unità riferiti a più periodi temporali</a:t>
            </a:r>
          </a:p>
          <a:p>
            <a:pPr>
              <a:defRPr/>
            </a:pPr>
            <a:endParaRPr lang="en-US" sz="2000"/>
          </a:p>
          <a:p>
            <a:pPr>
              <a:defRPr/>
            </a:pPr>
            <a:r>
              <a:rPr lang="en-US" sz="2000"/>
              <a:t>Consumi aggregati e PIL per un paese (per esempio, 20 anni di osservazioni trimestrali = 80 osservazioni)</a:t>
            </a:r>
          </a:p>
          <a:p>
            <a:pPr>
              <a:defRPr/>
            </a:pPr>
            <a:endParaRPr lang="en-US" sz="2000"/>
          </a:p>
          <a:p>
            <a:pPr>
              <a:defRPr/>
            </a:pPr>
            <a:r>
              <a:rPr lang="en-US" sz="2000"/>
              <a:t>Tassi di cambio yen/$, sterlina/$ ed euro/$ (dati giornalieri per 1 anno = 365 osservazioni)</a:t>
            </a:r>
          </a:p>
          <a:p>
            <a:pPr>
              <a:defRPr/>
            </a:pPr>
            <a:endParaRPr lang="en-US" sz="2000"/>
          </a:p>
          <a:p>
            <a:pPr>
              <a:defRPr/>
            </a:pPr>
            <a:r>
              <a:rPr lang="en-US" sz="2000"/>
              <a:t>Consumo di sigarette pro capite in California, per anno (dati annuali)</a:t>
            </a:r>
          </a:p>
          <a:p>
            <a:pPr>
              <a:defRPr/>
            </a:pPr>
            <a:endParaRPr lang="en-US" sz="2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787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1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07896" cy="776163"/>
          </a:xfrm>
        </p:spPr>
        <p:txBody>
          <a:bodyPr/>
          <a:lstStyle/>
          <a:p>
            <a:r>
              <a:rPr lang="en-US" sz="2400">
                <a:ea typeface="ＭＳ Ｐゴシック" pitchFamily="34" charset="-128"/>
              </a:rPr>
              <a:t>Alcune serie temporali per dati macro e finanziari</a:t>
            </a:r>
          </a:p>
        </p:txBody>
      </p:sp>
      <p:pic>
        <p:nvPicPr>
          <p:cNvPr id="5099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42528"/>
            <a:ext cx="7834313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251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2" y="404664"/>
            <a:ext cx="803099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723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1" y="388341"/>
            <a:ext cx="8013649" cy="5708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0124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2" y="363179"/>
            <a:ext cx="8025322" cy="573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83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1" y="506347"/>
            <a:ext cx="7914084" cy="565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94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Alcuni impieghi delle serie temporali</a:t>
            </a:r>
          </a:p>
        </p:txBody>
      </p:sp>
      <p:sp>
        <p:nvSpPr>
          <p:cNvPr id="401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>
                <a:ea typeface="ＭＳ Ｐゴシック" pitchFamily="34" charset="-128"/>
              </a:rPr>
              <a:t>Previsione</a:t>
            </a:r>
            <a:r>
              <a:rPr lang="en-US" sz="2000" dirty="0">
                <a:ea typeface="ＭＳ Ｐゴシック" pitchFamily="34" charset="-128"/>
              </a:rPr>
              <a:t> (</a:t>
            </a:r>
            <a:r>
              <a:rPr lang="en-US" sz="2000" dirty="0" err="1">
                <a:ea typeface="ＭＳ Ｐゴシック" pitchFamily="34" charset="-128"/>
              </a:rPr>
              <a:t>approfondita</a:t>
            </a:r>
            <a:r>
              <a:rPr lang="en-US" sz="2000" dirty="0">
                <a:ea typeface="ＭＳ Ｐゴシック" pitchFamily="34" charset="-128"/>
              </a:rPr>
              <a:t> in </a:t>
            </a:r>
            <a:r>
              <a:rPr lang="en-US" sz="2000" dirty="0" err="1">
                <a:ea typeface="ＭＳ Ｐゴシック" pitchFamily="34" charset="-128"/>
              </a:rPr>
              <a:t>questo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corso</a:t>
            </a:r>
            <a:r>
              <a:rPr lang="en-US" sz="2000" dirty="0">
                <a:ea typeface="ＭＳ Ｐゴシック" pitchFamily="34" charset="-128"/>
              </a:rPr>
              <a:t>)</a:t>
            </a:r>
          </a:p>
          <a:p>
            <a:endParaRPr lang="en-US" sz="1100" dirty="0">
              <a:ea typeface="ＭＳ Ｐゴシック" pitchFamily="34" charset="-128"/>
            </a:endParaRPr>
          </a:p>
          <a:p>
            <a:r>
              <a:rPr lang="en-US" sz="2000" dirty="0" err="1">
                <a:ea typeface="ＭＳ Ｐゴシック" pitchFamily="34" charset="-128"/>
              </a:rPr>
              <a:t>Stima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effetti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causali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dinamici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lasciata</a:t>
            </a:r>
            <a:r>
              <a:rPr lang="en-US" sz="2000" dirty="0">
                <a:ea typeface="ＭＳ Ｐゴシック" pitchFamily="34" charset="-128"/>
              </a:rPr>
              <a:t> ad </a:t>
            </a:r>
            <a:r>
              <a:rPr lang="en-US" sz="2000" dirty="0" err="1">
                <a:ea typeface="ＭＳ Ｐゴシック" pitchFamily="34" charset="-128"/>
              </a:rPr>
              <a:t>altri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corsi</a:t>
            </a:r>
            <a:r>
              <a:rPr lang="en-US" sz="2000" dirty="0">
                <a:ea typeface="ＭＳ Ｐゴシック" pitchFamily="34" charset="-128"/>
              </a:rPr>
              <a:t> per </a:t>
            </a:r>
            <a:r>
              <a:rPr lang="en-US" sz="2000" dirty="0" err="1">
                <a:ea typeface="ＭＳ Ｐゴシック" pitchFamily="34" charset="-128"/>
              </a:rPr>
              <a:t>un'approfondimento</a:t>
            </a:r>
            <a:endParaRPr lang="en-US" sz="1100" dirty="0">
              <a:ea typeface="ＭＳ Ｐゴシック" pitchFamily="34" charset="-128"/>
            </a:endParaRPr>
          </a:p>
          <a:p>
            <a:pPr lvl="1"/>
            <a:r>
              <a:rPr lang="en-US" sz="1800" dirty="0">
                <a:ea typeface="ＭＳ Ｐゴシック" pitchFamily="34" charset="-128"/>
              </a:rPr>
              <a:t>Se la Fed </a:t>
            </a:r>
            <a:r>
              <a:rPr lang="en-US" sz="1800" dirty="0" err="1">
                <a:ea typeface="ＭＳ Ｐゴシック" pitchFamily="34" charset="-128"/>
              </a:rPr>
              <a:t>aumenta</a:t>
            </a:r>
            <a:r>
              <a:rPr lang="en-US" sz="1800" dirty="0">
                <a:ea typeface="ＭＳ Ｐゴシック" pitchFamily="34" charset="-128"/>
              </a:rPr>
              <a:t> </a:t>
            </a:r>
            <a:r>
              <a:rPr lang="en-US" sz="1800" dirty="0" err="1">
                <a:ea typeface="ＭＳ Ｐゴシック" pitchFamily="34" charset="-128"/>
              </a:rPr>
              <a:t>il</a:t>
            </a:r>
            <a:r>
              <a:rPr lang="en-US" sz="1800" dirty="0">
                <a:ea typeface="ＭＳ Ｐゴシック" pitchFamily="34" charset="-128"/>
              </a:rPr>
              <a:t> Federal Funds rate, quale </a:t>
            </a:r>
            <a:r>
              <a:rPr lang="en-US" sz="1800" dirty="0" err="1">
                <a:ea typeface="ＭＳ Ｐゴシック" pitchFamily="34" charset="-128"/>
              </a:rPr>
              <a:t>sarà</a:t>
            </a:r>
            <a:r>
              <a:rPr lang="en-US" sz="1800" dirty="0">
                <a:ea typeface="ＭＳ Ｐゴシック" pitchFamily="34" charset="-128"/>
              </a:rPr>
              <a:t> </a:t>
            </a:r>
            <a:r>
              <a:rPr lang="en-US" sz="1800" dirty="0" err="1">
                <a:ea typeface="ＭＳ Ｐゴシック" pitchFamily="34" charset="-128"/>
              </a:rPr>
              <a:t>l’effetto</a:t>
            </a:r>
            <a:r>
              <a:rPr lang="en-US" sz="1800" dirty="0">
                <a:ea typeface="ＭＳ Ｐゴシック" pitchFamily="34" charset="-128"/>
              </a:rPr>
              <a:t> sui </a:t>
            </a:r>
            <a:r>
              <a:rPr lang="en-US" sz="1800" dirty="0" err="1">
                <a:ea typeface="ＭＳ Ｐゴシック" pitchFamily="34" charset="-128"/>
              </a:rPr>
              <a:t>tassi</a:t>
            </a:r>
            <a:r>
              <a:rPr lang="en-US" sz="1800" dirty="0">
                <a:ea typeface="ＭＳ Ｐゴシック" pitchFamily="34" charset="-128"/>
              </a:rPr>
              <a:t> di </a:t>
            </a:r>
            <a:r>
              <a:rPr lang="en-US" sz="1800" dirty="0" err="1">
                <a:ea typeface="ＭＳ Ｐゴシック" pitchFamily="34" charset="-128"/>
              </a:rPr>
              <a:t>inflazione</a:t>
            </a:r>
            <a:r>
              <a:rPr lang="en-US" sz="1800" dirty="0">
                <a:ea typeface="ＭＳ Ｐゴシック" pitchFamily="34" charset="-128"/>
              </a:rPr>
              <a:t> e </a:t>
            </a:r>
            <a:r>
              <a:rPr lang="en-US" sz="1800" dirty="0" err="1">
                <a:ea typeface="ＭＳ Ｐゴシック" pitchFamily="34" charset="-128"/>
              </a:rPr>
              <a:t>disoccupazione</a:t>
            </a:r>
            <a:r>
              <a:rPr lang="en-US" sz="1800" dirty="0">
                <a:ea typeface="ＭＳ Ｐゴシック" pitchFamily="34" charset="-128"/>
              </a:rPr>
              <a:t> </a:t>
            </a:r>
            <a:r>
              <a:rPr lang="en-US" sz="1800" dirty="0" err="1">
                <a:ea typeface="ＭＳ Ｐゴシック" pitchFamily="34" charset="-128"/>
              </a:rPr>
              <a:t>fra</a:t>
            </a:r>
            <a:r>
              <a:rPr lang="en-US" sz="1800" dirty="0">
                <a:ea typeface="ＭＳ Ｐゴシック" pitchFamily="34" charset="-128"/>
              </a:rPr>
              <a:t> 3 </a:t>
            </a:r>
            <a:r>
              <a:rPr lang="en-US" sz="1800" dirty="0" err="1">
                <a:ea typeface="ＭＳ Ｐゴシック" pitchFamily="34" charset="-128"/>
              </a:rPr>
              <a:t>mesi</a:t>
            </a:r>
            <a:r>
              <a:rPr lang="en-US" sz="1800" dirty="0">
                <a:ea typeface="ＭＳ Ｐゴシック" pitchFamily="34" charset="-128"/>
              </a:rPr>
              <a:t>? E </a:t>
            </a:r>
            <a:r>
              <a:rPr lang="en-US" sz="1800" dirty="0" err="1">
                <a:ea typeface="ＭＳ Ｐゴシック" pitchFamily="34" charset="-128"/>
              </a:rPr>
              <a:t>fra</a:t>
            </a:r>
            <a:r>
              <a:rPr lang="en-US" sz="1800" dirty="0">
                <a:ea typeface="ＭＳ Ｐゴシック" pitchFamily="34" charset="-128"/>
              </a:rPr>
              <a:t> 12 </a:t>
            </a:r>
            <a:r>
              <a:rPr lang="en-US" sz="1800" dirty="0" err="1">
                <a:ea typeface="ＭＳ Ｐゴシック" pitchFamily="34" charset="-128"/>
              </a:rPr>
              <a:t>mesi</a:t>
            </a:r>
            <a:r>
              <a:rPr lang="en-US" sz="1800" dirty="0">
                <a:ea typeface="ＭＳ Ｐゴシック" pitchFamily="34" charset="-128"/>
              </a:rPr>
              <a:t>?</a:t>
            </a:r>
            <a:endParaRPr lang="en-US" sz="1000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 err="1">
                <a:ea typeface="ＭＳ Ｐゴシック" pitchFamily="34" charset="-128"/>
              </a:rPr>
              <a:t>Modellazione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rischi</a:t>
            </a:r>
            <a:r>
              <a:rPr lang="en-US" sz="2000" dirty="0">
                <a:ea typeface="ＭＳ Ｐゴシック" pitchFamily="34" charset="-128"/>
              </a:rPr>
              <a:t>, </a:t>
            </a:r>
            <a:r>
              <a:rPr lang="en-US" sz="2000" dirty="0" err="1">
                <a:ea typeface="ＭＳ Ｐゴシック" pitchFamily="34" charset="-128"/>
              </a:rPr>
              <a:t>usata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nei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mercati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finanziari</a:t>
            </a:r>
            <a:r>
              <a:rPr lang="en-US" sz="2000" dirty="0">
                <a:ea typeface="ＭＳ Ｐゴシック" pitchFamily="34" charset="-128"/>
              </a:rPr>
              <a:t> </a:t>
            </a:r>
          </a:p>
          <a:p>
            <a:pPr lvl="1"/>
            <a:r>
              <a:rPr lang="en-US" sz="1600" dirty="0">
                <a:ea typeface="ＭＳ Ｐゴシック" pitchFamily="34" charset="-128"/>
              </a:rPr>
              <a:t>(un </a:t>
            </a:r>
            <a:r>
              <a:rPr lang="en-US" sz="1600" dirty="0" err="1">
                <a:ea typeface="ＭＳ Ｐゴシック" pitchFamily="34" charset="-128"/>
              </a:rPr>
              <a:t>aspetto</a:t>
            </a:r>
            <a:r>
              <a:rPr lang="en-US" sz="1600" dirty="0">
                <a:ea typeface="ＭＳ Ｐゴシック" pitchFamily="34" charset="-128"/>
              </a:rPr>
              <a:t>, </a:t>
            </a:r>
            <a:r>
              <a:rPr lang="en-US" sz="1600" dirty="0" err="1">
                <a:ea typeface="ＭＳ Ｐゴシック" pitchFamily="34" charset="-128"/>
              </a:rPr>
              <a:t>modellazione</a:t>
            </a:r>
            <a:r>
              <a:rPr lang="en-US" sz="1600" dirty="0">
                <a:ea typeface="ＭＳ Ｐゴシック" pitchFamily="34" charset="-128"/>
              </a:rPr>
              <a:t> di </a:t>
            </a:r>
            <a:r>
              <a:rPr lang="en-US" sz="1600" dirty="0" err="1">
                <a:ea typeface="ＭＳ Ｐゴシック" pitchFamily="34" charset="-128"/>
              </a:rPr>
              <a:t>varianze</a:t>
            </a:r>
            <a:r>
              <a:rPr lang="en-US" sz="1600" dirty="0">
                <a:ea typeface="ＭＳ Ｐゴシック" pitchFamily="34" charset="-128"/>
              </a:rPr>
              <a:t> e “volatility clustering”, è </a:t>
            </a:r>
            <a:r>
              <a:rPr lang="en-US" sz="1600" dirty="0" err="1">
                <a:ea typeface="ＭＳ Ｐゴシック" pitchFamily="34" charset="-128"/>
              </a:rPr>
              <a:t>discusso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nel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Capitolo</a:t>
            </a:r>
            <a:r>
              <a:rPr lang="en-US" sz="1600" dirty="0">
                <a:ea typeface="ＭＳ Ｐゴシック" pitchFamily="34" charset="-128"/>
              </a:rPr>
              <a:t> 16)</a:t>
            </a:r>
            <a:endParaRPr lang="en-US" sz="700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 err="1">
                <a:ea typeface="ＭＳ Ｐゴシック" pitchFamily="34" charset="-128"/>
              </a:rPr>
              <a:t>Tra</a:t>
            </a:r>
            <a:r>
              <a:rPr lang="en-US" sz="2000" dirty="0">
                <a:ea typeface="ＭＳ Ｐゴシック" pitchFamily="34" charset="-128"/>
              </a:rPr>
              <a:t> le </a:t>
            </a:r>
            <a:r>
              <a:rPr lang="en-US" sz="2000" dirty="0" err="1">
                <a:ea typeface="ＭＳ Ｐゴシック" pitchFamily="34" charset="-128"/>
              </a:rPr>
              <a:t>applicazioni</a:t>
            </a:r>
            <a:r>
              <a:rPr lang="en-US" sz="2000" dirty="0">
                <a:ea typeface="ＭＳ Ｐゴシック" pitchFamily="34" charset="-128"/>
              </a:rPr>
              <a:t> al di </a:t>
            </a:r>
            <a:r>
              <a:rPr lang="en-US" sz="2000" dirty="0" err="1">
                <a:ea typeface="ＭＳ Ｐゴシック" pitchFamily="34" charset="-128"/>
              </a:rPr>
              <a:t>là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dell’economia</a:t>
            </a:r>
            <a:r>
              <a:rPr lang="en-US" sz="2000" dirty="0">
                <a:ea typeface="ＭＳ Ｐゴシック" pitchFamily="34" charset="-128"/>
              </a:rPr>
              <a:t> vi </a:t>
            </a:r>
            <a:r>
              <a:rPr lang="en-US" sz="2000" dirty="0" err="1">
                <a:ea typeface="ＭＳ Ｐゴシック" pitchFamily="34" charset="-128"/>
              </a:rPr>
              <a:t>sono</a:t>
            </a:r>
            <a:r>
              <a:rPr lang="en-US" sz="2000" dirty="0">
                <a:ea typeface="ＭＳ Ｐゴシック" pitchFamily="34" charset="-128"/>
              </a:rPr>
              <a:t> la </a:t>
            </a:r>
            <a:r>
              <a:rPr lang="en-US" sz="2000" dirty="0" err="1">
                <a:ea typeface="ＭＳ Ｐゴシック" pitchFamily="34" charset="-128"/>
              </a:rPr>
              <a:t>modellazione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ambientale</a:t>
            </a:r>
            <a:r>
              <a:rPr lang="en-US" sz="2000" dirty="0">
                <a:ea typeface="ＭＳ Ｐゴシック" pitchFamily="34" charset="-128"/>
              </a:rPr>
              <a:t> e </a:t>
            </a:r>
            <a:r>
              <a:rPr lang="en-US" sz="2000" dirty="0" err="1">
                <a:ea typeface="ＭＳ Ｐゴシック" pitchFamily="34" charset="-128"/>
              </a:rPr>
              <a:t>climatica</a:t>
            </a:r>
            <a:r>
              <a:rPr lang="en-US" sz="2000" dirty="0">
                <a:ea typeface="ＭＳ Ｐゴシック" pitchFamily="34" charset="-128"/>
              </a:rPr>
              <a:t>, </a:t>
            </a:r>
            <a:r>
              <a:rPr lang="en-US" sz="2000" dirty="0" err="1">
                <a:ea typeface="ＭＳ Ｐゴシック" pitchFamily="34" charset="-128"/>
              </a:rPr>
              <a:t>ingegneristica</a:t>
            </a:r>
            <a:r>
              <a:rPr lang="en-US" sz="2000" dirty="0">
                <a:ea typeface="ＭＳ Ｐゴシック" pitchFamily="34" charset="-128"/>
              </a:rPr>
              <a:t> (</a:t>
            </a:r>
            <a:r>
              <a:rPr lang="en-US" sz="2000" dirty="0" err="1">
                <a:ea typeface="ＭＳ Ｐゴシック" pitchFamily="34" charset="-128"/>
              </a:rPr>
              <a:t>dinamiche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sistema</a:t>
            </a:r>
            <a:r>
              <a:rPr lang="en-US" sz="2000" dirty="0">
                <a:ea typeface="ＭＳ Ｐゴシック" pitchFamily="34" charset="-128"/>
              </a:rPr>
              <a:t>), </a:t>
            </a:r>
            <a:r>
              <a:rPr lang="en-US" sz="2000" dirty="0" err="1">
                <a:ea typeface="ＭＳ Ｐゴシック" pitchFamily="34" charset="-128"/>
              </a:rPr>
              <a:t>informatica</a:t>
            </a:r>
            <a:r>
              <a:rPr lang="en-US" sz="2000" dirty="0">
                <a:ea typeface="ＭＳ Ｐゴシック" pitchFamily="34" charset="-128"/>
              </a:rPr>
              <a:t> (</a:t>
            </a:r>
            <a:r>
              <a:rPr lang="en-US" sz="2000" dirty="0" err="1">
                <a:ea typeface="ＭＳ Ｐゴシック" pitchFamily="34" charset="-128"/>
              </a:rPr>
              <a:t>dinamica</a:t>
            </a:r>
            <a:r>
              <a:rPr lang="en-US" sz="2000" dirty="0">
                <a:ea typeface="ＭＳ Ｐゴシック" pitchFamily="34" charset="-128"/>
              </a:rPr>
              <a:t> di rete)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0965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Le serie temporali sollevano nuove problematiche tecniche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err="1"/>
              <a:t>Ritardi</a:t>
            </a:r>
            <a:r>
              <a:rPr lang="en-US" sz="2400" dirty="0"/>
              <a:t> </a:t>
            </a:r>
            <a:r>
              <a:rPr lang="en-US" sz="2400" dirty="0" err="1"/>
              <a:t>temporali</a:t>
            </a:r>
            <a:endParaRPr lang="en-US" sz="2400" dirty="0"/>
          </a:p>
          <a:p>
            <a:pPr>
              <a:defRPr/>
            </a:pPr>
            <a:r>
              <a:rPr lang="en-US" sz="2400" dirty="0" err="1"/>
              <a:t>Correlazione</a:t>
            </a:r>
            <a:r>
              <a:rPr lang="en-US" sz="2400" dirty="0"/>
              <a:t> </a:t>
            </a:r>
            <a:r>
              <a:rPr lang="en-US" sz="2400" dirty="0" err="1"/>
              <a:t>nel</a:t>
            </a:r>
            <a:r>
              <a:rPr lang="en-US" sz="2400" dirty="0"/>
              <a:t> tempo (</a:t>
            </a:r>
            <a:r>
              <a:rPr lang="en-US" sz="2400" i="1" dirty="0" err="1"/>
              <a:t>correlazione</a:t>
            </a:r>
            <a:r>
              <a:rPr lang="en-US" sz="2400" i="1" dirty="0"/>
              <a:t> </a:t>
            </a:r>
            <a:r>
              <a:rPr lang="en-US" sz="2400" i="1" dirty="0" err="1"/>
              <a:t>seriale</a:t>
            </a:r>
            <a:r>
              <a:rPr lang="en-US" sz="2400" dirty="0"/>
              <a:t>, o </a:t>
            </a:r>
            <a:r>
              <a:rPr lang="en-US" sz="2400" i="1" dirty="0" err="1"/>
              <a:t>autocorrelazione</a:t>
            </a:r>
            <a:r>
              <a:rPr lang="en-US" sz="2400" dirty="0"/>
              <a:t>)</a:t>
            </a:r>
          </a:p>
          <a:p>
            <a:pPr>
              <a:defRPr/>
            </a:pPr>
            <a:r>
              <a:rPr lang="en-US" sz="2400" dirty="0" err="1"/>
              <a:t>Calcolo</a:t>
            </a:r>
            <a:r>
              <a:rPr lang="en-US" sz="2400" dirty="0"/>
              <a:t> di </a:t>
            </a:r>
            <a:r>
              <a:rPr lang="en-US" sz="2400" dirty="0" err="1"/>
              <a:t>errori</a:t>
            </a:r>
            <a:r>
              <a:rPr lang="en-US" sz="2400" dirty="0"/>
              <a:t> standard </a:t>
            </a:r>
            <a:r>
              <a:rPr lang="en-US" sz="2400" dirty="0" err="1"/>
              <a:t>quando</a:t>
            </a:r>
            <a:r>
              <a:rPr lang="en-US" sz="2400" dirty="0"/>
              <a:t> </a:t>
            </a:r>
            <a:r>
              <a:rPr lang="en-US" sz="2400" dirty="0" err="1"/>
              <a:t>gli</a:t>
            </a:r>
            <a:r>
              <a:rPr lang="en-US" sz="2400" dirty="0"/>
              <a:t> </a:t>
            </a:r>
            <a:r>
              <a:rPr lang="en-US" sz="2400" dirty="0" err="1"/>
              <a:t>errori</a:t>
            </a:r>
            <a:r>
              <a:rPr lang="en-US" sz="2400" dirty="0"/>
              <a:t> </a:t>
            </a:r>
            <a:r>
              <a:rPr lang="en-US" sz="2400" dirty="0" err="1"/>
              <a:t>sono</a:t>
            </a:r>
            <a:r>
              <a:rPr lang="en-US" sz="2400" dirty="0"/>
              <a:t> </a:t>
            </a:r>
            <a:r>
              <a:rPr lang="en-US" sz="2400" dirty="0" err="1"/>
              <a:t>serialmente</a:t>
            </a:r>
            <a:r>
              <a:rPr lang="en-US" sz="2400" dirty="0"/>
              <a:t> </a:t>
            </a:r>
            <a:r>
              <a:rPr lang="en-US" sz="2400" dirty="0" err="1"/>
              <a:t>correlati</a:t>
            </a: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 </a:t>
            </a:r>
          </a:p>
          <a:p>
            <a:pPr marL="0" indent="0">
              <a:buFontTx/>
              <a:buNone/>
              <a:defRPr/>
            </a:pPr>
            <a:r>
              <a:rPr lang="en-US" sz="2400" b="1" dirty="0"/>
              <a:t>Un </a:t>
            </a:r>
            <a:r>
              <a:rPr lang="en-US" sz="2400" b="1" dirty="0" err="1"/>
              <a:t>buon</a:t>
            </a:r>
            <a:r>
              <a:rPr lang="en-US" sz="2400" b="1" dirty="0"/>
              <a:t> </a:t>
            </a:r>
            <a:r>
              <a:rPr lang="en-US" sz="2400" b="1" dirty="0" err="1"/>
              <a:t>modo</a:t>
            </a:r>
            <a:r>
              <a:rPr lang="en-US" sz="2400" b="1" dirty="0"/>
              <a:t> per </a:t>
            </a:r>
            <a:r>
              <a:rPr lang="en-US" sz="2400" b="1" dirty="0" err="1"/>
              <a:t>apprendere</a:t>
            </a:r>
            <a:r>
              <a:rPr lang="en-US" sz="2400" b="1" dirty="0"/>
              <a:t> </a:t>
            </a:r>
            <a:r>
              <a:rPr lang="en-US" sz="2400" b="1" dirty="0" err="1"/>
              <a:t>riguardo</a:t>
            </a:r>
            <a:r>
              <a:rPr lang="en-US" sz="2400" b="1" dirty="0"/>
              <a:t> le </a:t>
            </a:r>
            <a:r>
              <a:rPr lang="en-US" sz="2400" b="1" dirty="0" err="1"/>
              <a:t>serie</a:t>
            </a:r>
            <a:r>
              <a:rPr lang="en-US" sz="2400" b="1" dirty="0"/>
              <a:t> </a:t>
            </a:r>
            <a:r>
              <a:rPr lang="en-US" sz="2400" b="1" dirty="0" err="1"/>
              <a:t>temporali</a:t>
            </a:r>
            <a:r>
              <a:rPr lang="en-US" sz="2400" b="1" dirty="0"/>
              <a:t> è </a:t>
            </a:r>
            <a:r>
              <a:rPr lang="en-US" sz="2400" b="1" dirty="0" err="1"/>
              <a:t>quello</a:t>
            </a:r>
            <a:r>
              <a:rPr lang="en-US" sz="2400" b="1" dirty="0"/>
              <a:t> di fare </a:t>
            </a:r>
            <a:r>
              <a:rPr lang="en-US" sz="2400" b="1" dirty="0" err="1"/>
              <a:t>ricerche</a:t>
            </a:r>
            <a:r>
              <a:rPr lang="en-US" sz="2400" b="1" dirty="0"/>
              <a:t>! </a:t>
            </a:r>
            <a:r>
              <a:rPr lang="en-US" sz="2400" dirty="0" err="1"/>
              <a:t>Un’ottima</a:t>
            </a:r>
            <a:r>
              <a:rPr lang="en-US" sz="2400" dirty="0"/>
              <a:t> </a:t>
            </a:r>
            <a:r>
              <a:rPr lang="en-US" sz="2400" dirty="0" err="1"/>
              <a:t>fonte</a:t>
            </a:r>
            <a:r>
              <a:rPr lang="en-US" sz="2400" dirty="0"/>
              <a:t> di </a:t>
            </a:r>
            <a:r>
              <a:rPr lang="en-US" sz="2400" dirty="0" err="1"/>
              <a:t>serie</a:t>
            </a:r>
            <a:r>
              <a:rPr lang="en-US" sz="2400" dirty="0"/>
              <a:t> </a:t>
            </a:r>
            <a:r>
              <a:rPr lang="en-US" sz="2400" dirty="0" err="1"/>
              <a:t>temporali</a:t>
            </a:r>
            <a:r>
              <a:rPr lang="en-US" sz="2400" dirty="0"/>
              <a:t> macro USA, e </a:t>
            </a:r>
            <a:r>
              <a:rPr lang="en-US" sz="2400" dirty="0" err="1"/>
              <a:t>alcune</a:t>
            </a:r>
            <a:r>
              <a:rPr lang="en-US" sz="2400" dirty="0"/>
              <a:t> </a:t>
            </a:r>
            <a:r>
              <a:rPr lang="en-US" sz="2400" dirty="0" err="1"/>
              <a:t>internazionali</a:t>
            </a:r>
            <a:r>
              <a:rPr lang="en-US" sz="2400" dirty="0"/>
              <a:t>, è </a:t>
            </a:r>
            <a:r>
              <a:rPr lang="en-US" sz="2400" dirty="0" err="1"/>
              <a:t>il</a:t>
            </a:r>
            <a:r>
              <a:rPr lang="en-US" sz="2400" dirty="0"/>
              <a:t> </a:t>
            </a:r>
            <a:r>
              <a:rPr lang="en-US" sz="2400" u="sng" dirty="0">
                <a:hlinkClick r:id="rId2"/>
              </a:rPr>
              <a:t>FRED database</a:t>
            </a:r>
            <a:r>
              <a:rPr lang="en-US" sz="2400" dirty="0"/>
              <a:t> </a:t>
            </a:r>
            <a:r>
              <a:rPr lang="en-US" sz="2400" dirty="0" err="1"/>
              <a:t>della</a:t>
            </a:r>
            <a:r>
              <a:rPr lang="en-US" sz="2400" dirty="0"/>
              <a:t> Federal Reserve Bank of St. Louis’s</a:t>
            </a:r>
          </a:p>
          <a:p>
            <a:pPr>
              <a:defRPr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9807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ＭＳ Ｐゴシック" pitchFamily="34" charset="-128"/>
              </a:rPr>
              <a:t>Uso</a:t>
            </a:r>
            <a:r>
              <a:rPr lang="en-US" dirty="0">
                <a:ea typeface="ＭＳ Ｐゴシック" pitchFamily="34" charset="-128"/>
              </a:rPr>
              <a:t> di </a:t>
            </a:r>
            <a:r>
              <a:rPr lang="en-US" dirty="0" err="1">
                <a:ea typeface="ＭＳ Ｐゴシック" pitchFamily="34" charset="-128"/>
              </a:rPr>
              <a:t>modelli</a:t>
            </a:r>
            <a:r>
              <a:rPr lang="en-US" dirty="0">
                <a:ea typeface="ＭＳ Ｐゴシック" pitchFamily="34" charset="-128"/>
              </a:rPr>
              <a:t> di </a:t>
            </a:r>
            <a:r>
              <a:rPr lang="en-US" dirty="0" err="1">
                <a:ea typeface="ＭＳ Ｐゴシック" pitchFamily="34" charset="-128"/>
              </a:rPr>
              <a:t>regressione</a:t>
            </a:r>
            <a:r>
              <a:rPr lang="en-US" dirty="0">
                <a:ea typeface="ＭＳ Ｐゴシック" pitchFamily="34" charset="-128"/>
              </a:rPr>
              <a:t> per la </a:t>
            </a:r>
            <a:r>
              <a:rPr lang="en-US" dirty="0" err="1">
                <a:ea typeface="ＭＳ Ｐゴシック" pitchFamily="34" charset="-128"/>
              </a:rPr>
              <a:t>previsione</a:t>
            </a:r>
            <a:r>
              <a:rPr lang="en-US" dirty="0">
                <a:ea typeface="ＭＳ Ｐゴシック" pitchFamily="34" charset="-128"/>
              </a:rPr>
              <a:t> (</a:t>
            </a:r>
            <a:r>
              <a:rPr lang="en-US" dirty="0" err="1">
                <a:ea typeface="ＭＳ Ｐゴシック" pitchFamily="34" charset="-128"/>
              </a:rPr>
              <a:t>Paragrafo</a:t>
            </a:r>
            <a:r>
              <a:rPr lang="en-US" dirty="0">
                <a:ea typeface="ＭＳ Ｐゴシック" pitchFamily="34" charset="-128"/>
              </a:rPr>
              <a:t> 14.1)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346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295400"/>
                <a:ext cx="8856984" cy="4572000"/>
              </a:xfrm>
            </p:spPr>
            <p:txBody>
              <a:bodyPr/>
              <a:lstStyle/>
              <a:p>
                <a:endParaRPr lang="en-US" dirty="0">
                  <a:ea typeface="ＭＳ Ｐゴシック" pitchFamily="34" charset="-128"/>
                </a:endParaRPr>
              </a:p>
              <a:p>
                <a:r>
                  <a:rPr lang="en-US" dirty="0" err="1">
                    <a:ea typeface="ＭＳ Ｐゴシック" pitchFamily="34" charset="-128"/>
                  </a:rPr>
                  <a:t>Previsione</a:t>
                </a:r>
                <a:r>
                  <a:rPr lang="en-US" dirty="0">
                    <a:ea typeface="ＭＳ Ｐゴシック" pitchFamily="34" charset="-128"/>
                  </a:rPr>
                  <a:t> e </a:t>
                </a:r>
                <a:r>
                  <a:rPr lang="en-US" dirty="0" err="1">
                    <a:ea typeface="ＭＳ Ｐゴシック" pitchFamily="34" charset="-128"/>
                  </a:rPr>
                  <a:t>stima</a:t>
                </a:r>
                <a:r>
                  <a:rPr lang="en-US" dirty="0">
                    <a:ea typeface="ＭＳ Ｐゴシック" pitchFamily="34" charset="-128"/>
                  </a:rPr>
                  <a:t> di </a:t>
                </a:r>
                <a:r>
                  <a:rPr lang="en-US" dirty="0" err="1">
                    <a:ea typeface="ＭＳ Ｐゴシック" pitchFamily="34" charset="-128"/>
                  </a:rPr>
                  <a:t>effetti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causali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sono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obiettivi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piuttosto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diversi</a:t>
                </a:r>
                <a:r>
                  <a:rPr lang="en-US" dirty="0">
                    <a:ea typeface="ＭＳ Ｐゴシック" pitchFamily="34" charset="-128"/>
                  </a:rPr>
                  <a:t>.</a:t>
                </a:r>
                <a:endParaRPr lang="en-US" sz="1400" dirty="0">
                  <a:ea typeface="ＭＳ Ｐゴシック" pitchFamily="34" charset="-128"/>
                </a:endParaRPr>
              </a:p>
              <a:p>
                <a:r>
                  <a:rPr lang="en-US" dirty="0">
                    <a:ea typeface="ＭＳ Ｐゴシック" pitchFamily="34" charset="-128"/>
                  </a:rPr>
                  <a:t>Per la </a:t>
                </a:r>
                <a:r>
                  <a:rPr lang="en-US" dirty="0" err="1">
                    <a:ea typeface="ＭＳ Ｐゴシック" pitchFamily="34" charset="-128"/>
                  </a:rPr>
                  <a:t>previsione</a:t>
                </a:r>
                <a:r>
                  <a:rPr lang="en-US" dirty="0">
                    <a:ea typeface="ＭＳ Ｐゴシック" pitchFamily="34" charset="-128"/>
                  </a:rPr>
                  <a:t>,</a:t>
                </a:r>
                <a:endParaRPr lang="en-US" sz="1400" dirty="0">
                  <a:ea typeface="ＭＳ Ｐゴシック" pitchFamily="34" charset="-128"/>
                </a:endParaRPr>
              </a:p>
              <a:p>
                <a:pPr lvl="1"/>
                <a:r>
                  <a:rPr lang="en-US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conta</a:t>
                </a:r>
                <a:r>
                  <a:rPr lang="en-US" dirty="0">
                    <a:ea typeface="ＭＳ Ｐゴシック" pitchFamily="34" charset="-128"/>
                  </a:rPr>
                  <a:t> (molto!)</a:t>
                </a:r>
                <a:endParaRPr lang="en-US" sz="1100" dirty="0">
                  <a:ea typeface="ＭＳ Ｐゴシック" pitchFamily="34" charset="-128"/>
                </a:endParaRPr>
              </a:p>
              <a:p>
                <a:pPr lvl="1"/>
                <a:r>
                  <a:rPr lang="en-US" dirty="0">
                    <a:ea typeface="ＭＳ Ｐゴシック" pitchFamily="34" charset="-128"/>
                  </a:rPr>
                  <a:t>La </a:t>
                </a:r>
                <a:r>
                  <a:rPr lang="en-US" dirty="0" err="1">
                    <a:ea typeface="ＭＳ Ｐゴシック" pitchFamily="34" charset="-128"/>
                  </a:rPr>
                  <a:t>distorsione</a:t>
                </a:r>
                <a:r>
                  <a:rPr lang="en-US" dirty="0">
                    <a:ea typeface="ＭＳ Ｐゴシック" pitchFamily="34" charset="-128"/>
                  </a:rPr>
                  <a:t> da </a:t>
                </a:r>
                <a:r>
                  <a:rPr lang="en-US" dirty="0" err="1">
                    <a:ea typeface="ＭＳ Ｐゴシック" pitchFamily="34" charset="-128"/>
                  </a:rPr>
                  <a:t>variabili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omesse</a:t>
                </a:r>
                <a:r>
                  <a:rPr lang="en-US" dirty="0">
                    <a:ea typeface="ＭＳ Ｐゴシック" pitchFamily="34" charset="-128"/>
                  </a:rPr>
                  <a:t> non è un </a:t>
                </a:r>
                <a:r>
                  <a:rPr lang="en-US" dirty="0" err="1">
                    <a:ea typeface="ＭＳ Ｐゴシック" pitchFamily="34" charset="-128"/>
                  </a:rPr>
                  <a:t>problema</a:t>
                </a:r>
                <a:r>
                  <a:rPr lang="en-US" dirty="0">
                    <a:ea typeface="ＭＳ Ｐゴシック" pitchFamily="34" charset="-128"/>
                  </a:rPr>
                  <a:t>!</a:t>
                </a:r>
                <a:endParaRPr lang="en-US" sz="1100" dirty="0">
                  <a:ea typeface="ＭＳ Ｐゴシック" pitchFamily="34" charset="-128"/>
                </a:endParaRPr>
              </a:p>
              <a:p>
                <a:pPr lvl="1"/>
                <a:r>
                  <a:rPr lang="en-US" dirty="0">
                    <a:ea typeface="ＭＳ Ｐゴシック" pitchFamily="34" charset="-128"/>
                  </a:rPr>
                  <a:t>Non ci </a:t>
                </a:r>
                <a:r>
                  <a:rPr lang="en-US" dirty="0" err="1">
                    <a:ea typeface="ＭＳ Ｐゴシック" pitchFamily="34" charset="-128"/>
                  </a:rPr>
                  <a:t>preoccuperemo</a:t>
                </a:r>
                <a:r>
                  <a:rPr lang="en-US" dirty="0">
                    <a:ea typeface="ＭＳ Ｐゴシック" pitchFamily="34" charset="-128"/>
                  </a:rPr>
                  <a:t> di </a:t>
                </a:r>
                <a:r>
                  <a:rPr lang="en-US" dirty="0" err="1">
                    <a:ea typeface="ＭＳ Ｐゴシック" pitchFamily="34" charset="-128"/>
                  </a:rPr>
                  <a:t>interpretare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i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coefficienti</a:t>
                </a:r>
                <a:r>
                  <a:rPr lang="en-US" dirty="0">
                    <a:ea typeface="ＭＳ Ｐゴシック" pitchFamily="34" charset="-128"/>
                  </a:rPr>
                  <a:t>– non serve </a:t>
                </a:r>
                <a:r>
                  <a:rPr lang="en-US" dirty="0" err="1">
                    <a:ea typeface="ＭＳ Ｐゴシック" pitchFamily="34" charset="-128"/>
                  </a:rPr>
                  <a:t>stimare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effetti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causali</a:t>
                </a:r>
                <a:r>
                  <a:rPr lang="en-US" dirty="0">
                    <a:ea typeface="ＭＳ Ｐゴシック" pitchFamily="34" charset="-128"/>
                  </a:rPr>
                  <a:t> se </a:t>
                </a:r>
                <a:r>
                  <a:rPr lang="en-US" dirty="0" err="1">
                    <a:ea typeface="ＭＳ Ｐゴシック" pitchFamily="34" charset="-128"/>
                  </a:rPr>
                  <a:t>si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vogliono</a:t>
                </a:r>
                <a:r>
                  <a:rPr lang="en-US" dirty="0">
                    <a:ea typeface="ＭＳ Ｐゴシック" pitchFamily="34" charset="-128"/>
                  </a:rPr>
                  <a:t> </a:t>
                </a:r>
                <a:r>
                  <a:rPr lang="en-US" dirty="0" err="1">
                    <a:ea typeface="ＭＳ Ｐゴシック" pitchFamily="34" charset="-128"/>
                  </a:rPr>
                  <a:t>soltanto</a:t>
                </a:r>
                <a:r>
                  <a:rPr lang="en-US" dirty="0">
                    <a:ea typeface="ＭＳ Ｐゴシック" pitchFamily="34" charset="-128"/>
                  </a:rPr>
                  <a:t> fare </a:t>
                </a:r>
                <a:r>
                  <a:rPr lang="en-US" dirty="0" err="1">
                    <a:ea typeface="ＭＳ Ｐゴシック" pitchFamily="34" charset="-128"/>
                  </a:rPr>
                  <a:t>previsioni</a:t>
                </a:r>
                <a:r>
                  <a:rPr lang="en-US" dirty="0">
                    <a:ea typeface="ＭＳ Ｐゴシック" pitchFamily="34" charset="-128"/>
                  </a:rPr>
                  <a:t>!</a:t>
                </a:r>
                <a:endParaRPr lang="en-US" sz="11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40346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295400"/>
                <a:ext cx="8856984" cy="4572000"/>
              </a:xfrm>
              <a:blipFill>
                <a:blip r:embed="rId2"/>
                <a:stretch>
                  <a:fillRect l="-1445" r="-75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1920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ＭＳ Ｐゴシック" pitchFamily="34" charset="-128"/>
              </a:rPr>
              <a:t>Introduzione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alle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serie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temporali</a:t>
            </a:r>
            <a:r>
              <a:rPr lang="en-US" dirty="0">
                <a:ea typeface="ＭＳ Ｐゴシック" pitchFamily="34" charset="-128"/>
              </a:rPr>
              <a:t> e </a:t>
            </a:r>
            <a:r>
              <a:rPr lang="en-US" dirty="0" err="1">
                <a:ea typeface="ＭＳ Ｐゴシック" pitchFamily="34" charset="-128"/>
              </a:rPr>
              <a:t>alla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correlazione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seriale</a:t>
            </a:r>
            <a:r>
              <a:rPr lang="en-US" dirty="0">
                <a:ea typeface="ＭＳ Ｐゴシック" pitchFamily="34" charset="-128"/>
              </a:rPr>
              <a:t> (</a:t>
            </a:r>
            <a:r>
              <a:rPr lang="en-US" dirty="0" err="1">
                <a:ea typeface="ＭＳ Ｐゴシック" pitchFamily="34" charset="-128"/>
              </a:rPr>
              <a:t>Paragrafo</a:t>
            </a:r>
            <a:r>
              <a:rPr lang="en-US" dirty="0">
                <a:ea typeface="ＭＳ Ｐゴシック" pitchFamily="34" charset="-128"/>
              </a:rPr>
              <a:t> 14.2)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3200" dirty="0" err="1"/>
              <a:t>Basi</a:t>
            </a:r>
            <a:r>
              <a:rPr lang="en-US" sz="3200" dirty="0"/>
              <a:t> per le </a:t>
            </a:r>
            <a:r>
              <a:rPr lang="en-US" sz="3200" dirty="0" err="1"/>
              <a:t>serie</a:t>
            </a:r>
            <a:r>
              <a:rPr lang="en-US" sz="3200" dirty="0"/>
              <a:t> </a:t>
            </a:r>
            <a:r>
              <a:rPr lang="en-US" sz="3200" dirty="0" err="1"/>
              <a:t>temporali</a:t>
            </a:r>
            <a:r>
              <a:rPr lang="en-US" sz="3200" dirty="0"/>
              <a:t>:</a:t>
            </a:r>
          </a:p>
          <a:p>
            <a:pPr marL="914400" lvl="1" indent="-514350">
              <a:buFont typeface="+mj-lt"/>
              <a:buAutoNum type="alphaUcPeriod"/>
              <a:defRPr/>
            </a:pPr>
            <a:r>
              <a:rPr lang="en-US" sz="2800" dirty="0" err="1"/>
              <a:t>Notazione</a:t>
            </a:r>
            <a:endParaRPr lang="en-US" sz="2800" dirty="0"/>
          </a:p>
          <a:p>
            <a:pPr marL="914400" lvl="1" indent="-514350">
              <a:buFont typeface="+mj-lt"/>
              <a:buAutoNum type="alphaUcPeriod"/>
              <a:defRPr/>
            </a:pPr>
            <a:r>
              <a:rPr lang="en-US" sz="2800" dirty="0" err="1"/>
              <a:t>Ritardi</a:t>
            </a:r>
            <a:r>
              <a:rPr lang="en-US" sz="2800" dirty="0"/>
              <a:t>, </a:t>
            </a:r>
            <a:r>
              <a:rPr lang="en-US" sz="2800" dirty="0" err="1"/>
              <a:t>differenze</a:t>
            </a:r>
            <a:r>
              <a:rPr lang="en-US" sz="2800" dirty="0"/>
              <a:t> prime, </a:t>
            </a:r>
            <a:r>
              <a:rPr lang="en-US" sz="2800" dirty="0" err="1"/>
              <a:t>tassi</a:t>
            </a:r>
            <a:r>
              <a:rPr lang="en-US" sz="2800" dirty="0"/>
              <a:t> di </a:t>
            </a:r>
            <a:r>
              <a:rPr lang="en-US" sz="2800" dirty="0" err="1"/>
              <a:t>crescita</a:t>
            </a:r>
            <a:endParaRPr lang="en-US" sz="2800" dirty="0"/>
          </a:p>
          <a:p>
            <a:pPr marL="914400" lvl="1" indent="-514350">
              <a:buFont typeface="+mj-lt"/>
              <a:buAutoNum type="alphaUcPeriod"/>
              <a:defRPr/>
            </a:pPr>
            <a:r>
              <a:rPr lang="en-US" sz="2800" dirty="0" err="1"/>
              <a:t>Autocorrelazione</a:t>
            </a:r>
            <a:r>
              <a:rPr lang="en-US" sz="2800" dirty="0"/>
              <a:t> (</a:t>
            </a:r>
            <a:r>
              <a:rPr lang="en-US" sz="2800" dirty="0" err="1"/>
              <a:t>correlazione</a:t>
            </a:r>
            <a:r>
              <a:rPr lang="en-US" sz="2800" dirty="0"/>
              <a:t> </a:t>
            </a:r>
            <a:r>
              <a:rPr lang="en-US" sz="2800" dirty="0" err="1"/>
              <a:t>seriale</a:t>
            </a:r>
            <a:r>
              <a:rPr lang="en-US" sz="2800" dirty="0"/>
              <a:t>)</a:t>
            </a:r>
          </a:p>
          <a:p>
            <a:pPr marL="914400" lvl="1" indent="-514350">
              <a:buFont typeface="+mj-lt"/>
              <a:buAutoNum type="alphaUcPeriod"/>
              <a:defRPr/>
            </a:pPr>
            <a:r>
              <a:rPr lang="en-US" sz="2800" dirty="0" err="1"/>
              <a:t>Stazionarietà</a:t>
            </a:r>
            <a:endParaRPr lang="en-US" sz="2800" dirty="0"/>
          </a:p>
          <a:p>
            <a:pPr>
              <a:defRPr/>
            </a:pP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285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A.  Notazione</a:t>
            </a:r>
          </a:p>
        </p:txBody>
      </p:sp>
      <p:sp>
        <p:nvSpPr>
          <p:cNvPr id="405506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72000"/>
          </a:xfrm>
        </p:spPr>
        <p:txBody>
          <a:bodyPr/>
          <a:lstStyle/>
          <a:p>
            <a:r>
              <a:rPr lang="en-US" sz="2400" i="1" dirty="0" err="1">
                <a:ea typeface="ＭＳ Ｐゴシック" pitchFamily="34" charset="-128"/>
              </a:rPr>
              <a:t>Y</a:t>
            </a:r>
            <a:r>
              <a:rPr lang="en-US" sz="2400" i="1" baseline="-25000" dirty="0" err="1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 = </a:t>
            </a:r>
            <a:r>
              <a:rPr lang="en-US" sz="2400" dirty="0" err="1">
                <a:ea typeface="ＭＳ Ｐゴシック" pitchFamily="34" charset="-128"/>
              </a:rPr>
              <a:t>valore</a:t>
            </a:r>
            <a:r>
              <a:rPr lang="en-US" sz="2400" dirty="0">
                <a:ea typeface="ＭＳ Ｐゴシック" pitchFamily="34" charset="-128"/>
              </a:rPr>
              <a:t> di </a:t>
            </a:r>
            <a:r>
              <a:rPr lang="en-US" sz="2400" i="1" dirty="0">
                <a:ea typeface="ＭＳ Ｐゴシック" pitchFamily="34" charset="-128"/>
              </a:rPr>
              <a:t>Y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nel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periodo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i="1" dirty="0">
                <a:ea typeface="ＭＳ Ｐゴシック" pitchFamily="34" charset="-128"/>
              </a:rPr>
              <a:t>t</a:t>
            </a:r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Dataset o </a:t>
            </a:r>
            <a:r>
              <a:rPr lang="en-US" sz="2400" dirty="0" err="1">
                <a:ea typeface="ＭＳ Ｐゴシック" pitchFamily="34" charset="-128"/>
              </a:rPr>
              <a:t>campione</a:t>
            </a:r>
            <a:r>
              <a:rPr lang="en-US" sz="2400" dirty="0">
                <a:ea typeface="ＭＳ Ｐゴシック" pitchFamily="34" charset="-128"/>
              </a:rPr>
              <a:t>: {</a:t>
            </a:r>
            <a:r>
              <a:rPr lang="en-US" sz="2400" i="1" dirty="0">
                <a:ea typeface="ＭＳ Ｐゴシック" pitchFamily="34" charset="-128"/>
              </a:rPr>
              <a:t>Y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,…,</a:t>
            </a:r>
            <a:r>
              <a:rPr lang="en-US" sz="2400" i="1" dirty="0">
                <a:ea typeface="ＭＳ Ｐゴシック" pitchFamily="34" charset="-128"/>
              </a:rPr>
              <a:t>Y</a:t>
            </a:r>
            <a:r>
              <a:rPr lang="en-US" sz="2400" i="1" baseline="-25000" dirty="0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} </a:t>
            </a:r>
            <a:r>
              <a:rPr lang="en-US" sz="2400" dirty="0" err="1">
                <a:ea typeface="ＭＳ Ｐゴシック" pitchFamily="34" charset="-128"/>
              </a:rPr>
              <a:t>sono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i="1" dirty="0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osservazioni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sulla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variabile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serie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temporale</a:t>
            </a:r>
            <a:r>
              <a:rPr lang="en-US" sz="2400" dirty="0">
                <a:ea typeface="ＭＳ Ｐゴシック" pitchFamily="34" charset="-128"/>
              </a:rPr>
              <a:t>* </a:t>
            </a:r>
            <a:r>
              <a:rPr lang="en-US" sz="2400" i="1" dirty="0">
                <a:ea typeface="ＭＳ Ｐゴシック" pitchFamily="34" charset="-128"/>
              </a:rPr>
              <a:t>Y </a:t>
            </a:r>
            <a:r>
              <a:rPr lang="en-US" sz="2400" dirty="0" err="1">
                <a:ea typeface="ＭＳ Ｐゴシック" pitchFamily="34" charset="-128"/>
              </a:rPr>
              <a:t>nel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periodo</a:t>
            </a:r>
            <a:r>
              <a:rPr lang="en-US" sz="2400" dirty="0">
                <a:ea typeface="ＭＳ Ｐゴシック" pitchFamily="34" charset="-128"/>
              </a:rPr>
              <a:t> di </a:t>
            </a:r>
            <a:r>
              <a:rPr lang="en-US" sz="2400" dirty="0" err="1">
                <a:ea typeface="ＭＳ Ｐゴシック" pitchFamily="34" charset="-128"/>
              </a:rPr>
              <a:t>campionamento</a:t>
            </a:r>
            <a:r>
              <a:rPr lang="en-US" sz="2400" dirty="0">
                <a:ea typeface="ＭＳ Ｐゴシック" pitchFamily="34" charset="-128"/>
              </a:rPr>
              <a:t> {1, 2, ..., </a:t>
            </a:r>
            <a:r>
              <a:rPr lang="en-US" sz="2400" i="1" dirty="0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}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 err="1">
                <a:ea typeface="ＭＳ Ｐゴシック" pitchFamily="34" charset="-128"/>
              </a:rPr>
              <a:t>Consideriamo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soltanto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osservazioni</a:t>
            </a:r>
            <a:r>
              <a:rPr lang="en-US" sz="2400" dirty="0">
                <a:ea typeface="ＭＳ Ｐゴシック" pitchFamily="34" charset="-128"/>
              </a:rPr>
              <a:t> consecutive, a intervalli </a:t>
            </a:r>
            <a:r>
              <a:rPr lang="en-US" sz="2400" dirty="0" err="1">
                <a:ea typeface="ＭＳ Ｐゴシック" pitchFamily="34" charset="-128"/>
              </a:rPr>
              <a:t>uniformi</a:t>
            </a:r>
            <a:r>
              <a:rPr lang="en-US" sz="2400" dirty="0">
                <a:ea typeface="ＭＳ Ｐゴシック" pitchFamily="34" charset="-128"/>
              </a:rPr>
              <a:t> 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Per </a:t>
            </a:r>
            <a:r>
              <a:rPr lang="en-US" sz="2000" dirty="0" err="1">
                <a:ea typeface="ＭＳ Ｐゴシック" pitchFamily="34" charset="-128"/>
              </a:rPr>
              <a:t>esempio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mensili</a:t>
            </a:r>
            <a:r>
              <a:rPr lang="en-US" sz="2000" dirty="0">
                <a:ea typeface="ＭＳ Ｐゴシック" pitchFamily="34" charset="-128"/>
              </a:rPr>
              <a:t>, dal 1960 al 1999, </a:t>
            </a:r>
            <a:r>
              <a:rPr lang="en-US" sz="2000" dirty="0" err="1">
                <a:ea typeface="ＭＳ Ｐゴシック" pitchFamily="34" charset="-128"/>
              </a:rPr>
              <a:t>senza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saltare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mesi</a:t>
            </a:r>
            <a:endParaRPr lang="en-US" sz="2000" dirty="0">
              <a:ea typeface="ＭＳ Ｐゴシック" pitchFamily="34" charset="-128"/>
            </a:endParaRPr>
          </a:p>
          <a:p>
            <a:pPr lvl="1"/>
            <a:r>
              <a:rPr lang="en-US" sz="2000" dirty="0" err="1">
                <a:ea typeface="ＭＳ Ｐゴシック" pitchFamily="34" charset="-128"/>
              </a:rPr>
              <a:t>Dati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mancanti</a:t>
            </a:r>
            <a:r>
              <a:rPr lang="en-US" sz="2000" dirty="0">
                <a:ea typeface="ＭＳ Ｐゴシック" pitchFamily="34" charset="-128"/>
              </a:rPr>
              <a:t> e </a:t>
            </a:r>
            <a:r>
              <a:rPr lang="en-US" sz="2000" dirty="0" err="1">
                <a:ea typeface="ＭＳ Ｐゴシック" pitchFamily="34" charset="-128"/>
              </a:rPr>
              <a:t>intervalli</a:t>
            </a:r>
            <a:r>
              <a:rPr lang="en-US" sz="2000" dirty="0">
                <a:ea typeface="ＭＳ Ｐゴシック" pitchFamily="34" charset="-128"/>
              </a:rPr>
              <a:t> non </a:t>
            </a:r>
            <a:r>
              <a:rPr lang="en-US" sz="2000" dirty="0" err="1">
                <a:ea typeface="ＭＳ Ｐゴシック" pitchFamily="34" charset="-128"/>
              </a:rPr>
              <a:t>uniformi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introducono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complicazioni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tecniche</a:t>
            </a:r>
            <a:endParaRPr lang="en-US" sz="2000" dirty="0">
              <a:ea typeface="ＭＳ Ｐゴシック" pitchFamily="34" charset="-128"/>
            </a:endParaRPr>
          </a:p>
          <a:p>
            <a:pPr marL="0" indent="0">
              <a:buNone/>
            </a:pPr>
            <a:endParaRPr lang="en-US" sz="1800" dirty="0"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US" sz="1800" dirty="0">
                <a:ea typeface="ＭＳ Ｐゴシック" pitchFamily="34" charset="-128"/>
              </a:rPr>
              <a:t>*A </a:t>
            </a:r>
            <a:r>
              <a:rPr lang="en-US" sz="1800" dirty="0" err="1">
                <a:ea typeface="ＭＳ Ｐゴシック" pitchFamily="34" charset="-128"/>
              </a:rPr>
              <a:t>rigore</a:t>
            </a:r>
            <a:r>
              <a:rPr lang="en-US" sz="1800" dirty="0">
                <a:ea typeface="ＭＳ Ｐゴシック" pitchFamily="34" charset="-128"/>
              </a:rPr>
              <a:t>, </a:t>
            </a:r>
            <a:r>
              <a:rPr lang="en-US" sz="1800" dirty="0" err="1">
                <a:ea typeface="ＭＳ Ｐゴシック" pitchFamily="34" charset="-128"/>
              </a:rPr>
              <a:t>sul</a:t>
            </a:r>
            <a:r>
              <a:rPr lang="en-US" sz="1800" dirty="0">
                <a:ea typeface="ＭＳ Ｐゴシック" pitchFamily="34" charset="-128"/>
              </a:rPr>
              <a:t> </a:t>
            </a:r>
            <a:r>
              <a:rPr lang="en-US" sz="1800" dirty="0" err="1">
                <a:ea typeface="ＭＳ Ｐゴシック" pitchFamily="34" charset="-128"/>
              </a:rPr>
              <a:t>processo</a:t>
            </a:r>
            <a:r>
              <a:rPr lang="en-US" sz="1800" dirty="0">
                <a:ea typeface="ＭＳ Ｐゴシック" pitchFamily="34" charset="-128"/>
              </a:rPr>
              <a:t> </a:t>
            </a:r>
            <a:r>
              <a:rPr lang="en-US" sz="1800" dirty="0" err="1">
                <a:ea typeface="ＭＳ Ｐゴシック" pitchFamily="34" charset="-128"/>
              </a:rPr>
              <a:t>stocastico</a:t>
            </a:r>
            <a:r>
              <a:rPr lang="en-US" sz="1800" dirty="0">
                <a:ea typeface="ＭＳ Ｐゴシック" pitchFamily="34" charset="-128"/>
              </a:rPr>
              <a:t> </a:t>
            </a:r>
            <a:r>
              <a:rPr lang="en-US" sz="1800" i="1" dirty="0">
                <a:ea typeface="ＭＳ Ｐゴシック" pitchFamily="34" charset="-128"/>
              </a:rPr>
              <a:t>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313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B. Ritardi, differenze prime e tassi di crescita</a:t>
            </a:r>
          </a:p>
        </p:txBody>
      </p:sp>
      <p:pic>
        <p:nvPicPr>
          <p:cNvPr id="520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54" y="2105025"/>
            <a:ext cx="8787134" cy="256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676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6" name="Title 1"/>
          <p:cNvSpPr>
            <a:spLocks noGrp="1"/>
          </p:cNvSpPr>
          <p:nvPr>
            <p:ph type="title"/>
          </p:nvPr>
        </p:nvSpPr>
        <p:spPr>
          <a:xfrm>
            <a:off x="107504" y="303213"/>
            <a:ext cx="8839200" cy="992187"/>
          </a:xfrm>
        </p:spPr>
        <p:txBody>
          <a:bodyPr/>
          <a:lstStyle/>
          <a:p>
            <a:r>
              <a:rPr lang="en-US" sz="1900" i="1">
                <a:ea typeface="ＭＳ Ｐゴシック" pitchFamily="34" charset="-128"/>
              </a:rPr>
              <a:t>Esempio</a:t>
            </a:r>
            <a:r>
              <a:rPr lang="en-US" sz="1900">
                <a:ea typeface="ＭＳ Ｐゴシック" pitchFamily="34" charset="-128"/>
              </a:rPr>
              <a:t>: tasso trimestrale di inflazione annualizzato (USA) </a:t>
            </a:r>
            <a:br>
              <a:rPr lang="en-US" sz="1900">
                <a:ea typeface="ＭＳ Ｐゴシック" pitchFamily="34" charset="-128"/>
              </a:rPr>
            </a:br>
            <a:r>
              <a:rPr lang="en-US" sz="1900" i="1">
                <a:ea typeface="ＭＳ Ｐゴシック" pitchFamily="34" charset="-128"/>
              </a:rPr>
              <a:t>CPI = Consumer Price Index</a:t>
            </a:r>
            <a:r>
              <a:rPr lang="en-US" sz="1900">
                <a:ea typeface="ＭＳ Ｐゴシック" pitchFamily="34" charset="-128"/>
              </a:rPr>
              <a:t> </a:t>
            </a:r>
            <a:r>
              <a:rPr lang="en-US" sz="1900" i="1">
                <a:ea typeface="ＭＳ Ｐゴシック" pitchFamily="34" charset="-128"/>
              </a:rPr>
              <a:t>(Bureau of Labor Statistics)</a:t>
            </a:r>
            <a:endParaRPr lang="en-US" sz="1900">
              <a:ea typeface="ＭＳ Ｐゴシック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7557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30225"/>
                <a:r>
                  <a:rPr lang="en-US" sz="2000" dirty="0">
                    <a:ea typeface="ＭＳ Ｐゴシック" pitchFamily="34" charset="-128"/>
                  </a:rPr>
                  <a:t>CPI </a:t>
                </a:r>
                <a:r>
                  <a:rPr lang="en-US" sz="2000" dirty="0" err="1">
                    <a:ea typeface="ＭＳ Ｐゴシック" pitchFamily="34" charset="-128"/>
                  </a:rPr>
                  <a:t>nel</a:t>
                </a:r>
                <a:r>
                  <a:rPr lang="en-US" sz="2000" dirty="0">
                    <a:ea typeface="ＭＳ Ｐゴシック" pitchFamily="34" charset="-128"/>
                  </a:rPr>
                  <a:t> primo </a:t>
                </a:r>
                <a:r>
                  <a:rPr lang="en-US" sz="2000" dirty="0" err="1">
                    <a:ea typeface="ＭＳ Ｐゴシック" pitchFamily="34" charset="-128"/>
                  </a:rPr>
                  <a:t>trimestre</a:t>
                </a:r>
                <a:r>
                  <a:rPr lang="en-US" sz="2000" dirty="0">
                    <a:ea typeface="ＭＳ Ｐゴシック" pitchFamily="34" charset="-128"/>
                  </a:rPr>
                  <a:t> del 2004 (2004:I) = 186,57</a:t>
                </a:r>
              </a:p>
              <a:p>
                <a:pPr marL="530225"/>
                <a:r>
                  <a:rPr lang="en-US" sz="2000" dirty="0">
                    <a:ea typeface="ＭＳ Ｐゴシック" pitchFamily="34" charset="-128"/>
                  </a:rPr>
                  <a:t>CPI </a:t>
                </a:r>
                <a:r>
                  <a:rPr lang="en-US" sz="2000" dirty="0" err="1">
                    <a:ea typeface="ＭＳ Ｐゴシック" pitchFamily="34" charset="-128"/>
                  </a:rPr>
                  <a:t>nel</a:t>
                </a:r>
                <a:r>
                  <a:rPr lang="en-US" sz="2000" dirty="0">
                    <a:ea typeface="ＭＳ Ｐゴシック" pitchFamily="34" charset="-128"/>
                  </a:rPr>
                  <a:t> secondo </a:t>
                </a:r>
                <a:r>
                  <a:rPr lang="en-US" sz="2000" dirty="0" err="1">
                    <a:ea typeface="ＭＳ Ｐゴシック" pitchFamily="34" charset="-128"/>
                  </a:rPr>
                  <a:t>trimestre</a:t>
                </a:r>
                <a:r>
                  <a:rPr lang="en-US" sz="2000" dirty="0">
                    <a:ea typeface="ＭＳ Ｐゴシック" pitchFamily="34" charset="-128"/>
                  </a:rPr>
                  <a:t> del 2004 (2004:II) = 188,60</a:t>
                </a:r>
              </a:p>
              <a:p>
                <a:pPr marL="530225"/>
                <a:r>
                  <a:rPr lang="en-US" sz="2000" dirty="0" err="1">
                    <a:ea typeface="ＭＳ Ｐゴシック" pitchFamily="34" charset="-128"/>
                  </a:rPr>
                  <a:t>Variazione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percentuale</a:t>
                </a:r>
                <a:r>
                  <a:rPr lang="en-US" sz="2000" dirty="0">
                    <a:ea typeface="ＭＳ Ｐゴシック" pitchFamily="34" charset="-128"/>
                  </a:rPr>
                  <a:t> in CPI, dal 2004:I al 2004:II</a:t>
                </a:r>
              </a:p>
              <a:p>
                <a:pPr marL="530225">
                  <a:buFontTx/>
                  <a:buNone/>
                </a:pPr>
                <a:endParaRPr lang="en-US" sz="2000" dirty="0">
                  <a:ea typeface="ＭＳ Ｐゴシック" pitchFamily="34" charset="-128"/>
                </a:endParaRPr>
              </a:p>
              <a:p>
                <a:pPr marL="530225"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=                     =         = 0,01088 = 100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×</m:t>
                    </m:r>
                  </m:oMath>
                </a14:m>
                <a:r>
                  <a:rPr lang="en-US" sz="2000" dirty="0">
                    <a:ea typeface="ＭＳ Ｐゴシック" pitchFamily="34" charset="-128"/>
                  </a:rPr>
                  <a:t>0,01088% </a:t>
                </a:r>
              </a:p>
              <a:p>
                <a:pPr marL="530225">
                  <a:buFontTx/>
                  <a:buNone/>
                </a:pPr>
                <a:endParaRPr lang="en-US" sz="2000" dirty="0">
                  <a:ea typeface="ＭＳ Ｐゴシック" pitchFamily="34" charset="-128"/>
                </a:endParaRPr>
              </a:p>
              <a:p>
                <a:pPr marL="530225"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= 1,088%</a:t>
                </a:r>
              </a:p>
              <a:p>
                <a:pPr marL="530225"/>
                <a:r>
                  <a:rPr lang="en-US" sz="2000" dirty="0" err="1">
                    <a:ea typeface="ＭＳ Ｐゴシック" pitchFamily="34" charset="-128"/>
                  </a:rPr>
                  <a:t>Variazione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percentuale</a:t>
                </a:r>
                <a:r>
                  <a:rPr lang="en-US" sz="2000" dirty="0">
                    <a:ea typeface="ＭＳ Ｐゴシック" pitchFamily="34" charset="-128"/>
                  </a:rPr>
                  <a:t> in CPI, dal 2004:I al 2004:II, </a:t>
                </a:r>
                <a:r>
                  <a:rPr lang="en-US" sz="2000" i="1" dirty="0" err="1">
                    <a:ea typeface="ＭＳ Ｐゴシック" pitchFamily="34" charset="-128"/>
                  </a:rPr>
                  <a:t>annualizzato</a:t>
                </a:r>
                <a:r>
                  <a:rPr lang="en-US" sz="2000" i="1" dirty="0">
                    <a:ea typeface="ＭＳ Ｐゴシック" pitchFamily="34" charset="-128"/>
                  </a:rPr>
                  <a:t> </a:t>
                </a:r>
                <a:r>
                  <a:rPr lang="en-US" sz="2000" dirty="0">
                    <a:ea typeface="ＭＳ Ｐゴシック" pitchFamily="34" charset="-128"/>
                  </a:rPr>
                  <a:t>= 4</a:t>
                </a:r>
                <a:r>
                  <a:rPr lang="en-US" sz="2000" dirty="0">
                    <a:ea typeface="ＭＳ Ｐゴシック" pitchFamily="34" charset="-128"/>
                    <a:sym typeface="Euclid Symbol" pitchFamily="18" charset="2"/>
                  </a:rPr>
                  <a:t>×</a:t>
                </a:r>
                <a:r>
                  <a:rPr lang="en-US" sz="2000" dirty="0">
                    <a:ea typeface="ＭＳ Ｐゴシック" pitchFamily="34" charset="-128"/>
                  </a:rPr>
                  <a:t>1,088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000" dirty="0">
                    <a:ea typeface="ＭＳ Ｐゴシック" pitchFamily="34" charset="-128"/>
                  </a:rPr>
                  <a:t> = </a:t>
                </a:r>
                <a:r>
                  <a:rPr lang="en-US" sz="2000" b="1" dirty="0">
                    <a:solidFill>
                      <a:srgbClr val="FF0000"/>
                    </a:solidFill>
                    <a:ea typeface="ＭＳ Ｐゴシック" pitchFamily="34" charset="-128"/>
                  </a:rPr>
                  <a:t>4,359</a:t>
                </a:r>
                <a:r>
                  <a:rPr lang="en-US" sz="2000" dirty="0">
                    <a:ea typeface="ＭＳ Ｐゴシック" pitchFamily="34" charset="-128"/>
                  </a:rPr>
                  <a:t>% </a:t>
                </a:r>
                <a:r>
                  <a:rPr lang="en-US" sz="2000" dirty="0">
                    <a:ea typeface="ＭＳ Ｐゴシック" pitchFamily="34" charset="-128"/>
                    <a:sym typeface="Symbol" pitchFamily="18" charset="2"/>
                  </a:rPr>
                  <a:t>≈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b="1" dirty="0">
                    <a:solidFill>
                      <a:srgbClr val="FF0000"/>
                    </a:solidFill>
                    <a:ea typeface="ＭＳ Ｐゴシック" pitchFamily="34" charset="-128"/>
                  </a:rPr>
                  <a:t>4,4</a:t>
                </a:r>
                <a:r>
                  <a:rPr lang="en-US" sz="2000" dirty="0">
                    <a:ea typeface="ＭＳ Ｐゴシック" pitchFamily="34" charset="-128"/>
                  </a:rPr>
                  <a:t>% (</a:t>
                </a:r>
                <a:r>
                  <a:rPr lang="en-US" sz="2000" dirty="0" err="1">
                    <a:ea typeface="ＭＳ Ｐゴシック" pitchFamily="34" charset="-128"/>
                  </a:rPr>
                  <a:t>percentuale</a:t>
                </a:r>
                <a:r>
                  <a:rPr lang="en-US" sz="2000" dirty="0">
                    <a:ea typeface="ＭＳ Ｐゴシック" pitchFamily="34" charset="-128"/>
                  </a:rPr>
                  <a:t> per anno)</a:t>
                </a:r>
              </a:p>
              <a:p>
                <a:pPr marL="530225"/>
                <a:r>
                  <a:rPr lang="en-US" sz="2000" dirty="0" err="1">
                    <a:ea typeface="ＭＳ Ｐゴシック" pitchFamily="34" charset="-128"/>
                  </a:rPr>
                  <a:t>Usando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l’approssimazione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logaritmica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alle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variazioni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percentuali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si</a:t>
                </a:r>
                <a:r>
                  <a:rPr lang="en-US" sz="2000" dirty="0">
                    <a:ea typeface="ＭＳ Ｐゴシック" pitchFamily="34" charset="-128"/>
                  </a:rPr>
                  <a:t> ha 4 </a:t>
                </a:r>
                <a:r>
                  <a:rPr lang="en-US" sz="2000" dirty="0">
                    <a:ea typeface="ＭＳ Ｐゴシック" pitchFamily="34" charset="-128"/>
                    <a:sym typeface="Euclid Symbol" pitchFamily="18" charset="2"/>
                  </a:rPr>
                  <a:t>× </a:t>
                </a:r>
                <a:r>
                  <a:rPr lang="en-US" sz="2000" dirty="0">
                    <a:ea typeface="ＭＳ Ｐゴシック" pitchFamily="34" charset="-128"/>
                  </a:rPr>
                  <a:t>[log(188,60) – log(186,57)] = </a:t>
                </a:r>
                <a:r>
                  <a:rPr lang="en-US" sz="2000" b="1" dirty="0">
                    <a:solidFill>
                      <a:srgbClr val="FF0000"/>
                    </a:solidFill>
                    <a:ea typeface="ＭＳ Ｐゴシック" pitchFamily="34" charset="-128"/>
                  </a:rPr>
                  <a:t>4,329</a:t>
                </a:r>
                <a:r>
                  <a:rPr lang="en-US" sz="2000" dirty="0">
                    <a:ea typeface="ＭＳ Ｐゴシック" pitchFamily="34" charset="-128"/>
                  </a:rPr>
                  <a:t>%</a:t>
                </a:r>
              </a:p>
              <a:p>
                <a:pPr marL="530225"/>
                <a:endParaRPr lang="en-US" sz="20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40755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933" b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75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878714"/>
              </p:ext>
            </p:extLst>
          </p:nvPr>
        </p:nvGraphicFramePr>
        <p:xfrm>
          <a:off x="762000" y="2970213"/>
          <a:ext cx="184308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10" name="Equation" r:id="rId4" imgW="2501640" imgH="901440" progId="Equation.DSMT4">
                  <p:embed/>
                </p:oleObj>
              </mc:Choice>
              <mc:Fallback>
                <p:oleObj name="Equation" r:id="rId4" imgW="2501640" imgH="901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70213"/>
                        <a:ext cx="1843087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75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735664"/>
              </p:ext>
            </p:extLst>
          </p:nvPr>
        </p:nvGraphicFramePr>
        <p:xfrm>
          <a:off x="2895600" y="2973388"/>
          <a:ext cx="71278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11" name="Equation" r:id="rId6" imgW="990360" imgH="838080" progId="Equation.DSMT4">
                  <p:embed/>
                </p:oleObj>
              </mc:Choice>
              <mc:Fallback>
                <p:oleObj name="Equation" r:id="rId6" imgW="990360" imgH="838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973388"/>
                        <a:ext cx="712787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1320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 Inflazione CPI USA – primo ritardo e variazione</a:t>
            </a:r>
          </a:p>
        </p:txBody>
      </p:sp>
      <p:pic>
        <p:nvPicPr>
          <p:cNvPr id="521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726859"/>
            <a:ext cx="8820472" cy="3862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093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C. Autocorrelazione (correlazione seriale)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400" dirty="0"/>
                  <a:t>La </a:t>
                </a:r>
                <a:r>
                  <a:rPr lang="en-US" sz="2400" dirty="0" err="1"/>
                  <a:t>correlazione</a:t>
                </a:r>
                <a:r>
                  <a:rPr lang="en-US" sz="2400" dirty="0"/>
                  <a:t> di una </a:t>
                </a:r>
                <a:r>
                  <a:rPr lang="en-US" sz="2400" dirty="0" err="1"/>
                  <a:t>serie</a:t>
                </a:r>
                <a:r>
                  <a:rPr lang="en-US" sz="2400" dirty="0"/>
                  <a:t> con i </a:t>
                </a:r>
                <a:r>
                  <a:rPr lang="en-US" sz="2400" dirty="0" err="1"/>
                  <a:t>suoi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valori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ritardati</a:t>
                </a:r>
                <a:r>
                  <a:rPr lang="en-US" sz="2400" dirty="0"/>
                  <a:t> è </a:t>
                </a:r>
                <a:r>
                  <a:rPr lang="en-US" sz="2400" dirty="0" err="1"/>
                  <a:t>detta</a:t>
                </a:r>
                <a:r>
                  <a:rPr lang="en-US" sz="2400" dirty="0"/>
                  <a:t> </a:t>
                </a:r>
                <a:r>
                  <a:rPr lang="en-US" sz="2400" b="1" i="1" dirty="0" err="1"/>
                  <a:t>autocorrelazione</a:t>
                </a:r>
                <a:r>
                  <a:rPr lang="en-US" sz="2400" dirty="0"/>
                  <a:t> o </a:t>
                </a:r>
                <a:r>
                  <a:rPr lang="en-US" sz="2400" b="1" i="1" dirty="0" err="1"/>
                  <a:t>correlazione</a:t>
                </a:r>
                <a:r>
                  <a:rPr lang="en-US" sz="2400" b="1" i="1" dirty="0"/>
                  <a:t> </a:t>
                </a:r>
                <a:r>
                  <a:rPr lang="en-US" sz="2400" b="1" i="1" dirty="0" err="1"/>
                  <a:t>seriale</a:t>
                </a:r>
                <a:r>
                  <a:rPr lang="en-US" sz="2400" dirty="0"/>
                  <a:t>.</a:t>
                </a:r>
              </a:p>
              <a:p>
                <a:pPr marL="0" indent="0">
                  <a:buFontTx/>
                  <a:buNone/>
                  <a:defRPr/>
                </a:pPr>
                <a:r>
                  <a:rPr lang="en-US" sz="2400" dirty="0"/>
                  <a:t> </a:t>
                </a:r>
              </a:p>
              <a:p>
                <a:pPr>
                  <a:defRPr/>
                </a:pPr>
                <a:r>
                  <a:rPr lang="en-US" sz="2400" dirty="0"/>
                  <a:t>La prima </a:t>
                </a:r>
                <a:r>
                  <a:rPr lang="en-US" sz="2400" b="1" i="1" dirty="0" err="1"/>
                  <a:t>autocovarianza</a:t>
                </a:r>
                <a:r>
                  <a:rPr lang="en-US" sz="2400" dirty="0"/>
                  <a:t> di 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dirty="0"/>
                  <a:t> è </a:t>
                </a:r>
                <a:r>
                  <a:rPr lang="en-US" sz="2400" dirty="0" err="1"/>
                  <a:t>cov</a:t>
                </a:r>
                <a:r>
                  <a:rPr lang="en-US" sz="2400" dirty="0"/>
                  <a:t>(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dirty="0" err="1"/>
                  <a:t>,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baseline="-25000" dirty="0"/>
                  <a:t>–1</a:t>
                </a:r>
                <a:r>
                  <a:rPr lang="en-US" sz="2400" dirty="0"/>
                  <a:t>)</a:t>
                </a:r>
              </a:p>
              <a:p>
                <a:pPr>
                  <a:defRPr/>
                </a:pPr>
                <a:r>
                  <a:rPr lang="en-US" sz="2400" dirty="0"/>
                  <a:t>La prima </a:t>
                </a:r>
                <a:r>
                  <a:rPr lang="en-US" sz="2400" b="1" i="1" dirty="0" err="1"/>
                  <a:t>autocorrelazione</a:t>
                </a:r>
                <a:r>
                  <a:rPr lang="en-US" sz="2400" dirty="0"/>
                  <a:t> di 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dirty="0"/>
                  <a:t> è </a:t>
                </a:r>
                <a:r>
                  <a:rPr lang="en-US" sz="2400" dirty="0" err="1"/>
                  <a:t>corr</a:t>
                </a:r>
                <a:r>
                  <a:rPr lang="en-US" sz="2400" dirty="0"/>
                  <a:t>(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dirty="0" err="1"/>
                  <a:t>,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baseline="-25000" dirty="0"/>
                  <a:t>–1</a:t>
                </a:r>
                <a:r>
                  <a:rPr lang="en-US" sz="2400" dirty="0"/>
                  <a:t>)</a:t>
                </a:r>
              </a:p>
              <a:p>
                <a:pPr>
                  <a:defRPr/>
                </a:pPr>
                <a:r>
                  <a:rPr lang="en-US" sz="2400" dirty="0" err="1"/>
                  <a:t>Quindi</a:t>
                </a:r>
                <a:endParaRPr lang="en-US" sz="2400" dirty="0"/>
              </a:p>
              <a:p>
                <a:pPr marL="212090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i="1">
                          <a:latin typeface="Cambria Math" panose="02040503050406030204" pitchFamily="18" charset="0"/>
                        </a:rPr>
                        <m:t>𝑐𝑜</m:t>
                      </m:r>
                      <m:r>
                        <a:rPr lang="en-IE" sz="2400" b="0" i="1" smtClean="0">
                          <a:latin typeface="Cambria Math" panose="02040503050406030204" pitchFamily="18" charset="0"/>
                        </a:rPr>
                        <m:t>𝑟𝑟</m:t>
                      </m:r>
                      <m:r>
                        <a:rPr lang="en-IE" sz="2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IE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IE" sz="24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𝑐𝑜𝑣</m:t>
                          </m:r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E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IE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IE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rad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IE" sz="2400" i="1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E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>
                  <a:buFontTx/>
                  <a:buNone/>
                  <a:defRPr/>
                </a:pPr>
                <a:r>
                  <a:rPr lang="en-US" sz="2400" dirty="0"/>
                  <a:t> </a:t>
                </a:r>
              </a:p>
              <a:p>
                <a:pPr>
                  <a:defRPr/>
                </a:pPr>
                <a:r>
                  <a:rPr lang="en-US" sz="2400" dirty="0" err="1"/>
                  <a:t>Queste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sono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correlazioni</a:t>
                </a:r>
                <a:r>
                  <a:rPr lang="en-US" sz="2400" dirty="0"/>
                  <a:t> di </a:t>
                </a:r>
                <a:r>
                  <a:rPr lang="en-US" sz="2400" dirty="0" err="1"/>
                  <a:t>popolazione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che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descrivono</a:t>
                </a:r>
                <a:r>
                  <a:rPr lang="en-US" sz="2400" dirty="0"/>
                  <a:t> la </a:t>
                </a:r>
                <a:r>
                  <a:rPr lang="en-US" sz="2400" dirty="0" err="1"/>
                  <a:t>distribuzione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congiunta</a:t>
                </a:r>
                <a:r>
                  <a:rPr lang="en-US" sz="2400" dirty="0"/>
                  <a:t> di (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dirty="0"/>
                  <a:t>, 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baseline="-25000" dirty="0"/>
                  <a:t>–1</a:t>
                </a:r>
                <a:r>
                  <a:rPr lang="en-US" sz="2400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067" r="-808" b="-50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150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8562911" cy="301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123418E-FECA-41D0-8B1A-2712983295B1}"/>
                  </a:ext>
                </a:extLst>
              </p:cNvPr>
              <p:cNvSpPr/>
              <p:nvPr/>
            </p:nvSpPr>
            <p:spPr>
              <a:xfrm>
                <a:off x="3048000" y="5334000"/>
                <a:ext cx="2763962" cy="972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𝑐𝑜𝑣</m:t>
                          </m:r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I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I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rad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123418E-FECA-41D0-8B1A-2712983295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5334000"/>
                <a:ext cx="2763962" cy="9724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9258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8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Correlazioni campionarie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19200"/>
                <a:ext cx="8294688" cy="4953000"/>
              </a:xfrm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400" dirty="0"/>
                  <a:t>La </a:t>
                </a:r>
                <a:r>
                  <a:rPr lang="en-US" sz="2400" b="1" i="1" dirty="0"/>
                  <a:t>j</a:t>
                </a:r>
                <a:r>
                  <a:rPr lang="en-US" sz="2400" b="1" baseline="30000" dirty="0"/>
                  <a:t>-</a:t>
                </a:r>
                <a:r>
                  <a:rPr lang="en-US" sz="2400" b="1" baseline="30000" dirty="0" err="1"/>
                  <a:t>esima</a:t>
                </a:r>
                <a:r>
                  <a:rPr lang="en-US" sz="2400" dirty="0"/>
                  <a:t> </a:t>
                </a:r>
                <a:r>
                  <a:rPr lang="en-US" sz="2400" b="1" i="1" dirty="0" err="1"/>
                  <a:t>autocorrelazione</a:t>
                </a:r>
                <a:r>
                  <a:rPr lang="en-US" sz="2400" b="1" i="1" dirty="0"/>
                  <a:t> </a:t>
                </a:r>
                <a:r>
                  <a:rPr lang="en-US" sz="2400" b="1" i="1" dirty="0" err="1"/>
                  <a:t>campionaria</a:t>
                </a:r>
                <a:r>
                  <a:rPr lang="en-US" sz="2400" dirty="0"/>
                  <a:t> è </a:t>
                </a:r>
                <a:r>
                  <a:rPr lang="en-US" sz="2400" dirty="0" err="1"/>
                  <a:t>una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stima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della</a:t>
                </a:r>
                <a:r>
                  <a:rPr lang="en-US" sz="2400" dirty="0"/>
                  <a:t> </a:t>
                </a:r>
                <a:r>
                  <a:rPr lang="en-US" sz="2400" i="1" dirty="0"/>
                  <a:t>j</a:t>
                </a:r>
                <a:r>
                  <a:rPr lang="en-US" sz="2400" baseline="30000" dirty="0"/>
                  <a:t>-</a:t>
                </a:r>
                <a:r>
                  <a:rPr lang="en-US" sz="2400" baseline="30000" dirty="0" err="1"/>
                  <a:t>esima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autocorrelazione</a:t>
                </a:r>
                <a:r>
                  <a:rPr lang="en-US" sz="2400" dirty="0"/>
                  <a:t> di </a:t>
                </a:r>
                <a:r>
                  <a:rPr lang="en-US" sz="2400" dirty="0" err="1"/>
                  <a:t>popolazione</a:t>
                </a:r>
                <a:r>
                  <a:rPr lang="en-US" sz="2400" dirty="0"/>
                  <a:t>:</a:t>
                </a:r>
                <a:endParaRPr lang="en-US" sz="1200" dirty="0"/>
              </a:p>
              <a:p>
                <a:pPr>
                  <a:spcBef>
                    <a:spcPts val="2376"/>
                  </a:spcBef>
                  <a:buFontTx/>
                  <a:buNone/>
                  <a:defRPr/>
                </a:pPr>
                <a:r>
                  <a:rPr lang="en-US" sz="2400" dirty="0"/>
                  <a:t>                                 </a:t>
                </a:r>
                <a:endParaRPr lang="en-US" sz="1200" dirty="0"/>
              </a:p>
              <a:p>
                <a:pPr>
                  <a:spcBef>
                    <a:spcPts val="1776"/>
                  </a:spcBef>
                  <a:buFontTx/>
                  <a:buNone/>
                  <a:defRPr/>
                </a:pPr>
                <a:r>
                  <a:rPr lang="en-US" sz="2400" dirty="0"/>
                  <a:t>dove</a:t>
                </a:r>
                <a:endParaRPr lang="en-US" sz="1200" dirty="0"/>
              </a:p>
              <a:p>
                <a:pPr marL="2286000" indent="-2286000">
                  <a:spcBef>
                    <a:spcPts val="576"/>
                  </a:spcBef>
                  <a:buFontTx/>
                  <a:buNone/>
                  <a:defRPr/>
                </a:pPr>
                <a:r>
                  <a:rPr lang="en-US" sz="2400" dirty="0"/>
                  <a:t>                </a:t>
                </a:r>
                <a:endParaRPr lang="en-US" sz="1200" dirty="0"/>
              </a:p>
              <a:p>
                <a:pPr marL="4763" indent="-4763">
                  <a:lnSpc>
                    <a:spcPts val="3080"/>
                  </a:lnSpc>
                  <a:spcBef>
                    <a:spcPts val="4824"/>
                  </a:spcBef>
                  <a:buFontTx/>
                  <a:buNone/>
                  <a:defRPr/>
                </a:pPr>
                <a:r>
                  <a:rPr lang="en-US" sz="2400" dirty="0"/>
                  <a:t>Dove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400" dirty="0"/>
                  <a:t> è la media </a:t>
                </a:r>
                <a:r>
                  <a:rPr lang="en-US" sz="2400" dirty="0" err="1"/>
                  <a:t>campionaria</a:t>
                </a:r>
                <a:r>
                  <a:rPr lang="en-US" sz="2400" dirty="0"/>
                  <a:t> di 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calcolata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osservazioni</a:t>
                </a:r>
                <a:r>
                  <a:rPr lang="en-US" sz="2400" dirty="0"/>
                  <a:t> </a:t>
                </a:r>
                <a:r>
                  <a:rPr lang="en-US" sz="2400" i="1" dirty="0"/>
                  <a:t>t</a:t>
                </a:r>
                <a:r>
                  <a:rPr lang="en-US" sz="2400" dirty="0"/>
                  <a:t> = </a:t>
                </a:r>
                <a:r>
                  <a:rPr lang="en-US" sz="2400" i="1" dirty="0"/>
                  <a:t>j</a:t>
                </a:r>
                <a:r>
                  <a:rPr lang="en-US" sz="2400" dirty="0"/>
                  <a:t>+1,…,</a:t>
                </a:r>
                <a:r>
                  <a:rPr lang="en-US" sz="2400" i="1" dirty="0"/>
                  <a:t>T</a:t>
                </a:r>
                <a:r>
                  <a:rPr lang="en-US" sz="2400" dirty="0"/>
                  <a:t>.  </a:t>
                </a:r>
              </a:p>
              <a:p>
                <a:pPr marL="4763" indent="-4763">
                  <a:lnSpc>
                    <a:spcPct val="150000"/>
                  </a:lnSpc>
                  <a:spcBef>
                    <a:spcPts val="0"/>
                  </a:spcBef>
                  <a:buFontTx/>
                  <a:buNone/>
                  <a:defRPr/>
                </a:pPr>
                <a:r>
                  <a:rPr lang="en-US" sz="2400" i="1" dirty="0"/>
                  <a:t>NOTA</a:t>
                </a:r>
                <a:r>
                  <a:rPr lang="en-US" sz="2400" dirty="0"/>
                  <a:t>:</a:t>
                </a:r>
                <a:endParaRPr lang="en-US" sz="1200" dirty="0"/>
              </a:p>
              <a:p>
                <a:pPr lvl="1">
                  <a:defRPr/>
                </a:pPr>
                <a:r>
                  <a:rPr lang="en-US" sz="2000" dirty="0"/>
                  <a:t>La </a:t>
                </a:r>
                <a:r>
                  <a:rPr lang="en-US" sz="2000" dirty="0" err="1"/>
                  <a:t>sommatoria</a:t>
                </a:r>
                <a:r>
                  <a:rPr lang="en-US" sz="2000" dirty="0"/>
                  <a:t> è </a:t>
                </a:r>
                <a:r>
                  <a:rPr lang="en-US" sz="2000" dirty="0" err="1"/>
                  <a:t>su</a:t>
                </a:r>
                <a:r>
                  <a:rPr lang="en-US" sz="2000" dirty="0"/>
                  <a:t> </a:t>
                </a:r>
                <a:r>
                  <a:rPr lang="en-US" sz="2000" i="1" dirty="0"/>
                  <a:t>t = j</a:t>
                </a:r>
                <a:r>
                  <a:rPr lang="en-US" sz="2000" dirty="0"/>
                  <a:t>+1</a:t>
                </a:r>
                <a:r>
                  <a:rPr lang="en-US" sz="2000" i="1" dirty="0"/>
                  <a:t> </a:t>
                </a:r>
                <a:r>
                  <a:rPr lang="en-US" sz="2000" dirty="0"/>
                  <a:t>a </a:t>
                </a:r>
                <a:r>
                  <a:rPr lang="en-US" sz="2000" i="1" dirty="0"/>
                  <a:t>T </a:t>
                </a:r>
                <a:r>
                  <a:rPr lang="en-US" sz="2000" dirty="0"/>
                  <a:t>(</a:t>
                </a:r>
                <a:r>
                  <a:rPr lang="en-US" sz="2000" i="1" dirty="0" err="1"/>
                  <a:t>perché</a:t>
                </a:r>
                <a:r>
                  <a:rPr lang="en-US" sz="2000" i="1" dirty="0"/>
                  <a:t>?)</a:t>
                </a:r>
                <a:endParaRPr lang="en-US" sz="1050" dirty="0"/>
              </a:p>
              <a:p>
                <a:pPr lvl="1">
                  <a:defRPr/>
                </a:pPr>
                <a:r>
                  <a:rPr lang="en-US" sz="2000" dirty="0"/>
                  <a:t>Il </a:t>
                </a:r>
                <a:r>
                  <a:rPr lang="en-US" sz="2000" dirty="0" err="1"/>
                  <a:t>divisore</a:t>
                </a:r>
                <a:r>
                  <a:rPr lang="en-US" sz="2000" dirty="0"/>
                  <a:t> è </a:t>
                </a:r>
                <a:r>
                  <a:rPr lang="en-US" sz="2000" i="1" dirty="0"/>
                  <a:t>T</a:t>
                </a:r>
                <a:r>
                  <a:rPr lang="en-US" sz="2000" dirty="0"/>
                  <a:t>, non </a:t>
                </a:r>
                <a:r>
                  <a:rPr lang="en-US" sz="2000" i="1" dirty="0"/>
                  <a:t>T</a:t>
                </a:r>
                <a:r>
                  <a:rPr lang="en-US" sz="2000" dirty="0"/>
                  <a:t> – </a:t>
                </a:r>
                <a:r>
                  <a:rPr lang="en-US" sz="2000" i="1" dirty="0"/>
                  <a:t>j</a:t>
                </a:r>
                <a:r>
                  <a:rPr lang="en-US" sz="2000" dirty="0"/>
                  <a:t> (</a:t>
                </a:r>
                <a:r>
                  <a:rPr lang="en-US" sz="2000" dirty="0" err="1"/>
                  <a:t>questa</a:t>
                </a:r>
                <a:r>
                  <a:rPr lang="en-US" sz="2000" dirty="0"/>
                  <a:t> è la </a:t>
                </a:r>
                <a:r>
                  <a:rPr lang="en-US" sz="2000" dirty="0" err="1"/>
                  <a:t>definizione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convenzionale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usata</a:t>
                </a:r>
                <a:r>
                  <a:rPr lang="en-US" sz="2000" dirty="0"/>
                  <a:t> per le </a:t>
                </a:r>
                <a:r>
                  <a:rPr lang="en-US" sz="2000" dirty="0" err="1"/>
                  <a:t>serie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temporali</a:t>
                </a:r>
                <a:r>
                  <a:rPr lang="en-US" sz="2000" dirty="0"/>
                  <a:t>)</a:t>
                </a:r>
                <a:endParaRPr lang="en-US" sz="1050" dirty="0"/>
              </a:p>
              <a:p>
                <a:pPr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8294688" cy="4953000"/>
              </a:xfrm>
              <a:blipFill rotWithShape="0">
                <a:blip r:embed="rId3"/>
                <a:stretch>
                  <a:fillRect l="-1102" t="-984" b="-13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177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813130"/>
              </p:ext>
            </p:extLst>
          </p:nvPr>
        </p:nvGraphicFramePr>
        <p:xfrm>
          <a:off x="3494088" y="2185988"/>
          <a:ext cx="1916112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28" name="Equation" r:id="rId4" imgW="2286000" imgH="1041120" progId="Equation.DSMT4">
                  <p:embed/>
                </p:oleObj>
              </mc:Choice>
              <mc:Fallback>
                <p:oleObj name="Equation" r:id="rId4" imgW="2286000" imgH="1041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088" y="2185988"/>
                        <a:ext cx="1916112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77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201561"/>
              </p:ext>
            </p:extLst>
          </p:nvPr>
        </p:nvGraphicFramePr>
        <p:xfrm>
          <a:off x="1953419" y="3284537"/>
          <a:ext cx="531336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29" name="Equation" r:id="rId6" imgW="5740200" imgH="888840" progId="Equation.DSMT4">
                  <p:embed/>
                </p:oleObj>
              </mc:Choice>
              <mc:Fallback>
                <p:oleObj name="Equation" r:id="rId6" imgW="574020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3419" y="3284537"/>
                        <a:ext cx="531336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403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Auto-</a:t>
            </a:r>
            <a:r>
              <a:rPr lang="en-US" dirty="0" err="1">
                <a:ea typeface="ＭＳ Ｐゴシック" pitchFamily="34" charset="-128"/>
              </a:rPr>
              <a:t>correlazione</a:t>
            </a:r>
            <a:r>
              <a:rPr lang="en-US" dirty="0">
                <a:ea typeface="ＭＳ Ｐゴシック" pitchFamily="34" charset="-128"/>
              </a:rPr>
              <a:t> e auto-</a:t>
            </a:r>
            <a:r>
              <a:rPr lang="en-US" dirty="0" err="1">
                <a:ea typeface="ＭＳ Ｐゴシック" pitchFamily="34" charset="-128"/>
              </a:rPr>
              <a:t>regressione</a:t>
            </a:r>
            <a:r>
              <a:rPr lang="en-US" dirty="0">
                <a:ea typeface="ＭＳ Ｐゴシック" pitchFamily="34" charset="-128"/>
              </a:rPr>
              <a:t> semplice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598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447800"/>
                <a:ext cx="8610600" cy="4572000"/>
              </a:xfrm>
            </p:spPr>
            <p:txBody>
              <a:bodyPr/>
              <a:lstStyle/>
              <a:p>
                <a:r>
                  <a:rPr lang="it-IT" sz="2400" dirty="0">
                    <a:ea typeface="ＭＳ Ｐゴシック" pitchFamily="34" charset="-128"/>
                  </a:rPr>
                  <a:t>Se gli errori sono </a:t>
                </a:r>
                <a:r>
                  <a:rPr lang="it-IT" sz="2400" dirty="0" err="1">
                    <a:ea typeface="ＭＳ Ｐゴシック" pitchFamily="34" charset="-128"/>
                  </a:rPr>
                  <a:t>i.i.d</a:t>
                </a:r>
                <a:r>
                  <a:rPr lang="it-IT" sz="2400" dirty="0">
                    <a:ea typeface="ＭＳ Ｐゴシック" pitchFamily="34" charset="-128"/>
                  </a:rPr>
                  <a:t>., il coefficiente di autocorrelazione del p-esimo ordine si può interpretare come il coefficiente del p-esimo ritardo 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𝑌</m:t>
                        </m:r>
                      </m:e>
                      <m:sub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sz="2400" dirty="0">
                    <a:ea typeface="ＭＳ Ｐゴシック" pitchFamily="34" charset="-128"/>
                  </a:rPr>
                  <a:t> in una regressione della stessa sul ritardo stesso, che tra poco chiameremo AR(1):</a:t>
                </a:r>
              </a:p>
              <a:p>
                <a:pPr algn="ctr">
                  <a:lnSpc>
                    <a:spcPct val="200000"/>
                  </a:lnSpc>
                  <a:buFontTx/>
                  <a:buNone/>
                </a:pPr>
                <a:r>
                  <a:rPr lang="it-IT" sz="2400" dirty="0">
                    <a:ea typeface="ＭＳ Ｐゴシック" pitchFamily="34" charset="-128"/>
                  </a:rPr>
                  <a:t> </a:t>
                </a:r>
                <a:r>
                  <a:rPr lang="it-IT" sz="2400" i="1" dirty="0" err="1">
                    <a:ea typeface="ＭＳ Ｐゴシック" pitchFamily="34" charset="-128"/>
                  </a:rPr>
                  <a:t>Y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t</a:t>
                </a:r>
                <a:r>
                  <a:rPr lang="it-IT" sz="2400" dirty="0">
                    <a:ea typeface="ＭＳ Ｐゴシック" pitchFamily="34" charset="-128"/>
                  </a:rPr>
                  <a:t> = </a:t>
                </a:r>
                <a:r>
                  <a:rPr lang="it-IT" sz="24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400" baseline="-25000" dirty="0">
                    <a:ea typeface="ＭＳ Ｐゴシック" pitchFamily="34" charset="-128"/>
                  </a:rPr>
                  <a:t>0</a:t>
                </a:r>
                <a:r>
                  <a:rPr lang="it-IT" sz="2400" dirty="0">
                    <a:ea typeface="ＭＳ Ｐゴシック" pitchFamily="34" charset="-128"/>
                  </a:rPr>
                  <a:t> + </a:t>
                </a:r>
                <a:r>
                  <a:rPr lang="it-IT" sz="24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j</a:t>
                </a:r>
                <a:r>
                  <a:rPr lang="it-IT" sz="2400" i="1" dirty="0" err="1">
                    <a:ea typeface="ＭＳ Ｐゴシック" pitchFamily="34" charset="-128"/>
                  </a:rPr>
                  <a:t>Y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t</a:t>
                </a:r>
                <a:r>
                  <a:rPr lang="it-IT" sz="2400" baseline="-25000" dirty="0">
                    <a:ea typeface="ＭＳ Ｐゴシック" pitchFamily="34" charset="-128"/>
                  </a:rPr>
                  <a:t>–</a:t>
                </a:r>
                <a:r>
                  <a:rPr lang="it-IT" sz="2400" i="1" baseline="-25000" dirty="0">
                    <a:ea typeface="ＭＳ Ｐゴシック" pitchFamily="34" charset="-128"/>
                  </a:rPr>
                  <a:t>j</a:t>
                </a:r>
                <a:r>
                  <a:rPr lang="it-IT" sz="2400" dirty="0">
                    <a:ea typeface="ＭＳ Ｐゴシック" pitchFamily="34" charset="-128"/>
                  </a:rPr>
                  <a:t> + </a:t>
                </a:r>
                <a:r>
                  <a:rPr lang="it-IT" sz="2400" i="1" dirty="0">
                    <a:ea typeface="ＭＳ Ｐゴシック" pitchFamily="34" charset="-128"/>
                  </a:rPr>
                  <a:t>u</a:t>
                </a:r>
                <a:r>
                  <a:rPr lang="it-IT" sz="2400" i="1" baseline="-25000" dirty="0">
                    <a:ea typeface="ＭＳ Ｐゴシック" pitchFamily="34" charset="-128"/>
                  </a:rPr>
                  <a:t>t</a:t>
                </a:r>
                <a:endParaRPr lang="it-IT" sz="24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42598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447800"/>
                <a:ext cx="8610600" cy="4572000"/>
              </a:xfrm>
              <a:blipFill>
                <a:blip r:embed="rId3"/>
                <a:stretch>
                  <a:fillRect l="-1062" t="-1067" r="-35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27219BC-A0E7-4E6C-B5EB-CC3B6B3C8BCD}"/>
                  </a:ext>
                </a:extLst>
              </p:cNvPr>
              <p:cNvSpPr/>
              <p:nvPr/>
            </p:nvSpPr>
            <p:spPr>
              <a:xfrm>
                <a:off x="2438400" y="4400828"/>
                <a:ext cx="4343399" cy="2198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𝑐𝑜𝑣</m:t>
                          </m:r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I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I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IE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rad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I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𝑐𝑜𝑣</m:t>
                          </m:r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sSup>
                                <m:sSupPr>
                                  <m:ctrlPr>
                                    <a:rPr lang="en-I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E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E" i="1" smtClean="0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  <m:sub>
                                          <m:r>
                                            <a:rPr lang="en-IE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IE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IE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IE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I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𝑐𝑜𝑣</m:t>
                          </m:r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IE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IE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27219BC-A0E7-4E6C-B5EB-CC3B6B3C8B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4400828"/>
                <a:ext cx="4343399" cy="21987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832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7" name="Title 1"/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1677987"/>
          </a:xfrm>
        </p:spPr>
        <p:txBody>
          <a:bodyPr/>
          <a:lstStyle/>
          <a:p>
            <a:r>
              <a:rPr lang="en-US" sz="2000" i="1">
                <a:ea typeface="ＭＳ Ｐゴシック" pitchFamily="34" charset="-128"/>
              </a:rPr>
              <a:t>Esempio</a:t>
            </a:r>
            <a:r>
              <a:rPr lang="en-US" sz="2000">
                <a:ea typeface="ＭＳ Ｐゴシック" pitchFamily="34" charset="-128"/>
              </a:rPr>
              <a:t>: autocorrelazioni di:</a:t>
            </a:r>
            <a:br>
              <a:rPr lang="en-US" sz="2000">
                <a:ea typeface="ＭＳ Ｐゴシック" pitchFamily="34" charset="-128"/>
              </a:rPr>
            </a:br>
            <a:r>
              <a:rPr lang="en-US" sz="2000">
                <a:ea typeface="ＭＳ Ｐゴシック" pitchFamily="34" charset="-128"/>
              </a:rPr>
              <a:t>(1) tasso trimestrale di inflazione USA</a:t>
            </a:r>
            <a:br>
              <a:rPr lang="en-US" sz="2000">
                <a:ea typeface="ＭＳ Ｐゴシック" pitchFamily="34" charset="-128"/>
              </a:rPr>
            </a:br>
            <a:r>
              <a:rPr lang="en-US" sz="2000">
                <a:ea typeface="ＭＳ Ｐゴシック" pitchFamily="34" charset="-128"/>
              </a:rPr>
              <a:t>(2) variazione nel tasso trimestrale di inflazione da un trimestre al successivo</a:t>
            </a:r>
            <a:br>
              <a:rPr lang="en-US" sz="2000">
                <a:ea typeface="ＭＳ Ｐゴシック" pitchFamily="34" charset="-128"/>
              </a:rPr>
            </a:br>
            <a:endParaRPr lang="en-US" sz="2000">
              <a:ea typeface="ＭＳ Ｐゴシック" pitchFamily="34" charset="-128"/>
            </a:endParaRPr>
          </a:p>
        </p:txBody>
      </p:sp>
      <p:pic>
        <p:nvPicPr>
          <p:cNvPr id="523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214563"/>
            <a:ext cx="7808913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372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Auto-</a:t>
            </a:r>
            <a:r>
              <a:rPr lang="en-US" dirty="0" err="1">
                <a:ea typeface="ＭＳ Ｐゴシック" pitchFamily="34" charset="-128"/>
              </a:rPr>
              <a:t>correlazione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parziale</a:t>
            </a:r>
            <a:r>
              <a:rPr lang="en-US" dirty="0">
                <a:ea typeface="ＭＳ Ｐゴシック" pitchFamily="34" charset="-128"/>
              </a:rPr>
              <a:t> e auto-</a:t>
            </a:r>
            <a:r>
              <a:rPr lang="en-US" dirty="0" err="1">
                <a:ea typeface="ＭＳ Ｐゴシック" pitchFamily="34" charset="-128"/>
              </a:rPr>
              <a:t>regressione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multipla</a:t>
            </a:r>
            <a:endParaRPr lang="en-US" dirty="0">
              <a:ea typeface="ＭＳ Ｐゴシック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598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447800"/>
                <a:ext cx="8610600" cy="4572000"/>
              </a:xfrm>
            </p:spPr>
            <p:txBody>
              <a:bodyPr/>
              <a:lstStyle/>
              <a:p>
                <a:r>
                  <a:rPr lang="it-IT" sz="2400" dirty="0">
                    <a:ea typeface="ＭＳ Ｐゴシック" pitchFamily="34" charset="-128"/>
                  </a:rPr>
                  <a:t>Se gli errori sono </a:t>
                </a:r>
                <a:r>
                  <a:rPr lang="it-IT" sz="2400" dirty="0" err="1">
                    <a:ea typeface="ＭＳ Ｐゴシック" pitchFamily="34" charset="-128"/>
                  </a:rPr>
                  <a:t>i.i.d</a:t>
                </a:r>
                <a:r>
                  <a:rPr lang="it-IT" sz="2400" dirty="0">
                    <a:ea typeface="ＭＳ Ｐゴシック" pitchFamily="34" charset="-128"/>
                  </a:rPr>
                  <a:t>., il coefficiente di autocorrelazione parziale del p-esimo ordine si può interpretare come il coefficiente del p-esimo ritardo 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𝑌</m:t>
                        </m:r>
                      </m:e>
                      <m:sub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sz="2400" dirty="0">
                    <a:ea typeface="ＭＳ Ｐゴシック" pitchFamily="34" charset="-128"/>
                  </a:rPr>
                  <a:t> in una regressione della stessa su ritardi 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4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IE" sz="24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𝑌</m:t>
                        </m:r>
                      </m:e>
                      <m:sub>
                        <m:r>
                          <a:rPr lang="en-IE" sz="24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sz="2400" dirty="0">
                    <a:ea typeface="ＭＳ Ｐゴシック" pitchFamily="34" charset="-128"/>
                  </a:rPr>
                  <a:t> di ordine dal primo al p-esimo:</a:t>
                </a:r>
              </a:p>
              <a:p>
                <a:pPr algn="ctr">
                  <a:lnSpc>
                    <a:spcPct val="200000"/>
                  </a:lnSpc>
                  <a:buFontTx/>
                  <a:buNone/>
                </a:pPr>
                <a:r>
                  <a:rPr lang="it-IT" sz="2400" dirty="0">
                    <a:ea typeface="ＭＳ Ｐゴシック" pitchFamily="34" charset="-128"/>
                  </a:rPr>
                  <a:t> </a:t>
                </a:r>
                <a:r>
                  <a:rPr lang="it-IT" sz="2400" i="1" dirty="0" err="1">
                    <a:ea typeface="ＭＳ Ｐゴシック" pitchFamily="34" charset="-128"/>
                  </a:rPr>
                  <a:t>Y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t</a:t>
                </a:r>
                <a:r>
                  <a:rPr lang="it-IT" sz="2400" dirty="0">
                    <a:ea typeface="ＭＳ Ｐゴシック" pitchFamily="34" charset="-128"/>
                  </a:rPr>
                  <a:t> = </a:t>
                </a:r>
                <a:r>
                  <a:rPr lang="it-IT" sz="24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400" baseline="-25000" dirty="0">
                    <a:ea typeface="ＭＳ Ｐゴシック" pitchFamily="34" charset="-128"/>
                  </a:rPr>
                  <a:t>0</a:t>
                </a:r>
                <a:r>
                  <a:rPr lang="it-IT" sz="2400" dirty="0">
                    <a:ea typeface="ＭＳ Ｐゴシック" pitchFamily="34" charset="-128"/>
                  </a:rPr>
                  <a:t> + </a:t>
                </a:r>
                <a:r>
                  <a:rPr lang="it-IT" sz="24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p</a:t>
                </a:r>
                <a:r>
                  <a:rPr lang="it-IT" sz="2400" i="1" dirty="0" err="1">
                    <a:ea typeface="ＭＳ Ｐゴシック" pitchFamily="34" charset="-128"/>
                  </a:rPr>
                  <a:t>Y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t</a:t>
                </a:r>
                <a:r>
                  <a:rPr lang="it-IT" sz="2400" baseline="-25000" dirty="0">
                    <a:ea typeface="ＭＳ Ｐゴシック" pitchFamily="34" charset="-128"/>
                  </a:rPr>
                  <a:t>–1</a:t>
                </a:r>
                <a:r>
                  <a:rPr lang="it-IT" sz="2400" i="1" baseline="-25000" dirty="0">
                    <a:ea typeface="ＭＳ Ｐゴシック" pitchFamily="34" charset="-128"/>
                  </a:rPr>
                  <a:t> </a:t>
                </a:r>
                <a:r>
                  <a:rPr lang="it-IT" sz="2400" dirty="0">
                    <a:ea typeface="ＭＳ Ｐゴシック" pitchFamily="34" charset="-128"/>
                  </a:rPr>
                  <a:t>+ … + </a:t>
                </a:r>
                <a:r>
                  <a:rPr lang="it-IT" sz="24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p</a:t>
                </a:r>
                <a:r>
                  <a:rPr lang="it-IT" sz="2400" i="1" dirty="0" err="1">
                    <a:ea typeface="ＭＳ Ｐゴシック" pitchFamily="34" charset="-128"/>
                  </a:rPr>
                  <a:t>Y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t</a:t>
                </a:r>
                <a:r>
                  <a:rPr lang="it-IT" sz="2400" baseline="-25000" dirty="0">
                    <a:ea typeface="ＭＳ Ｐゴシック" pitchFamily="34" charset="-128"/>
                  </a:rPr>
                  <a:t>–</a:t>
                </a:r>
                <a:r>
                  <a:rPr lang="it-IT" sz="2400" i="1" baseline="-25000" dirty="0">
                    <a:ea typeface="ＭＳ Ｐゴシック" pitchFamily="34" charset="-128"/>
                  </a:rPr>
                  <a:t>p</a:t>
                </a:r>
                <a:r>
                  <a:rPr lang="it-IT" sz="2400" dirty="0">
                    <a:ea typeface="ＭＳ Ｐゴシック" pitchFamily="34" charset="-128"/>
                  </a:rPr>
                  <a:t> + </a:t>
                </a:r>
                <a:r>
                  <a:rPr lang="it-IT" sz="2400" i="1" dirty="0">
                    <a:ea typeface="ＭＳ Ｐゴシック" pitchFamily="34" charset="-128"/>
                  </a:rPr>
                  <a:t>u</a:t>
                </a:r>
                <a:r>
                  <a:rPr lang="it-IT" sz="2400" i="1" baseline="-25000" dirty="0">
                    <a:ea typeface="ＭＳ Ｐゴシック" pitchFamily="34" charset="-128"/>
                  </a:rPr>
                  <a:t>t</a:t>
                </a:r>
              </a:p>
              <a:p>
                <a:r>
                  <a:rPr lang="en-IE" sz="2400" dirty="0">
                    <a:ea typeface="ＭＳ Ｐゴシック" pitchFamily="34" charset="-128"/>
                  </a:rPr>
                  <a:t>Lo </a:t>
                </a:r>
                <a:r>
                  <a:rPr lang="en-IE" sz="2400" dirty="0" err="1">
                    <a:ea typeface="ＭＳ Ｐゴシック" pitchFamily="34" charset="-128"/>
                  </a:rPr>
                  <a:t>chiameremo</a:t>
                </a:r>
                <a:r>
                  <a:rPr lang="en-IE" sz="2400" dirty="0">
                    <a:ea typeface="ＭＳ Ｐゴシック" pitchFamily="34" charset="-128"/>
                  </a:rPr>
                  <a:t> AR(p)</a:t>
                </a:r>
                <a:endParaRPr lang="it-IT" sz="24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42598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447800"/>
                <a:ext cx="8610600" cy="4572000"/>
              </a:xfrm>
              <a:blipFill>
                <a:blip r:embed="rId3"/>
                <a:stretch>
                  <a:fillRect l="-1062" t="-1067" r="-233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409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1" name="Content Placeholder 4"/>
          <p:cNvSpPr>
            <a:spLocks noGrp="1"/>
          </p:cNvSpPr>
          <p:nvPr>
            <p:ph idx="1"/>
          </p:nvPr>
        </p:nvSpPr>
        <p:spPr>
          <a:xfrm>
            <a:off x="304800" y="4343400"/>
            <a:ext cx="8294688" cy="2133600"/>
          </a:xfrm>
        </p:spPr>
        <p:txBody>
          <a:bodyPr/>
          <a:lstStyle/>
          <a:p>
            <a:r>
              <a:rPr lang="en-US" sz="2000" dirty="0">
                <a:ea typeface="ＭＳ Ｐゴシック" pitchFamily="34" charset="-128"/>
              </a:rPr>
              <a:t>Il </a:t>
            </a:r>
            <a:r>
              <a:rPr lang="en-US" sz="2000" dirty="0" err="1">
                <a:ea typeface="ＭＳ Ｐゴシック" pitchFamily="34" charset="-128"/>
              </a:rPr>
              <a:t>tasso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inflazione</a:t>
            </a:r>
            <a:r>
              <a:rPr lang="en-US" sz="2000" dirty="0">
                <a:ea typeface="ＭＳ Ｐゴシック" pitchFamily="34" charset="-128"/>
              </a:rPr>
              <a:t> ha </a:t>
            </a:r>
            <a:r>
              <a:rPr lang="en-US" sz="2000" dirty="0" err="1">
                <a:ea typeface="ＭＳ Ｐゴシック" pitchFamily="34" charset="-128"/>
              </a:rPr>
              <a:t>elevata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correlazione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seriale</a:t>
            </a:r>
            <a:r>
              <a:rPr lang="en-US" sz="2000" dirty="0">
                <a:ea typeface="ＭＳ Ｐゴシック" pitchFamily="34" charset="-128"/>
              </a:rPr>
              <a:t> </a:t>
            </a:r>
            <a:br>
              <a:rPr lang="en-US" sz="2000" dirty="0">
                <a:ea typeface="ＭＳ Ｐゴシック" pitchFamily="34" charset="-128"/>
              </a:rPr>
            </a:br>
            <a:r>
              <a:rPr lang="en-US" sz="2000" dirty="0">
                <a:ea typeface="ＭＳ Ｐゴシック" pitchFamily="34" charset="-128"/>
              </a:rPr>
              <a:t>(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ρ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 = 0,84)</a:t>
            </a:r>
          </a:p>
          <a:p>
            <a:r>
              <a:rPr lang="en-US" sz="2000" dirty="0">
                <a:ea typeface="ＭＳ Ｐゴシック" pitchFamily="34" charset="-128"/>
              </a:rPr>
              <a:t>Il </a:t>
            </a:r>
            <a:r>
              <a:rPr lang="en-US" sz="2000" dirty="0" err="1">
                <a:ea typeface="ＭＳ Ｐゴシック" pitchFamily="34" charset="-128"/>
              </a:rPr>
              <a:t>tasso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inflazione</a:t>
            </a:r>
            <a:r>
              <a:rPr lang="en-US" sz="2000" dirty="0">
                <a:ea typeface="ＭＳ Ｐゴシック" pitchFamily="34" charset="-128"/>
              </a:rPr>
              <a:t> di un </a:t>
            </a:r>
            <a:r>
              <a:rPr lang="en-US" sz="2000" dirty="0" err="1">
                <a:ea typeface="ＭＳ Ｐゴシック" pitchFamily="34" charset="-128"/>
              </a:rPr>
              <a:t>trimestre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contiene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molte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informazioni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sul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tasso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inflazione</a:t>
            </a:r>
            <a:r>
              <a:rPr lang="en-US" sz="2000" dirty="0">
                <a:ea typeface="ＭＳ Ｐゴシック" pitchFamily="34" charset="-128"/>
              </a:rPr>
              <a:t> del </a:t>
            </a:r>
            <a:r>
              <a:rPr lang="en-US" sz="2000" dirty="0" err="1">
                <a:ea typeface="ＭＳ Ｐゴシック" pitchFamily="34" charset="-128"/>
              </a:rPr>
              <a:t>trimestre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successivo</a:t>
            </a:r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Il </a:t>
            </a:r>
            <a:r>
              <a:rPr lang="en-US" sz="2000" dirty="0" err="1">
                <a:ea typeface="ＭＳ Ｐゴシック" pitchFamily="34" charset="-128"/>
              </a:rPr>
              <a:t>grafico</a:t>
            </a:r>
            <a:r>
              <a:rPr lang="en-US" sz="2000" dirty="0">
                <a:ea typeface="ＭＳ Ｐゴシック" pitchFamily="34" charset="-128"/>
              </a:rPr>
              <a:t> è </a:t>
            </a:r>
            <a:r>
              <a:rPr lang="en-US" sz="2000" dirty="0" err="1">
                <a:ea typeface="ＭＳ Ｐゴシック" pitchFamily="34" charset="-128"/>
              </a:rPr>
              <a:t>dominato</a:t>
            </a:r>
            <a:r>
              <a:rPr lang="en-US" sz="2000" dirty="0">
                <a:ea typeface="ＭＳ Ｐゴシック" pitchFamily="34" charset="-128"/>
              </a:rPr>
              <a:t> da </a:t>
            </a:r>
            <a:r>
              <a:rPr lang="en-US" sz="2000" dirty="0" err="1">
                <a:ea typeface="ＭＳ Ｐゴシック" pitchFamily="34" charset="-128"/>
              </a:rPr>
              <a:t>altalene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su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più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anni</a:t>
            </a:r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Ma ci </a:t>
            </a:r>
            <a:r>
              <a:rPr lang="en-US" sz="2000" dirty="0" err="1">
                <a:ea typeface="ＭＳ Ｐゴシック" pitchFamily="34" charset="-128"/>
              </a:rPr>
              <a:t>sono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comunque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movimenti</a:t>
            </a:r>
            <a:r>
              <a:rPr lang="en-US" sz="2000" dirty="0">
                <a:ea typeface="ＭＳ Ｐゴシック" pitchFamily="34" charset="-128"/>
              </a:rPr>
              <a:t> a </a:t>
            </a:r>
            <a:r>
              <a:rPr lang="en-US" sz="2000" dirty="0" err="1">
                <a:ea typeface="ＭＳ Ｐゴシック" pitchFamily="34" charset="-128"/>
              </a:rPr>
              <a:t>sorpresa</a:t>
            </a:r>
            <a:r>
              <a:rPr lang="en-US" sz="2000" dirty="0">
                <a:ea typeface="ＭＳ Ｐゴシック" pitchFamily="34" charset="-128"/>
              </a:rPr>
              <a:t>!</a:t>
            </a:r>
          </a:p>
          <a:p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524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200"/>
            <a:ext cx="6679852" cy="41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1399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>
                <a:ea typeface="ＭＳ Ｐゴシック" pitchFamily="34" charset="-128"/>
              </a:rPr>
              <a:t>Esempio</a:t>
            </a:r>
            <a:r>
              <a:rPr lang="en-US" dirty="0">
                <a:ea typeface="ＭＳ Ｐゴシック" pitchFamily="34" charset="-128"/>
              </a:rPr>
              <a:t>: </a:t>
            </a:r>
            <a:r>
              <a:rPr lang="en-US" dirty="0" err="1">
                <a:ea typeface="ＭＳ Ｐゴシック" pitchFamily="34" charset="-128"/>
              </a:rPr>
              <a:t>Autocorrelazione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dell’inflazione</a:t>
            </a:r>
            <a:r>
              <a:rPr lang="en-US" dirty="0">
                <a:ea typeface="ＭＳ Ｐゴシック" pitchFamily="34" charset="-128"/>
              </a:rPr>
              <a:t> (1957:01-2005:01) – </a:t>
            </a:r>
            <a:r>
              <a:rPr lang="en-US" dirty="0" err="1">
                <a:ea typeface="ＭＳ Ｐゴシック" pitchFamily="34" charset="-128"/>
              </a:rPr>
              <a:t>Gretl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F52B57-599E-45BB-99A2-0255CD523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09800"/>
            <a:ext cx="6355630" cy="283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20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>
                <a:ea typeface="ＭＳ Ｐゴシック" pitchFamily="34" charset="-128"/>
              </a:rPr>
              <a:t>Esempio</a:t>
            </a:r>
            <a:r>
              <a:rPr lang="en-US" dirty="0">
                <a:ea typeface="ＭＳ Ｐゴシック" pitchFamily="34" charset="-128"/>
              </a:rPr>
              <a:t>: </a:t>
            </a:r>
            <a:r>
              <a:rPr lang="en-US" dirty="0" err="1">
                <a:ea typeface="ＭＳ Ｐゴシック" pitchFamily="34" charset="-128"/>
              </a:rPr>
              <a:t>Autocorrelazione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della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variazione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dell’inflazione</a:t>
            </a:r>
            <a:r>
              <a:rPr lang="en-US" dirty="0">
                <a:ea typeface="ＭＳ Ｐゴシック" pitchFamily="34" charset="-128"/>
              </a:rPr>
              <a:t> (1957:01-2005:01) – </a:t>
            </a:r>
            <a:r>
              <a:rPr lang="en-US" dirty="0" err="1">
                <a:ea typeface="ＭＳ Ｐゴシック" pitchFamily="34" charset="-128"/>
              </a:rPr>
              <a:t>Gretl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FBC69-CEBC-4FDB-AD86-222D0567F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0"/>
            <a:ext cx="6401354" cy="285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91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>
                <a:ea typeface="ＭＳ Ｐゴシック" pitchFamily="34" charset="-128"/>
              </a:rPr>
              <a:t>Esempio</a:t>
            </a:r>
            <a:r>
              <a:rPr lang="en-US" dirty="0">
                <a:ea typeface="ＭＳ Ｐゴシック" pitchFamily="34" charset="-128"/>
              </a:rPr>
              <a:t>: </a:t>
            </a:r>
            <a:r>
              <a:rPr lang="en-US" dirty="0" err="1">
                <a:ea typeface="ＭＳ Ｐゴシック" pitchFamily="34" charset="-128"/>
              </a:rPr>
              <a:t>Autocorrelazione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della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variazione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dell’inflazione</a:t>
            </a:r>
            <a:r>
              <a:rPr lang="en-US" dirty="0">
                <a:ea typeface="ＭＳ Ｐゴシック" pitchFamily="34" charset="-128"/>
              </a:rPr>
              <a:t> (1957:01-2005:01) – EViews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981200"/>
            <a:ext cx="43624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591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i="1">
                <a:ea typeface="ＭＳ Ｐゴシック" pitchFamily="34" charset="-128"/>
              </a:rPr>
              <a:t>Altre serie temporali economiche: queste serie sembrano serialmente correlate (Y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</a:t>
            </a:r>
            <a:r>
              <a:rPr lang="en-US" sz="2000" i="1">
                <a:ea typeface="ＭＳ Ｐゴシック" pitchFamily="34" charset="-128"/>
              </a:rPr>
              <a:t>è fortemente correlata a Y</a:t>
            </a:r>
            <a:r>
              <a:rPr lang="en-US" sz="2000" i="1" baseline="-25000">
                <a:ea typeface="ＭＳ Ｐゴシック" pitchFamily="34" charset="-128"/>
              </a:rPr>
              <a:t>t+1</a:t>
            </a:r>
            <a:r>
              <a:rPr lang="en-US" sz="2000" i="1">
                <a:ea typeface="ＭＳ Ｐゴシック" pitchFamily="34" charset="-128"/>
              </a:rPr>
              <a:t>?)</a:t>
            </a:r>
            <a:endParaRPr lang="en-US" sz="2000">
              <a:ea typeface="ＭＳ Ｐゴシック" pitchFamily="34" charset="-128"/>
            </a:endParaRPr>
          </a:p>
        </p:txBody>
      </p:sp>
      <p:pic>
        <p:nvPicPr>
          <p:cNvPr id="525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1657350"/>
            <a:ext cx="8676456" cy="2907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09795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Altre serie temporali economiche (continua)</a:t>
            </a:r>
            <a:endParaRPr lang="en-US">
              <a:ea typeface="ＭＳ Ｐゴシック" pitchFamily="34" charset="-128"/>
            </a:endParaRPr>
          </a:p>
        </p:txBody>
      </p:sp>
      <p:pic>
        <p:nvPicPr>
          <p:cNvPr id="526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82113"/>
            <a:ext cx="8676456" cy="3136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878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D. stazionarietà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94688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it-IT" sz="2000" dirty="0"/>
              <a:t>La stazionarietà indica che la storia è rilevante. </a:t>
            </a:r>
          </a:p>
          <a:p>
            <a:pPr marL="0" indent="0">
              <a:buFontTx/>
              <a:buNone/>
              <a:defRPr/>
            </a:pPr>
            <a:r>
              <a:rPr lang="it-IT" sz="2000" dirty="0"/>
              <a:t>Si tratta di un requisito chiave per la validità esterna della regressione di serie temporali.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1200" dirty="0"/>
          </a:p>
          <a:p>
            <a:pPr marL="0" indent="0">
              <a:buFontTx/>
              <a:buNone/>
              <a:defRPr/>
            </a:pPr>
            <a:r>
              <a:rPr lang="en-US" sz="3200" b="1" dirty="0"/>
              <a:t>Per </a:t>
            </a:r>
            <a:r>
              <a:rPr lang="en-US" sz="3200" b="1" dirty="0" err="1"/>
              <a:t>ora</a:t>
            </a:r>
            <a:r>
              <a:rPr lang="en-US" sz="3200" b="1" dirty="0"/>
              <a:t> </a:t>
            </a:r>
            <a:r>
              <a:rPr lang="en-US" sz="3200" b="1" dirty="0" err="1"/>
              <a:t>assumiamo</a:t>
            </a:r>
            <a:r>
              <a:rPr lang="en-US" sz="3200" b="1" dirty="0"/>
              <a:t> </a:t>
            </a:r>
            <a:r>
              <a:rPr lang="en-US" sz="3200" b="1" dirty="0" err="1"/>
              <a:t>che</a:t>
            </a:r>
            <a:r>
              <a:rPr lang="en-US" sz="3200" b="1" dirty="0"/>
              <a:t> </a:t>
            </a:r>
            <a:r>
              <a:rPr lang="en-US" sz="3200" b="1" i="1" dirty="0" err="1"/>
              <a:t>Y</a:t>
            </a:r>
            <a:r>
              <a:rPr lang="en-US" sz="3200" b="1" i="1" baseline="-25000" dirty="0" err="1"/>
              <a:t>t</a:t>
            </a:r>
            <a:r>
              <a:rPr lang="en-US" sz="3200" b="1" dirty="0"/>
              <a:t> </a:t>
            </a:r>
            <a:r>
              <a:rPr lang="en-US" sz="3200" b="1" dirty="0" err="1"/>
              <a:t>sia</a:t>
            </a:r>
            <a:r>
              <a:rPr lang="en-US" sz="3200" b="1" dirty="0"/>
              <a:t> </a:t>
            </a:r>
            <a:r>
              <a:rPr lang="en-US" sz="3200" b="1" dirty="0" err="1"/>
              <a:t>stazionaria</a:t>
            </a:r>
            <a:r>
              <a:rPr lang="en-US" sz="3200" b="1" dirty="0"/>
              <a:t> (ci </a:t>
            </a:r>
            <a:r>
              <a:rPr lang="en-US" sz="3200" b="1" dirty="0" err="1"/>
              <a:t>torneremo</a:t>
            </a:r>
            <a:r>
              <a:rPr lang="en-US" sz="3200" b="1" dirty="0"/>
              <a:t> </a:t>
            </a:r>
            <a:r>
              <a:rPr lang="en-US" sz="3200" b="1" dirty="0" err="1"/>
              <a:t>più</a:t>
            </a:r>
            <a:r>
              <a:rPr lang="en-US" sz="3200" b="1" dirty="0"/>
              <a:t> </a:t>
            </a:r>
            <a:r>
              <a:rPr lang="en-US" sz="3200" b="1" dirty="0" err="1"/>
              <a:t>avanti</a:t>
            </a:r>
            <a:r>
              <a:rPr lang="en-US" sz="3200" b="1" dirty="0"/>
              <a:t>).</a:t>
            </a:r>
          </a:p>
          <a:p>
            <a:pPr>
              <a:defRPr/>
            </a:pPr>
            <a:endParaRPr lang="en-US" sz="2000" dirty="0"/>
          </a:p>
        </p:txBody>
      </p:sp>
      <p:pic>
        <p:nvPicPr>
          <p:cNvPr id="527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8676456" cy="2503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173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2. </a:t>
            </a:r>
            <a:r>
              <a:rPr lang="en-US" dirty="0" err="1">
                <a:ea typeface="ＭＳ Ｐゴシック" pitchFamily="34" charset="-128"/>
              </a:rPr>
              <a:t>Alcuni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modelli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6313" lvl="1" indent="-576263">
              <a:buFont typeface="+mj-lt"/>
              <a:buAutoNum type="alphaLcPeriod"/>
            </a:pPr>
            <a:r>
              <a:rPr lang="en-US" sz="2000" dirty="0" err="1">
                <a:ea typeface="ＭＳ Ｐゴシック" pitchFamily="34" charset="-128"/>
              </a:rPr>
              <a:t>Autoregressioni</a:t>
            </a:r>
            <a:r>
              <a:rPr lang="en-US" sz="2000" dirty="0">
                <a:ea typeface="ＭＳ Ｐゴシック" pitchFamily="34" charset="-128"/>
              </a:rPr>
              <a:t> (AR)</a:t>
            </a:r>
          </a:p>
          <a:p>
            <a:pPr marL="976313" lvl="1" indent="-576263">
              <a:buFont typeface="+mj-lt"/>
              <a:buAutoNum type="alphaLcPeriod"/>
            </a:pPr>
            <a:r>
              <a:rPr lang="en-US" sz="2000" dirty="0">
                <a:ea typeface="ＭＳ Ｐゴシック" pitchFamily="34" charset="-128"/>
              </a:rPr>
              <a:t>Il </a:t>
            </a:r>
            <a:r>
              <a:rPr lang="en-US" sz="2000" dirty="0" err="1">
                <a:ea typeface="ＭＳ Ｐゴシック" pitchFamily="34" charset="-128"/>
              </a:rPr>
              <a:t>modello</a:t>
            </a:r>
            <a:r>
              <a:rPr lang="en-US" sz="2000" dirty="0">
                <a:ea typeface="ＭＳ Ｐゴシック" pitchFamily="34" charset="-128"/>
              </a:rPr>
              <a:t> ADL (</a:t>
            </a:r>
            <a:r>
              <a:rPr lang="en-US" sz="2000" dirty="0" err="1">
                <a:ea typeface="ＭＳ Ｐゴシック" pitchFamily="34" charset="-128"/>
              </a:rPr>
              <a:t>autoregressivo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misto</a:t>
            </a:r>
            <a:r>
              <a:rPr lang="en-US" sz="2000" dirty="0">
                <a:ea typeface="ＭＳ Ｐゴシック" pitchFamily="34" charset="-128"/>
              </a:rPr>
              <a:t> o a </a:t>
            </a:r>
            <a:r>
              <a:rPr lang="en-US" sz="2000" dirty="0" err="1">
                <a:ea typeface="ＭＳ Ｐゴシック" pitchFamily="34" charset="-128"/>
              </a:rPr>
              <a:t>ritardi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distribuiti</a:t>
            </a:r>
            <a:r>
              <a:rPr lang="en-US" sz="2000" dirty="0">
                <a:ea typeface="ＭＳ Ｐゴシック" pitchFamily="34" charset="-128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5914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ＭＳ Ｐゴシック" pitchFamily="34" charset="-128"/>
              </a:rPr>
              <a:t>Autoregressioni</a:t>
            </a:r>
            <a:br>
              <a:rPr lang="en-US" dirty="0">
                <a:ea typeface="ＭＳ Ｐゴシック" pitchFamily="34" charset="-128"/>
              </a:rPr>
            </a:br>
            <a:r>
              <a:rPr lang="en-US" dirty="0">
                <a:ea typeface="ＭＳ Ｐゴシック" pitchFamily="34" charset="-128"/>
              </a:rPr>
              <a:t>(</a:t>
            </a:r>
            <a:r>
              <a:rPr lang="en-US" dirty="0" err="1">
                <a:ea typeface="ＭＳ Ｐゴシック" pitchFamily="34" charset="-128"/>
              </a:rPr>
              <a:t>Paragrafo</a:t>
            </a:r>
            <a:r>
              <a:rPr lang="en-US" dirty="0">
                <a:ea typeface="ＭＳ Ｐゴシック" pitchFamily="34" charset="-128"/>
              </a:rPr>
              <a:t> 14.3)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sz="2400" dirty="0"/>
              <a:t>Un punto di partenza naturale per un modello di previsione è quello di usare valori passati di </a:t>
            </a:r>
            <a:r>
              <a:rPr lang="it-IT" sz="2400" i="1" dirty="0"/>
              <a:t>Y</a:t>
            </a:r>
            <a:r>
              <a:rPr lang="it-IT" sz="2400" dirty="0"/>
              <a:t> (cioè </a:t>
            </a:r>
            <a:r>
              <a:rPr lang="it-IT" sz="2400" i="1" dirty="0" err="1"/>
              <a:t>Y</a:t>
            </a:r>
            <a:r>
              <a:rPr lang="it-IT" sz="2400" i="1" baseline="-25000" dirty="0" err="1"/>
              <a:t>t</a:t>
            </a:r>
            <a:r>
              <a:rPr lang="it-IT" sz="2400" baseline="-25000" dirty="0"/>
              <a:t>–1</a:t>
            </a:r>
            <a:r>
              <a:rPr lang="it-IT" sz="2400" dirty="0"/>
              <a:t>, </a:t>
            </a:r>
            <a:r>
              <a:rPr lang="it-IT" sz="2400" i="1" dirty="0" err="1"/>
              <a:t>Y</a:t>
            </a:r>
            <a:r>
              <a:rPr lang="it-IT" sz="2400" i="1" baseline="-25000" dirty="0" err="1"/>
              <a:t>t</a:t>
            </a:r>
            <a:r>
              <a:rPr lang="it-IT" sz="2400" baseline="-25000" dirty="0"/>
              <a:t>–2</a:t>
            </a:r>
            <a:r>
              <a:rPr lang="it-IT" sz="2400" dirty="0"/>
              <a:t>,…) per la previsione di </a:t>
            </a:r>
            <a:r>
              <a:rPr lang="it-IT" sz="2400" i="1" dirty="0" err="1"/>
              <a:t>Y</a:t>
            </a:r>
            <a:r>
              <a:rPr lang="it-IT" sz="2400" i="1" baseline="-25000" dirty="0" err="1"/>
              <a:t>t</a:t>
            </a:r>
            <a:r>
              <a:rPr lang="it-IT" sz="2400" dirty="0"/>
              <a:t>.</a:t>
            </a:r>
            <a:endParaRPr lang="it-IT" sz="1200" dirty="0"/>
          </a:p>
          <a:p>
            <a:pPr>
              <a:defRPr/>
            </a:pPr>
            <a:r>
              <a:rPr lang="it-IT" sz="2400" dirty="0"/>
              <a:t>Un’</a:t>
            </a:r>
            <a:r>
              <a:rPr lang="it-IT" sz="2400" b="1" i="1" dirty="0" err="1"/>
              <a:t>autoregressione</a:t>
            </a:r>
            <a:r>
              <a:rPr lang="it-IT" sz="2400" dirty="0"/>
              <a:t> è un modello di regressione in cui si esegue la regressione di </a:t>
            </a:r>
            <a:r>
              <a:rPr lang="it-IT" sz="2400" i="1" dirty="0" err="1"/>
              <a:t>Y</a:t>
            </a:r>
            <a:r>
              <a:rPr lang="it-IT" sz="2400" i="1" baseline="-25000" dirty="0" err="1"/>
              <a:t>t</a:t>
            </a:r>
            <a:r>
              <a:rPr lang="it-IT" sz="2400" dirty="0"/>
              <a:t> rispetto ai suoi valori passati.</a:t>
            </a:r>
            <a:endParaRPr lang="it-IT" sz="1200" dirty="0"/>
          </a:p>
          <a:p>
            <a:pPr>
              <a:defRPr/>
            </a:pPr>
            <a:r>
              <a:rPr lang="it-IT" sz="2400" dirty="0"/>
              <a:t>Il numero di ritardi usati come regressori è detto </a:t>
            </a:r>
            <a:r>
              <a:rPr lang="it-IT" sz="2400" b="1" i="1" dirty="0"/>
              <a:t>ordine</a:t>
            </a:r>
            <a:r>
              <a:rPr lang="it-IT" sz="2400" dirty="0"/>
              <a:t> dell’</a:t>
            </a:r>
            <a:r>
              <a:rPr lang="it-IT" sz="2400" dirty="0" err="1"/>
              <a:t>autoregressione</a:t>
            </a:r>
            <a:r>
              <a:rPr lang="it-IT" sz="2400" dirty="0"/>
              <a:t>.</a:t>
            </a:r>
            <a:endParaRPr lang="it-IT" sz="1200" dirty="0"/>
          </a:p>
          <a:p>
            <a:pPr lvl="1">
              <a:defRPr/>
            </a:pPr>
            <a:r>
              <a:rPr lang="it-IT" sz="2000" dirty="0"/>
              <a:t>In una </a:t>
            </a:r>
            <a:r>
              <a:rPr lang="it-IT" sz="2000" b="1" i="1" dirty="0" err="1"/>
              <a:t>autoregressione</a:t>
            </a:r>
            <a:r>
              <a:rPr lang="it-IT" sz="2000" b="1" i="1" dirty="0"/>
              <a:t> del primo ordine</a:t>
            </a:r>
            <a:r>
              <a:rPr lang="it-IT" sz="2000" dirty="0"/>
              <a:t>, si esegue la regressione di 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dirty="0"/>
              <a:t> rispetto a 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baseline="-25000" dirty="0"/>
              <a:t>–1</a:t>
            </a:r>
            <a:endParaRPr lang="it-IT" sz="1050" dirty="0"/>
          </a:p>
          <a:p>
            <a:pPr lvl="1">
              <a:defRPr/>
            </a:pPr>
            <a:r>
              <a:rPr lang="it-IT" sz="2000" dirty="0"/>
              <a:t>In una </a:t>
            </a:r>
            <a:r>
              <a:rPr lang="it-IT" sz="2000" b="1" i="1" dirty="0" err="1"/>
              <a:t>autoregressione</a:t>
            </a:r>
            <a:r>
              <a:rPr lang="it-IT" sz="2000" b="1" i="1" dirty="0"/>
              <a:t> del p-esimo ordine</a:t>
            </a:r>
            <a:r>
              <a:rPr lang="it-IT" sz="2000" dirty="0"/>
              <a:t>, si esegue la regressione di 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dirty="0"/>
              <a:t> rispetto a 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baseline="-25000" dirty="0"/>
              <a:t>–1</a:t>
            </a:r>
            <a:r>
              <a:rPr lang="it-IT" sz="2000" dirty="0"/>
              <a:t>,</a:t>
            </a:r>
            <a:r>
              <a:rPr lang="it-IT" sz="2000" i="1" dirty="0"/>
              <a:t>Y</a:t>
            </a:r>
            <a:r>
              <a:rPr lang="it-IT" sz="2000" i="1" baseline="-25000" dirty="0"/>
              <a:t>t</a:t>
            </a:r>
            <a:r>
              <a:rPr lang="it-IT" sz="2000" baseline="-25000" dirty="0"/>
              <a:t>–2</a:t>
            </a:r>
            <a:r>
              <a:rPr lang="it-IT" sz="2000" dirty="0"/>
              <a:t>,…,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baseline="-25000" dirty="0"/>
              <a:t>–</a:t>
            </a:r>
            <a:r>
              <a:rPr lang="it-IT" sz="2000" i="1" baseline="-25000" dirty="0"/>
              <a:t>p</a:t>
            </a:r>
            <a:r>
              <a:rPr lang="it-IT" sz="2000" dirty="0"/>
              <a:t>.</a:t>
            </a:r>
            <a:br>
              <a:rPr lang="en-US" b="1" dirty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68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Il modello autoregressivo del primo ordine (AR(1))</a:t>
            </a:r>
          </a:p>
        </p:txBody>
      </p:sp>
      <p:sp>
        <p:nvSpPr>
          <p:cNvPr id="425986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572000"/>
          </a:xfrm>
        </p:spPr>
        <p:txBody>
          <a:bodyPr/>
          <a:lstStyle/>
          <a:p>
            <a:pPr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Il modello di popolazione AR(1) è</a:t>
            </a:r>
          </a:p>
          <a:p>
            <a:pPr algn="ctr">
              <a:lnSpc>
                <a:spcPct val="200000"/>
              </a:lnSpc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 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dirty="0">
                <a:ea typeface="ＭＳ Ｐゴシック" pitchFamily="34" charset="-128"/>
              </a:rPr>
              <a:t> =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0</a:t>
            </a:r>
            <a:r>
              <a:rPr lang="it-IT" sz="2400" dirty="0">
                <a:ea typeface="ＭＳ Ｐゴシック" pitchFamily="34" charset="-128"/>
              </a:rPr>
              <a:t> +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i="1" dirty="0">
                <a:ea typeface="ＭＳ Ｐゴシック" pitchFamily="34" charset="-128"/>
              </a:rPr>
              <a:t>Y</a:t>
            </a:r>
            <a:r>
              <a:rPr lang="it-IT" sz="2400" i="1" baseline="-25000" dirty="0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–1</a:t>
            </a:r>
            <a:r>
              <a:rPr lang="it-IT" sz="2400" dirty="0">
                <a:ea typeface="ＭＳ Ｐゴシック" pitchFamily="34" charset="-128"/>
              </a:rPr>
              <a:t> + </a:t>
            </a:r>
            <a:r>
              <a:rPr lang="it-IT" sz="2400" i="1" dirty="0">
                <a:ea typeface="ＭＳ Ｐゴシック" pitchFamily="34" charset="-128"/>
              </a:rPr>
              <a:t>u</a:t>
            </a:r>
            <a:r>
              <a:rPr lang="it-IT" sz="2400" i="1" baseline="-25000" dirty="0">
                <a:ea typeface="ＭＳ Ｐゴシック" pitchFamily="34" charset="-128"/>
              </a:rPr>
              <a:t>t</a:t>
            </a:r>
            <a:endParaRPr lang="it-IT" sz="2400" dirty="0">
              <a:ea typeface="ＭＳ Ｐゴシック" pitchFamily="34" charset="-128"/>
            </a:endParaRPr>
          </a:p>
          <a:p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0</a:t>
            </a:r>
            <a:r>
              <a:rPr lang="it-IT" sz="2400" dirty="0">
                <a:ea typeface="ＭＳ Ｐゴシック" pitchFamily="34" charset="-128"/>
              </a:rPr>
              <a:t> e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dirty="0">
                <a:ea typeface="ＭＳ Ｐゴシック" pitchFamily="34" charset="-128"/>
              </a:rPr>
              <a:t> </a:t>
            </a:r>
            <a:r>
              <a:rPr lang="it-IT" sz="2400" i="1" dirty="0">
                <a:ea typeface="ＭＳ Ｐゴシック" pitchFamily="34" charset="-128"/>
              </a:rPr>
              <a:t>non</a:t>
            </a:r>
            <a:r>
              <a:rPr lang="it-IT" sz="2400" dirty="0">
                <a:ea typeface="ＭＳ Ｐゴシック" pitchFamily="34" charset="-128"/>
              </a:rPr>
              <a:t> hanno interpretazioni causali</a:t>
            </a:r>
          </a:p>
          <a:p>
            <a:r>
              <a:rPr lang="it-IT" sz="2400" dirty="0">
                <a:ea typeface="ＭＳ Ｐゴシック" pitchFamily="34" charset="-128"/>
              </a:rPr>
              <a:t>Asseriamo semplicemente che, se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dirty="0">
                <a:ea typeface="ＭＳ Ｐゴシック" pitchFamily="34" charset="-128"/>
              </a:rPr>
              <a:t> = 0,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–1</a:t>
            </a:r>
            <a:r>
              <a:rPr lang="it-IT" sz="2400" dirty="0">
                <a:ea typeface="ＭＳ Ｐゴシック" pitchFamily="34" charset="-128"/>
              </a:rPr>
              <a:t> non è utile per prevedere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endParaRPr lang="it-IT" sz="2400" dirty="0">
              <a:ea typeface="ＭＳ Ｐゴシック" pitchFamily="34" charset="-128"/>
            </a:endParaRPr>
          </a:p>
          <a:p>
            <a:endParaRPr lang="it-IT" sz="2400" dirty="0">
              <a:ea typeface="ＭＳ Ｐゴシック" pitchFamily="34" charset="-128"/>
            </a:endParaRPr>
          </a:p>
          <a:p>
            <a:r>
              <a:rPr lang="it-IT" sz="2400" dirty="0">
                <a:ea typeface="ＭＳ Ｐゴシック" pitchFamily="34" charset="-128"/>
              </a:rPr>
              <a:t>La verifica di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dirty="0">
                <a:ea typeface="ＭＳ Ｐゴシック" pitchFamily="34" charset="-128"/>
              </a:rPr>
              <a:t> = 0 vs.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dirty="0">
                <a:ea typeface="ＭＳ Ｐゴシック" pitchFamily="34" charset="-128"/>
              </a:rPr>
              <a:t> </a:t>
            </a:r>
            <a:r>
              <a:rPr lang="it-IT" sz="2400" dirty="0">
                <a:ea typeface="ＭＳ Ｐゴシック" pitchFamily="34" charset="-128"/>
                <a:sym typeface="Euclid Symbol" pitchFamily="18" charset="2"/>
              </a:rPr>
              <a:t>≠</a:t>
            </a:r>
            <a:r>
              <a:rPr lang="it-IT" sz="2400" dirty="0">
                <a:ea typeface="ＭＳ Ｐゴシック" pitchFamily="34" charset="-128"/>
              </a:rPr>
              <a:t> 0 fornisce un test dell’ipotesi che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–1</a:t>
            </a:r>
            <a:r>
              <a:rPr lang="it-IT" sz="2400" dirty="0">
                <a:ea typeface="ＭＳ Ｐゴシック" pitchFamily="34" charset="-128"/>
              </a:rPr>
              <a:t> non sia utile per prevedere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endParaRPr lang="it-IT" sz="2400" i="1" baseline="-25000" dirty="0">
              <a:ea typeface="ＭＳ Ｐゴシック" pitchFamily="34" charset="-128"/>
            </a:endParaRPr>
          </a:p>
          <a:p>
            <a:r>
              <a:rPr lang="it-IT" sz="2400" dirty="0">
                <a:ea typeface="ＭＳ Ｐゴシック" pitchFamily="34" charset="-128"/>
              </a:rPr>
              <a:t>Si tratta di una regressione di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dirty="0">
                <a:ea typeface="ＭＳ Ｐゴシック" pitchFamily="34" charset="-128"/>
              </a:rPr>
              <a:t> rispetto a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–1</a:t>
            </a:r>
            <a:endParaRPr lang="it-IT" sz="2400" dirty="0">
              <a:ea typeface="ＭＳ Ｐゴシック" pitchFamily="34" charset="-128"/>
            </a:endParaRPr>
          </a:p>
          <a:p>
            <a:r>
              <a:rPr lang="it-IT" sz="2400" dirty="0">
                <a:ea typeface="ＭＳ Ｐゴシック" pitchFamily="34" charset="-128"/>
              </a:rPr>
              <a:t>Come la stimereste, in pratica??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276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Il modello autoregressivo del primo ordine (AR(1))</a:t>
            </a:r>
          </a:p>
        </p:txBody>
      </p:sp>
      <p:sp>
        <p:nvSpPr>
          <p:cNvPr id="425986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572000"/>
          </a:xfrm>
        </p:spPr>
        <p:txBody>
          <a:bodyPr/>
          <a:lstStyle/>
          <a:p>
            <a:pPr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Il modello di popolazione AR(1) è</a:t>
            </a:r>
          </a:p>
          <a:p>
            <a:pPr algn="ctr">
              <a:lnSpc>
                <a:spcPct val="200000"/>
              </a:lnSpc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 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dirty="0">
                <a:ea typeface="ＭＳ Ｐゴシック" pitchFamily="34" charset="-128"/>
              </a:rPr>
              <a:t> =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0</a:t>
            </a:r>
            <a:r>
              <a:rPr lang="it-IT" sz="2400" dirty="0">
                <a:ea typeface="ＭＳ Ｐゴシック" pitchFamily="34" charset="-128"/>
              </a:rPr>
              <a:t> +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i="1" dirty="0">
                <a:ea typeface="ＭＳ Ｐゴシック" pitchFamily="34" charset="-128"/>
              </a:rPr>
              <a:t>Y</a:t>
            </a:r>
            <a:r>
              <a:rPr lang="it-IT" sz="2400" i="1" baseline="-25000" dirty="0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–1</a:t>
            </a:r>
            <a:r>
              <a:rPr lang="it-IT" sz="2400" dirty="0">
                <a:ea typeface="ＭＳ Ｐゴシック" pitchFamily="34" charset="-128"/>
              </a:rPr>
              <a:t> + </a:t>
            </a:r>
            <a:r>
              <a:rPr lang="it-IT" sz="2400" i="1" dirty="0">
                <a:ea typeface="ＭＳ Ｐゴシック" pitchFamily="34" charset="-128"/>
              </a:rPr>
              <a:t>u</a:t>
            </a:r>
            <a:r>
              <a:rPr lang="it-IT" sz="2400" i="1" baseline="-25000" dirty="0">
                <a:ea typeface="ＭＳ Ｐゴシック" pitchFamily="34" charset="-128"/>
              </a:rPr>
              <a:t>t</a:t>
            </a:r>
            <a:endParaRPr lang="it-IT" sz="2400" dirty="0">
              <a:ea typeface="ＭＳ Ｐゴシック" pitchFamily="34" charset="-128"/>
            </a:endParaRPr>
          </a:p>
          <a:p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0</a:t>
            </a:r>
            <a:r>
              <a:rPr lang="it-IT" sz="2400" dirty="0">
                <a:ea typeface="ＭＳ Ｐゴシック" pitchFamily="34" charset="-128"/>
              </a:rPr>
              <a:t> e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dirty="0">
                <a:ea typeface="ＭＳ Ｐゴシック" pitchFamily="34" charset="-128"/>
              </a:rPr>
              <a:t> </a:t>
            </a:r>
            <a:r>
              <a:rPr lang="it-IT" sz="2400" i="1" dirty="0">
                <a:ea typeface="ＭＳ Ｐゴシック" pitchFamily="34" charset="-128"/>
              </a:rPr>
              <a:t>non</a:t>
            </a:r>
            <a:r>
              <a:rPr lang="it-IT" sz="2400" dirty="0">
                <a:ea typeface="ＭＳ Ｐゴシック" pitchFamily="34" charset="-128"/>
              </a:rPr>
              <a:t> hanno interpretazioni causali</a:t>
            </a:r>
          </a:p>
          <a:p>
            <a:r>
              <a:rPr lang="it-IT" sz="2400" dirty="0">
                <a:ea typeface="ＭＳ Ｐゴシック" pitchFamily="34" charset="-128"/>
              </a:rPr>
              <a:t>Asseriamo semplicemente che, se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dirty="0">
                <a:ea typeface="ＭＳ Ｐゴシック" pitchFamily="34" charset="-128"/>
              </a:rPr>
              <a:t> = 0,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–1</a:t>
            </a:r>
            <a:r>
              <a:rPr lang="it-IT" sz="2400" dirty="0">
                <a:ea typeface="ＭＳ Ｐゴシック" pitchFamily="34" charset="-128"/>
              </a:rPr>
              <a:t> non è utile per prevedere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endParaRPr lang="it-IT" sz="2400" dirty="0">
              <a:ea typeface="ＭＳ Ｐゴシック" pitchFamily="34" charset="-128"/>
            </a:endParaRPr>
          </a:p>
          <a:p>
            <a:endParaRPr lang="it-IT" sz="2400" dirty="0">
              <a:ea typeface="ＭＳ Ｐゴシック" pitchFamily="34" charset="-128"/>
            </a:endParaRPr>
          </a:p>
          <a:p>
            <a:r>
              <a:rPr lang="it-IT" sz="2400" dirty="0">
                <a:ea typeface="ＭＳ Ｐゴシック" pitchFamily="34" charset="-128"/>
              </a:rPr>
              <a:t>La verifica di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dirty="0">
                <a:ea typeface="ＭＳ Ｐゴシック" pitchFamily="34" charset="-128"/>
              </a:rPr>
              <a:t> = 0 vs. </a:t>
            </a:r>
            <a:r>
              <a:rPr lang="it-IT" sz="24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400" baseline="-25000" dirty="0">
                <a:ea typeface="ＭＳ Ｐゴシック" pitchFamily="34" charset="-128"/>
              </a:rPr>
              <a:t>1</a:t>
            </a:r>
            <a:r>
              <a:rPr lang="it-IT" sz="2400" dirty="0">
                <a:ea typeface="ＭＳ Ｐゴシック" pitchFamily="34" charset="-128"/>
              </a:rPr>
              <a:t> </a:t>
            </a:r>
            <a:r>
              <a:rPr lang="it-IT" sz="2400" dirty="0">
                <a:ea typeface="ＭＳ Ｐゴシック" pitchFamily="34" charset="-128"/>
                <a:sym typeface="Euclid Symbol" pitchFamily="18" charset="2"/>
              </a:rPr>
              <a:t>≠</a:t>
            </a:r>
            <a:r>
              <a:rPr lang="it-IT" sz="2400" dirty="0">
                <a:ea typeface="ＭＳ Ｐゴシック" pitchFamily="34" charset="-128"/>
              </a:rPr>
              <a:t> 0 fornisce un test dell’ipotesi che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–1</a:t>
            </a:r>
            <a:r>
              <a:rPr lang="it-IT" sz="2400" dirty="0">
                <a:ea typeface="ＭＳ Ｐゴシック" pitchFamily="34" charset="-128"/>
              </a:rPr>
              <a:t> non sia utile per prevedere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endParaRPr lang="it-IT" sz="2400" i="1" baseline="-25000" dirty="0">
              <a:ea typeface="ＭＳ Ｐゴシック" pitchFamily="34" charset="-128"/>
            </a:endParaRPr>
          </a:p>
          <a:p>
            <a:r>
              <a:rPr lang="it-IT" sz="2400" dirty="0">
                <a:ea typeface="ＭＳ Ｐゴシック" pitchFamily="34" charset="-128"/>
              </a:rPr>
              <a:t>Si tratta di una regressione di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dirty="0">
                <a:ea typeface="ＭＳ Ｐゴシック" pitchFamily="34" charset="-128"/>
              </a:rPr>
              <a:t> rispetto a 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–1</a:t>
            </a:r>
            <a:endParaRPr lang="it-IT" sz="2400" dirty="0">
              <a:ea typeface="ＭＳ Ｐゴシック" pitchFamily="34" charset="-128"/>
            </a:endParaRPr>
          </a:p>
          <a:p>
            <a:r>
              <a:rPr lang="it-IT" sz="2400" dirty="0">
                <a:ea typeface="ＭＳ Ｐゴシック" pitchFamily="34" charset="-128"/>
              </a:rPr>
              <a:t>Come la stimereste, in pratica??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7298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modello AR(1) della variazione nell’inflazione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371600"/>
                <a:ext cx="8587680" cy="4572000"/>
              </a:xfrm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it-IT" sz="2400" dirty="0"/>
                  <a:t>Stimato usando dati dal 1962:I – 2004:IV:</a:t>
                </a:r>
              </a:p>
              <a:p>
                <a:pPr>
                  <a:buFontTx/>
                  <a:buNone/>
                  <a:defRPr/>
                </a:pPr>
                <a:r>
                  <a:rPr lang="it-IT" sz="2400" dirty="0"/>
                  <a:t> </a:t>
                </a:r>
              </a:p>
              <a:p>
                <a:pPr>
                  <a:buNone/>
                  <a:defRPr/>
                </a:pPr>
                <a:r>
                  <a:rPr lang="it-IT" sz="2400" dirty="0"/>
                  <a:t>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it-IT" sz="240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2400" i="1" smtClean="0">
                            <a:latin typeface="Cambria Math" panose="02040503050406030204" pitchFamily="18" charset="0"/>
                          </a:rPr>
                          <m:t>𝐼𝑛</m:t>
                        </m:r>
                        <m:sSub>
                          <m:sSubPr>
                            <m:ctrlPr>
                              <a:rPr lang="it-IT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it-IT" sz="240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m:rPr>
                        <m:nor/>
                      </m:rPr>
                      <a:rPr lang="it-IT" sz="2400" i="1" smtClean="0">
                        <a:latin typeface="Cambria Math" panose="02040503050406030204" pitchFamily="18" charset="0"/>
                      </a:rPr>
                      <m:t> </m:t>
                    </m:r>
                  </m:oMath>
                </a14:m>
                <a:r>
                  <a:rPr lang="it-IT" sz="2400" dirty="0"/>
                  <a:t> = 0,017 –  0,238  </a:t>
                </a:r>
                <a:r>
                  <a:rPr lang="it-IT" sz="2400" dirty="0" err="1">
                    <a:sym typeface="Symbol"/>
                  </a:rPr>
                  <a:t>Δ</a:t>
                </a:r>
                <a:r>
                  <a:rPr lang="it-IT" sz="2400" i="1" dirty="0" err="1"/>
                  <a:t>Inf</a:t>
                </a:r>
                <a:r>
                  <a:rPr lang="it-IT" sz="2400" i="1" baseline="-25000" dirty="0" err="1"/>
                  <a:t>t</a:t>
                </a:r>
                <a:r>
                  <a:rPr lang="it-IT" sz="2400" baseline="-25000" dirty="0"/>
                  <a:t>–1</a:t>
                </a:r>
                <a:r>
                  <a:rPr lang="it-IT" sz="2400" dirty="0"/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it-IT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40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it-IT" sz="24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sz="2400" dirty="0"/>
                  <a:t> = 0,05</a:t>
                </a:r>
              </a:p>
              <a:p>
                <a:pPr>
                  <a:buFontTx/>
                  <a:buNone/>
                  <a:defRPr/>
                </a:pPr>
                <a:r>
                  <a:rPr lang="it-IT" sz="2400" dirty="0"/>
                  <a:t>              (0,126)   (0,096)</a:t>
                </a:r>
              </a:p>
              <a:p>
                <a:pPr>
                  <a:spcBef>
                    <a:spcPts val="3000"/>
                  </a:spcBef>
                  <a:defRPr/>
                </a:pPr>
                <a:r>
                  <a:rPr lang="it-IT" sz="2400" dirty="0"/>
                  <a:t>La variazione nell’inflazione ritardata è un </a:t>
                </a:r>
                <a:r>
                  <a:rPr lang="it-IT" sz="2400" dirty="0" err="1"/>
                  <a:t>predittore</a:t>
                </a:r>
                <a:r>
                  <a:rPr lang="it-IT" sz="2400" dirty="0"/>
                  <a:t> utile della variazione nell’inflazione attuale?</a:t>
                </a:r>
              </a:p>
              <a:p>
                <a:pPr marL="800100" lvl="1" indent="-342900">
                  <a:buFont typeface="Wingdings" panose="05000000000000000000" pitchFamily="2" charset="2"/>
                  <a:buChar char="ü"/>
                  <a:defRPr/>
                </a:pPr>
                <a:r>
                  <a:rPr lang="it-IT" i="1" dirty="0"/>
                  <a:t>t</a:t>
                </a:r>
                <a:r>
                  <a:rPr lang="it-IT" dirty="0"/>
                  <a:t> = –0,238/0,096 = |–2,47| &gt; 1,96</a:t>
                </a:r>
              </a:p>
              <a:p>
                <a:pPr marL="800100" lvl="1" indent="-342900">
                  <a:buFont typeface="Wingdings" panose="05000000000000000000" pitchFamily="2" charset="2"/>
                  <a:buChar char="ü"/>
                  <a:defRPr/>
                </a:pPr>
                <a:r>
                  <a:rPr lang="it-IT" dirty="0"/>
                  <a:t>Respingiamo </a:t>
                </a:r>
                <a:r>
                  <a:rPr lang="it-IT" i="1" dirty="0"/>
                  <a:t>H</a:t>
                </a:r>
                <a:r>
                  <a:rPr lang="it-IT" baseline="-25000" dirty="0"/>
                  <a:t>0</a:t>
                </a:r>
                <a:r>
                  <a:rPr lang="it-IT" dirty="0"/>
                  <a:t>: </a:t>
                </a:r>
                <a:r>
                  <a:rPr lang="it-IT" i="1" dirty="0">
                    <a:sym typeface="Symbol"/>
                  </a:rPr>
                  <a:t>β</a:t>
                </a:r>
                <a:r>
                  <a:rPr lang="it-IT" baseline="-25000" dirty="0"/>
                  <a:t>1</a:t>
                </a:r>
                <a:r>
                  <a:rPr lang="it-IT" dirty="0"/>
                  <a:t> = 0 al livello di significatività del 5%?</a:t>
                </a:r>
              </a:p>
              <a:p>
                <a:pPr>
                  <a:defRPr/>
                </a:pPr>
                <a:r>
                  <a:rPr lang="it-IT" sz="2400" dirty="0"/>
                  <a:t>Sì, la variazione nell’inflazione ritardata è un </a:t>
                </a:r>
                <a:r>
                  <a:rPr lang="it-IT" sz="2400" dirty="0" err="1"/>
                  <a:t>predittore</a:t>
                </a:r>
                <a:r>
                  <a:rPr lang="it-IT" sz="2400" dirty="0"/>
                  <a:t> utile della variazione nell’inflazione attuale, ma l’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it-IT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sz="2400" dirty="0"/>
                  <a:t> è piuttosto basso!</a:t>
                </a:r>
                <a:br>
                  <a:rPr lang="it-IT" sz="2400" b="1" dirty="0"/>
                </a:br>
                <a:endParaRPr lang="it-IT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371600"/>
                <a:ext cx="8587680" cy="4572000"/>
              </a:xfrm>
              <a:blipFill>
                <a:blip r:embed="rId2"/>
                <a:stretch>
                  <a:fillRect l="-1065" t="-1067" r="-1348" b="-194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4173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>
                <a:ea typeface="ＭＳ Ｐゴシック" pitchFamily="34" charset="-128"/>
              </a:rPr>
              <a:t>Esempio</a:t>
            </a:r>
            <a:r>
              <a:rPr lang="en-US" dirty="0">
                <a:ea typeface="ＭＳ Ｐゴシック" pitchFamily="34" charset="-128"/>
              </a:rPr>
              <a:t>: </a:t>
            </a:r>
            <a:r>
              <a:rPr lang="en-US" dirty="0" err="1">
                <a:ea typeface="ＭＳ Ｐゴシック" pitchFamily="34" charset="-128"/>
              </a:rPr>
              <a:t>Modello</a:t>
            </a:r>
            <a:r>
              <a:rPr lang="en-US" dirty="0">
                <a:ea typeface="ＭＳ Ｐゴシック" pitchFamily="34" charset="-128"/>
              </a:rPr>
              <a:t> AR(1) </a:t>
            </a:r>
            <a:r>
              <a:rPr lang="en-US" dirty="0" err="1">
                <a:ea typeface="ＭＳ Ｐゴシック" pitchFamily="34" charset="-128"/>
              </a:rPr>
              <a:t>dell’inflazione</a:t>
            </a:r>
            <a:r>
              <a:rPr lang="en-US" dirty="0">
                <a:ea typeface="ＭＳ Ｐゴシック" pitchFamily="34" charset="-128"/>
              </a:rPr>
              <a:t> – </a:t>
            </a:r>
            <a:r>
              <a:rPr lang="en-US" dirty="0" err="1">
                <a:ea typeface="ＭＳ Ｐゴシック" pitchFamily="34" charset="-128"/>
              </a:rPr>
              <a:t>Gretl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72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000"/>
              <a:t>Abbiamo:</a:t>
            </a:r>
          </a:p>
          <a:p>
            <a:pPr>
              <a:buFontTx/>
              <a:buNone/>
              <a:defRPr/>
            </a:pPr>
            <a:r>
              <a:rPr lang="en-US" sz="1600"/>
              <a:t> </a:t>
            </a:r>
          </a:p>
          <a:p>
            <a:pPr>
              <a:buFontTx/>
              <a:buNone/>
              <a:defRPr/>
            </a:pPr>
            <a:r>
              <a:rPr lang="en-US" sz="1600" b="1"/>
              <a:t> </a:t>
            </a:r>
            <a:endParaRPr lang="en-US" sz="1600">
              <a:latin typeface="Courier New"/>
              <a:cs typeface="Courier Ne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CC5AD3-1CB9-40A8-8C08-F4589F65D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512" y="2286000"/>
            <a:ext cx="627697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331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Modello AR(1) dell’inflazione – EViews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72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000"/>
              <a:t>Abbiamo:</a:t>
            </a:r>
          </a:p>
          <a:p>
            <a:pPr>
              <a:buFontTx/>
              <a:buNone/>
              <a:defRPr/>
            </a:pPr>
            <a:r>
              <a:rPr lang="en-US" sz="1600"/>
              <a:t> </a:t>
            </a:r>
          </a:p>
          <a:p>
            <a:pPr>
              <a:buFontTx/>
              <a:buNone/>
              <a:defRPr/>
            </a:pPr>
            <a:r>
              <a:rPr lang="en-US" sz="1600" b="1"/>
              <a:t> </a:t>
            </a:r>
            <a:endParaRPr lang="en-US" sz="1600">
              <a:latin typeface="Courier New"/>
              <a:cs typeface="Courier Ne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78234" y="2198586"/>
          <a:ext cx="4147820" cy="32546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3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Dependent Variable: DINFL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Method: Least Squares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Date: 10/14/11   Time: 10:58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Sample: 1962Q1 2004Q4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Included observations: 172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Variable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Coefficient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Std. Error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t-Statistic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Prob. 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0.017101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0.126876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0.134783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0.8929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DINFL(-1)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-0.238047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0.074693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-3.187025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R-squared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0.056379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Mean dependent var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0.017016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Adjusted R-squared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0.050829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S.D. dependent var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1.707934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S.E. of regression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1.663962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Akaike info criterion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3.867840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Sum squared resid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470.6909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Schwarz criterion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3.904439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Log likelihood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-330.6342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Hannan-Quinn criter.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3.882689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F-statistic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10.15713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Durbin-Watson stat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2.165851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Prob(F-statistic)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0.001711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964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62" name="Title 1"/>
          <p:cNvSpPr>
            <a:spLocks noGrp="1"/>
          </p:cNvSpPr>
          <p:nvPr>
            <p:ph type="title"/>
          </p:nvPr>
        </p:nvSpPr>
        <p:spPr>
          <a:xfrm>
            <a:off x="292100" y="303213"/>
            <a:ext cx="8610600" cy="992187"/>
          </a:xfrm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Previsioni: terminologia e notazione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19200"/>
                <a:ext cx="8610600" cy="4953000"/>
              </a:xfrm>
            </p:spPr>
            <p:txBody>
              <a:bodyPr/>
              <a:lstStyle/>
              <a:p>
                <a:pPr>
                  <a:defRPr/>
                </a:pPr>
                <a:r>
                  <a:rPr lang="it-IT" sz="2400" i="1" dirty="0"/>
                  <a:t>I valori predetti </a:t>
                </a:r>
                <a:r>
                  <a:rPr lang="it-IT" sz="2400" dirty="0"/>
                  <a:t>(o stimati)</a:t>
                </a:r>
                <a:r>
                  <a:rPr lang="it-IT" sz="2400" i="1" dirty="0"/>
                  <a:t> </a:t>
                </a:r>
                <a:r>
                  <a:rPr lang="it-IT" sz="2400" dirty="0"/>
                  <a:t>sono “dentro il campione” (definizione consueta)</a:t>
                </a:r>
                <a:endParaRPr lang="it-IT" sz="1200" dirty="0"/>
              </a:p>
              <a:p>
                <a:pPr>
                  <a:defRPr/>
                </a:pPr>
                <a:r>
                  <a:rPr lang="it-IT" sz="2400" i="1" dirty="0"/>
                  <a:t>Le previsioni </a:t>
                </a:r>
                <a:r>
                  <a:rPr lang="it-IT" sz="2400" dirty="0"/>
                  <a:t>sono “fuori campione” – nel futuro</a:t>
                </a:r>
                <a:endParaRPr lang="it-IT" sz="1200" dirty="0"/>
              </a:p>
              <a:p>
                <a:pPr>
                  <a:defRPr/>
                </a:pPr>
                <a:r>
                  <a:rPr lang="it-IT" sz="2400" i="1" dirty="0"/>
                  <a:t>Notazione riguardo queste ultime</a:t>
                </a:r>
                <a:r>
                  <a:rPr lang="it-IT" sz="2400" dirty="0"/>
                  <a:t>:</a:t>
                </a:r>
                <a:endParaRPr lang="it-IT" sz="1200" dirty="0"/>
              </a:p>
              <a:p>
                <a:pPr lvl="1">
                  <a:spcBef>
                    <a:spcPts val="624"/>
                  </a:spcBef>
                  <a:defRPr/>
                </a:pPr>
                <a:r>
                  <a:rPr lang="it-IT" sz="2000" i="1" dirty="0"/>
                  <a:t>Y</a:t>
                </a:r>
                <a:r>
                  <a:rPr lang="it-IT" sz="2000" i="1" baseline="-25000" dirty="0"/>
                  <a:t>T</a:t>
                </a:r>
                <a:r>
                  <a:rPr lang="it-IT" sz="2000" baseline="-25000" dirty="0"/>
                  <a:t>+1|</a:t>
                </a:r>
                <a:r>
                  <a:rPr lang="it-IT" sz="2000" i="1" baseline="-25000" dirty="0"/>
                  <a:t>T</a:t>
                </a:r>
                <a:r>
                  <a:rPr lang="it-IT" sz="2000" dirty="0"/>
                  <a:t> = previsione di </a:t>
                </a:r>
                <a:r>
                  <a:rPr lang="it-IT" sz="2000" i="1" dirty="0"/>
                  <a:t>Y</a:t>
                </a:r>
                <a:r>
                  <a:rPr lang="it-IT" sz="2000" i="1" baseline="-25000" dirty="0"/>
                  <a:t>T+</a:t>
                </a:r>
                <a:r>
                  <a:rPr lang="it-IT" sz="2000" baseline="-25000" dirty="0"/>
                  <a:t>1</a:t>
                </a:r>
                <a:r>
                  <a:rPr lang="it-IT" sz="2000" dirty="0"/>
                  <a:t> basata su </a:t>
                </a:r>
                <a:r>
                  <a:rPr lang="it-IT" sz="2000" i="1" dirty="0"/>
                  <a:t>Y</a:t>
                </a:r>
                <a:r>
                  <a:rPr lang="it-IT" sz="2000" i="1" baseline="-25000" dirty="0"/>
                  <a:t>T</a:t>
                </a:r>
                <a:r>
                  <a:rPr lang="it-IT" sz="2000" dirty="0"/>
                  <a:t>,</a:t>
                </a:r>
                <a:r>
                  <a:rPr lang="it-IT" sz="2000" i="1" dirty="0"/>
                  <a:t>Y</a:t>
                </a:r>
                <a:r>
                  <a:rPr lang="it-IT" sz="2000" i="1" baseline="-25000" dirty="0"/>
                  <a:t>T</a:t>
                </a:r>
                <a:r>
                  <a:rPr lang="it-IT" sz="2000" baseline="-25000" dirty="0"/>
                  <a:t>–1</a:t>
                </a:r>
                <a:r>
                  <a:rPr lang="it-IT" sz="2000" dirty="0"/>
                  <a:t>,…, usando i coefficienti di popolazione (ignoti)</a:t>
                </a:r>
                <a:endParaRPr lang="it-IT" sz="1050" dirty="0"/>
              </a:p>
              <a:p>
                <a:pPr lvl="1">
                  <a:spcBef>
                    <a:spcPts val="1224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00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it-IT" sz="200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sz="2000" smtClean="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it-IT" sz="200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m:rPr>
                        <m:nor/>
                      </m:rPr>
                      <a:rPr lang="it-IT" sz="2000" i="1" smtClean="0">
                        <a:latin typeface="Cambria Math" panose="02040503050406030204" pitchFamily="18" charset="0"/>
                      </a:rPr>
                      <m:t> </m:t>
                    </m:r>
                  </m:oMath>
                </a14:m>
                <a:r>
                  <a:rPr lang="it-IT" sz="2000" dirty="0"/>
                  <a:t>= previsione di </a:t>
                </a:r>
                <a:r>
                  <a:rPr lang="it-IT" sz="2000" i="1" dirty="0"/>
                  <a:t>Y</a:t>
                </a:r>
                <a:r>
                  <a:rPr lang="it-IT" sz="2000" i="1" baseline="-25000" dirty="0"/>
                  <a:t>T+</a:t>
                </a:r>
                <a:r>
                  <a:rPr lang="it-IT" sz="2000" baseline="-25000" dirty="0"/>
                  <a:t>1</a:t>
                </a:r>
                <a:r>
                  <a:rPr lang="it-IT" sz="2000" dirty="0"/>
                  <a:t> basata su </a:t>
                </a:r>
                <a:r>
                  <a:rPr lang="it-IT" sz="2000" i="1" dirty="0"/>
                  <a:t>Y</a:t>
                </a:r>
                <a:r>
                  <a:rPr lang="it-IT" sz="2000" i="1" baseline="-25000" dirty="0"/>
                  <a:t>T</a:t>
                </a:r>
                <a:r>
                  <a:rPr lang="it-IT" sz="2000" dirty="0"/>
                  <a:t>,</a:t>
                </a:r>
                <a:r>
                  <a:rPr lang="it-IT" sz="2000" i="1" dirty="0"/>
                  <a:t>Y</a:t>
                </a:r>
                <a:r>
                  <a:rPr lang="it-IT" sz="2000" i="1" baseline="-25000" dirty="0"/>
                  <a:t>T</a:t>
                </a:r>
                <a:r>
                  <a:rPr lang="it-IT" sz="2000" baseline="-25000" dirty="0"/>
                  <a:t>–1</a:t>
                </a:r>
                <a:r>
                  <a:rPr lang="it-IT" sz="2000" dirty="0"/>
                  <a:t>,…, usando i coefficienti stimati, che sono stimati con i dati al periodo </a:t>
                </a:r>
                <a:r>
                  <a:rPr lang="it-IT" sz="2000" i="1" dirty="0"/>
                  <a:t>T</a:t>
                </a:r>
                <a:r>
                  <a:rPr lang="it-IT" sz="2000" dirty="0"/>
                  <a:t>.</a:t>
                </a:r>
                <a:endParaRPr lang="it-IT" sz="1050" dirty="0"/>
              </a:p>
              <a:p>
                <a:pPr lvl="1">
                  <a:defRPr/>
                </a:pPr>
                <a:endParaRPr lang="it-IT" sz="2000" dirty="0"/>
              </a:p>
              <a:p>
                <a:pPr lvl="1">
                  <a:defRPr/>
                </a:pPr>
                <a:r>
                  <a:rPr lang="it-IT" sz="2000" dirty="0"/>
                  <a:t>Per un AR(1):</a:t>
                </a:r>
                <a:endParaRPr lang="it-IT" sz="1050" dirty="0"/>
              </a:p>
              <a:p>
                <a:pPr lvl="2">
                  <a:defRPr/>
                </a:pPr>
                <a:r>
                  <a:rPr lang="it-IT" sz="1800" i="1" dirty="0"/>
                  <a:t>Y</a:t>
                </a:r>
                <a:r>
                  <a:rPr lang="it-IT" sz="1800" i="1" baseline="-25000" dirty="0"/>
                  <a:t>T+</a:t>
                </a:r>
                <a:r>
                  <a:rPr lang="it-IT" sz="1800" baseline="-25000" dirty="0"/>
                  <a:t>1|</a:t>
                </a:r>
                <a:r>
                  <a:rPr lang="it-IT" sz="1800" i="1" baseline="-25000" dirty="0"/>
                  <a:t>T</a:t>
                </a:r>
                <a:r>
                  <a:rPr lang="it-IT" sz="1800" dirty="0"/>
                  <a:t> = </a:t>
                </a:r>
                <a:r>
                  <a:rPr lang="it-IT" sz="1800" i="1" dirty="0">
                    <a:sym typeface="Symbol"/>
                  </a:rPr>
                  <a:t>β</a:t>
                </a:r>
                <a:r>
                  <a:rPr lang="it-IT" sz="1800" baseline="-25000" dirty="0"/>
                  <a:t>0</a:t>
                </a:r>
                <a:r>
                  <a:rPr lang="it-IT" sz="1800" dirty="0"/>
                  <a:t> + </a:t>
                </a:r>
                <a:r>
                  <a:rPr lang="it-IT" sz="1800" i="1" dirty="0">
                    <a:sym typeface="Symbol"/>
                  </a:rPr>
                  <a:t>β</a:t>
                </a:r>
                <a:r>
                  <a:rPr lang="it-IT" sz="1800" baseline="-25000" dirty="0"/>
                  <a:t>1</a:t>
                </a:r>
                <a:r>
                  <a:rPr lang="it-IT" sz="1800" i="1" dirty="0"/>
                  <a:t>Y</a:t>
                </a:r>
                <a:r>
                  <a:rPr lang="it-IT" sz="1800" i="1" baseline="-25000" dirty="0"/>
                  <a:t>T</a:t>
                </a:r>
                <a:endParaRPr lang="it-IT" sz="1800" dirty="0"/>
              </a:p>
              <a:p>
                <a:pPr lvl="2">
                  <a:spcBef>
                    <a:spcPts val="1824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1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180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it-IT" sz="180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sz="1800" smtClean="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it-IT" sz="180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it-IT" sz="18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1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18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it-IT" sz="180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it-IT" sz="1800" i="1" smtClean="0">
                        <a:latin typeface="Cambria Math" panose="02040503050406030204" pitchFamily="18" charset="0"/>
                      </a:rPr>
                      <m:t> </m:t>
                    </m:r>
                  </m:oMath>
                </a14:m>
                <a:r>
                  <a:rPr lang="it-IT" sz="1800" dirty="0"/>
                  <a:t>+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1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18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it-IT" sz="18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it-IT" sz="1800" i="1" smtClean="0">
                        <a:latin typeface="Cambria Math" panose="02040503050406030204" pitchFamily="18" charset="0"/>
                      </a:rPr>
                      <m:t> </m:t>
                    </m:r>
                  </m:oMath>
                </a14:m>
                <a:r>
                  <a:rPr lang="it-IT" sz="1800" i="1" dirty="0"/>
                  <a:t>Y</a:t>
                </a:r>
                <a:r>
                  <a:rPr lang="it-IT" sz="1800" i="1" baseline="-25000" dirty="0"/>
                  <a:t>T</a:t>
                </a:r>
                <a:r>
                  <a:rPr lang="it-IT" sz="1800" dirty="0"/>
                  <a:t>, </a:t>
                </a:r>
              </a:p>
              <a:p>
                <a:pPr marL="739775" lvl="1" indent="0">
                  <a:spcBef>
                    <a:spcPts val="1824"/>
                  </a:spcBef>
                  <a:buNone/>
                  <a:defRPr/>
                </a:pPr>
                <a:r>
                  <a:rPr lang="it-IT" sz="2000" dirty="0"/>
                  <a:t>dove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0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it-IT" sz="200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sz="2000" dirty="0"/>
                  <a:t>  e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0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it-IT" sz="200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it-IT" sz="2000" dirty="0"/>
                  <a:t>  sono stimati con dati fino al periodo </a:t>
                </a:r>
                <a:r>
                  <a:rPr lang="it-IT" sz="2000" i="1" dirty="0"/>
                  <a:t>T</a:t>
                </a:r>
                <a:r>
                  <a:rPr lang="it-IT" sz="2000" dirty="0"/>
                  <a:t>.</a:t>
                </a:r>
                <a:endParaRPr lang="it-IT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8610600" cy="4953000"/>
              </a:xfrm>
              <a:blipFill>
                <a:blip r:embed="rId2"/>
                <a:stretch>
                  <a:fillRect l="-1062" t="-984" b="-996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992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Errori di previsione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it-IT" sz="2400" dirty="0"/>
                  <a:t>L’errore di previsione futura a un periodo è</a:t>
                </a:r>
              </a:p>
              <a:p>
                <a:pPr>
                  <a:buFontTx/>
                  <a:buNone/>
                  <a:defRPr/>
                </a:pPr>
                <a:r>
                  <a:rPr lang="it-IT" sz="2400" dirty="0"/>
                  <a:t> </a:t>
                </a:r>
              </a:p>
              <a:p>
                <a:pPr>
                  <a:buFontTx/>
                  <a:buNone/>
                  <a:defRPr/>
                </a:pPr>
                <a:r>
                  <a:rPr lang="it-IT" sz="2400" dirty="0"/>
                  <a:t>errore previsione := </a:t>
                </a:r>
                <a:r>
                  <a:rPr lang="it-IT" sz="2400" i="1" dirty="0"/>
                  <a:t>Y</a:t>
                </a:r>
                <a:r>
                  <a:rPr lang="it-IT" sz="2400" i="1" baseline="-25000" dirty="0"/>
                  <a:t>T</a:t>
                </a:r>
                <a:r>
                  <a:rPr lang="it-IT" sz="2400" baseline="-25000" dirty="0"/>
                  <a:t>+1</a:t>
                </a:r>
                <a:r>
                  <a:rPr lang="it-IT" sz="2400" dirty="0"/>
                  <a:t> 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40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it-IT" sz="240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sz="2400" smtClean="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it-IT" sz="240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it-IT" sz="2400" dirty="0"/>
              </a:p>
              <a:p>
                <a:pPr>
                  <a:buFontTx/>
                  <a:buNone/>
                  <a:defRPr/>
                </a:pPr>
                <a:r>
                  <a:rPr lang="it-IT" sz="2400" dirty="0"/>
                  <a:t> </a:t>
                </a:r>
              </a:p>
              <a:p>
                <a:pPr marL="0" indent="0">
                  <a:buFontTx/>
                  <a:buNone/>
                  <a:defRPr/>
                </a:pPr>
                <a:r>
                  <a:rPr lang="it-IT" sz="2400" dirty="0"/>
                  <a:t>La distinzione tra errore di previsione e residuo è la stessa che esiste tra previsione e valore predetto:</a:t>
                </a:r>
              </a:p>
              <a:p>
                <a:pPr>
                  <a:defRPr/>
                </a:pPr>
                <a:endParaRPr lang="it-IT" sz="2400" dirty="0"/>
              </a:p>
              <a:p>
                <a:pPr>
                  <a:defRPr/>
                </a:pPr>
                <a:r>
                  <a:rPr lang="it-IT" sz="2400" dirty="0"/>
                  <a:t>un </a:t>
                </a:r>
                <a:r>
                  <a:rPr lang="it-IT" sz="2400" i="1" dirty="0"/>
                  <a:t>residuo</a:t>
                </a:r>
                <a:r>
                  <a:rPr lang="it-IT" sz="2400" dirty="0"/>
                  <a:t> è “dentro il campione”</a:t>
                </a:r>
              </a:p>
              <a:p>
                <a:pPr>
                  <a:defRPr/>
                </a:pPr>
                <a:endParaRPr lang="it-IT" sz="2400" dirty="0"/>
              </a:p>
              <a:p>
                <a:pPr>
                  <a:defRPr/>
                </a:pPr>
                <a:r>
                  <a:rPr lang="it-IT" sz="2400" dirty="0"/>
                  <a:t>un </a:t>
                </a:r>
                <a:r>
                  <a:rPr lang="it-IT" sz="2400" i="1" dirty="0"/>
                  <a:t>errore di previsione</a:t>
                </a:r>
                <a:r>
                  <a:rPr lang="it-IT" sz="2400" dirty="0"/>
                  <a:t> è “fuori campione” – il valore di </a:t>
                </a:r>
                <a:r>
                  <a:rPr lang="it-IT" sz="2400" i="1" dirty="0"/>
                  <a:t>Y</a:t>
                </a:r>
                <a:r>
                  <a:rPr lang="it-IT" sz="2400" i="1" baseline="-25000" dirty="0"/>
                  <a:t>T</a:t>
                </a:r>
                <a:r>
                  <a:rPr lang="it-IT" sz="2400" baseline="-25000" dirty="0"/>
                  <a:t>+1</a:t>
                </a:r>
                <a:r>
                  <a:rPr lang="it-IT" sz="2400" dirty="0"/>
                  <a:t> non è usato nella stima dei coefficienti di regressione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2" t="-1067" r="-147" b="-1506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265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 previsione dell’inflazione usando un AR(1)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520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534400" cy="4572000"/>
              </a:xfrm>
            </p:spPr>
            <p:txBody>
              <a:bodyPr/>
              <a:lstStyle/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AR(1) </a:t>
                </a:r>
                <a:r>
                  <a:rPr lang="en-US" sz="2000" dirty="0" err="1">
                    <a:ea typeface="ＭＳ Ｐゴシック" pitchFamily="34" charset="-128"/>
                  </a:rPr>
                  <a:t>stimato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usando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dati</a:t>
                </a:r>
                <a:r>
                  <a:rPr lang="en-US" sz="2000" dirty="0">
                    <a:ea typeface="ＭＳ Ｐゴシック" pitchFamily="34" charset="-128"/>
                  </a:rPr>
                  <a:t> dal 1962:I – 2004:IV:</a:t>
                </a: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 </a:t>
                </a:r>
              </a:p>
              <a:p>
                <a:pPr algn="ctr"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IE" sz="2000" i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𝐼𝑛</m:t>
                        </m:r>
                        <m:sSub>
                          <m:sSubPr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m:rPr>
                        <m:nor/>
                      </m:rPr>
                      <a:rPr lang="en-IE" sz="2000" i="1">
                        <a:latin typeface="Cambria Math" panose="02040503050406030204" pitchFamily="18" charset="0"/>
                      </a:rPr>
                      <m:t> </m:t>
                    </m:r>
                    <m:r>
                      <m:rPr>
                        <m:nor/>
                      </m:rPr>
                      <a:rPr lang="en-US" sz="2000" dirty="0">
                        <a:ea typeface="ＭＳ Ｐゴシック" pitchFamily="34" charset="-128"/>
                      </a:rPr>
                      <m:t>= 0,017 – 0,238</m:t>
                    </m:r>
                    <m:r>
                      <m:rPr>
                        <m:nor/>
                      </m:rPr>
                      <a:rPr lang="en-US" sz="2000" dirty="0">
                        <a:ea typeface="ＭＳ Ｐゴシック" pitchFamily="34" charset="-128"/>
                        <a:sym typeface="Symbol" pitchFamily="18" charset="2"/>
                      </a:rPr>
                      <m:t>Δ</m:t>
                    </m:r>
                    <m:r>
                      <m:rPr>
                        <m:nor/>
                      </m:rPr>
                      <a:rPr lang="en-US" sz="2000" i="1" dirty="0">
                        <a:ea typeface="ＭＳ Ｐゴシック" pitchFamily="34" charset="-128"/>
                      </a:rPr>
                      <m:t>Inf</m:t>
                    </m:r>
                    <m:r>
                      <m:rPr>
                        <m:nor/>
                      </m:rPr>
                      <a:rPr lang="en-US" sz="2000" i="1" baseline="-25000" dirty="0">
                        <a:ea typeface="ＭＳ Ｐゴシック" pitchFamily="34" charset="-128"/>
                      </a:rPr>
                      <m:t>t</m:t>
                    </m:r>
                    <m:r>
                      <m:rPr>
                        <m:nor/>
                      </m:rPr>
                      <a:rPr lang="en-US" sz="2000" baseline="-25000" dirty="0">
                        <a:ea typeface="ＭＳ Ｐゴシック" pitchFamily="34" charset="-128"/>
                      </a:rPr>
                      <m:t>–1</m:t>
                    </m:r>
                  </m:oMath>
                </a14:m>
                <a:endParaRPr lang="en-US" sz="20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 </a:t>
                </a:r>
              </a:p>
              <a:p>
                <a:pPr>
                  <a:buFontTx/>
                  <a:buNone/>
                </a:pPr>
                <a:r>
                  <a:rPr lang="en-US" sz="2000" i="1" dirty="0">
                    <a:ea typeface="ＭＳ Ｐゴシック" pitchFamily="34" charset="-128"/>
                  </a:rPr>
                  <a:t>Inf</a:t>
                </a:r>
                <a:r>
                  <a:rPr lang="en-US" sz="2000" baseline="-25000" dirty="0">
                    <a:ea typeface="ＭＳ Ｐゴシック" pitchFamily="34" charset="-128"/>
                  </a:rPr>
                  <a:t>2004:III</a:t>
                </a:r>
                <a:r>
                  <a:rPr lang="en-US" sz="2000" dirty="0">
                    <a:ea typeface="ＭＳ Ｐゴシック" pitchFamily="34" charset="-128"/>
                  </a:rPr>
                  <a:t> = 1,6 (le </a:t>
                </a:r>
                <a:r>
                  <a:rPr lang="en-US" sz="2000" dirty="0" err="1">
                    <a:ea typeface="ＭＳ Ｐゴシック" pitchFamily="34" charset="-128"/>
                  </a:rPr>
                  <a:t>unità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sono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percentuali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annualizzate</a:t>
                </a:r>
                <a:r>
                  <a:rPr lang="en-US" sz="2000" dirty="0">
                    <a:ea typeface="ＭＳ Ｐゴシック" pitchFamily="34" charset="-128"/>
                  </a:rPr>
                  <a:t>)</a:t>
                </a:r>
              </a:p>
              <a:p>
                <a:pPr>
                  <a:buFontTx/>
                  <a:buNone/>
                </a:pPr>
                <a:r>
                  <a:rPr lang="en-US" sz="2000" i="1" dirty="0">
                    <a:ea typeface="ＭＳ Ｐゴシック" pitchFamily="34" charset="-128"/>
                  </a:rPr>
                  <a:t>Inf</a:t>
                </a:r>
                <a:r>
                  <a:rPr lang="en-US" sz="2000" baseline="-25000" dirty="0">
                    <a:ea typeface="ＭＳ Ｐゴシック" pitchFamily="34" charset="-128"/>
                  </a:rPr>
                  <a:t>2004:IV</a:t>
                </a:r>
                <a:r>
                  <a:rPr lang="en-US" sz="2000" dirty="0">
                    <a:ea typeface="ＭＳ Ｐゴシック" pitchFamily="34" charset="-128"/>
                  </a:rPr>
                  <a:t> = 3,5  </a:t>
                </a: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en-US" sz="2000" i="1" dirty="0">
                    <a:ea typeface="ＭＳ Ｐゴシック" pitchFamily="34" charset="-128"/>
                  </a:rPr>
                  <a:t>Inf</a:t>
                </a:r>
                <a:r>
                  <a:rPr lang="en-US" sz="2000" baseline="-25000" dirty="0">
                    <a:ea typeface="ＭＳ Ｐゴシック" pitchFamily="34" charset="-128"/>
                  </a:rPr>
                  <a:t>2004:IV</a:t>
                </a:r>
                <a:r>
                  <a:rPr lang="en-US" sz="2000" dirty="0">
                    <a:ea typeface="ＭＳ Ｐゴシック" pitchFamily="34" charset="-128"/>
                  </a:rPr>
                  <a:t> = 3,5 – 1,6 = 1,9 </a:t>
                </a:r>
              </a:p>
              <a:p>
                <a:pPr>
                  <a:buFontTx/>
                  <a:buNone/>
                </a:pPr>
                <a:endParaRPr lang="en-US" sz="20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La </a:t>
                </a:r>
                <a:r>
                  <a:rPr lang="en-US" sz="2000" dirty="0" err="1">
                    <a:ea typeface="ＭＳ Ｐゴシック" pitchFamily="34" charset="-128"/>
                  </a:rPr>
                  <a:t>previsione</a:t>
                </a:r>
                <a:r>
                  <a:rPr lang="en-US" sz="2000" dirty="0">
                    <a:ea typeface="ＭＳ Ｐゴシック" pitchFamily="34" charset="-128"/>
                  </a:rPr>
                  <a:t> di </a:t>
                </a:r>
                <a:r>
                  <a:rPr lang="en-US" sz="20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en-US" sz="2000" i="1" dirty="0">
                    <a:ea typeface="ＭＳ Ｐゴシック" pitchFamily="34" charset="-128"/>
                  </a:rPr>
                  <a:t>Inf</a:t>
                </a:r>
                <a:r>
                  <a:rPr lang="en-US" sz="2000" baseline="-25000" dirty="0">
                    <a:ea typeface="ＭＳ Ｐゴシック" pitchFamily="34" charset="-128"/>
                  </a:rPr>
                  <a:t>2005:I</a:t>
                </a:r>
                <a:r>
                  <a:rPr lang="en-US" sz="2000" dirty="0">
                    <a:ea typeface="ＭＳ Ｐゴシック" pitchFamily="34" charset="-128"/>
                  </a:rPr>
                  <a:t> è:</a:t>
                </a:r>
              </a:p>
              <a:p>
                <a:pPr>
                  <a:buFontTx/>
                  <a:buNone/>
                </a:pPr>
                <a:endParaRPr lang="en-US" sz="20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IE" sz="2000" i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𝐼𝑛𝑓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2005: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IE" sz="2000">
                            <a:latin typeface="Cambria Math" panose="02040503050406030204" pitchFamily="18" charset="0"/>
                          </a:rPr>
                          <m:t>|2004: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𝐼𝑉</m:t>
                        </m:r>
                      </m:sub>
                    </m:sSub>
                  </m:oMath>
                </a14:m>
                <a:r>
                  <a:rPr lang="en-US" sz="2000" dirty="0">
                    <a:ea typeface="ＭＳ Ｐゴシック" pitchFamily="34" charset="-128"/>
                  </a:rPr>
                  <a:t> = 0,017 – 0,238 </a:t>
                </a:r>
                <a:r>
                  <a:rPr lang="en-US" sz="2000" dirty="0">
                    <a:ea typeface="ＭＳ Ｐゴシック" pitchFamily="34" charset="-128"/>
                    <a:sym typeface="Euclid Symbol" pitchFamily="18" charset="2"/>
                  </a:rPr>
                  <a:t>×</a:t>
                </a:r>
                <a:r>
                  <a:rPr lang="en-US" sz="2000" dirty="0">
                    <a:ea typeface="ＭＳ Ｐゴシック" pitchFamily="34" charset="-128"/>
                  </a:rPr>
                  <a:t>1,9 = -0,44 </a:t>
                </a:r>
                <a:r>
                  <a:rPr lang="en-US" sz="2000" dirty="0">
                    <a:ea typeface="ＭＳ Ｐゴシック" pitchFamily="34" charset="-128"/>
                    <a:sym typeface="Euclid Symbol" pitchFamily="18" charset="2"/>
                  </a:rPr>
                  <a:t>≈</a:t>
                </a:r>
                <a:r>
                  <a:rPr lang="en-US" sz="2000" dirty="0">
                    <a:ea typeface="ＭＳ Ｐゴシック" pitchFamily="34" charset="-128"/>
                  </a:rPr>
                  <a:t> -0,4 </a:t>
                </a:r>
              </a:p>
              <a:p>
                <a:pPr>
                  <a:buFontTx/>
                  <a:buNone/>
                </a:pPr>
                <a:r>
                  <a:rPr lang="en-US" sz="2000" dirty="0" err="1">
                    <a:ea typeface="ＭＳ Ｐゴシック" pitchFamily="34" charset="-128"/>
                  </a:rPr>
                  <a:t>perciò</a:t>
                </a:r>
                <a:endParaRPr lang="en-US" sz="20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𝐼𝑛𝑓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2005: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IE" sz="2000">
                            <a:latin typeface="Cambria Math" panose="02040503050406030204" pitchFamily="18" charset="0"/>
                          </a:rPr>
                          <m:t>|2004: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𝐼𝑉</m:t>
                        </m:r>
                      </m:sub>
                    </m:sSub>
                  </m:oMath>
                </a14:m>
                <a:r>
                  <a:rPr lang="en-US" sz="2000" dirty="0">
                    <a:ea typeface="ＭＳ Ｐゴシック" pitchFamily="34" charset="-128"/>
                  </a:rPr>
                  <a:t> = </a:t>
                </a:r>
                <a:r>
                  <a:rPr lang="en-US" sz="2000" i="1" dirty="0">
                    <a:ea typeface="ＭＳ Ｐゴシック" pitchFamily="34" charset="-128"/>
                  </a:rPr>
                  <a:t>Inf</a:t>
                </a:r>
                <a:r>
                  <a:rPr lang="en-US" sz="2000" baseline="-25000" dirty="0">
                    <a:ea typeface="ＭＳ Ｐゴシック" pitchFamily="34" charset="-128"/>
                  </a:rPr>
                  <a:t>2004:IV</a:t>
                </a:r>
                <a:r>
                  <a:rPr lang="en-US" sz="2000" dirty="0">
                    <a:ea typeface="ＭＳ Ｐゴシック" pitchFamily="34" charset="-128"/>
                  </a:rPr>
                  <a:t> +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IE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𝐼𝑛𝑓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2005: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IE" sz="2000">
                            <a:latin typeface="Cambria Math" panose="02040503050406030204" pitchFamily="18" charset="0"/>
                          </a:rPr>
                          <m:t>|2004: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𝐼𝑉</m:t>
                        </m:r>
                      </m:sub>
                    </m:sSub>
                  </m:oMath>
                </a14:m>
                <a:r>
                  <a:rPr lang="en-US" sz="2000" dirty="0">
                    <a:ea typeface="ＭＳ Ｐゴシック" pitchFamily="34" charset="-128"/>
                  </a:rPr>
                  <a:t> = 3,5 – 0,4 = 3,1%</a:t>
                </a:r>
              </a:p>
              <a:p>
                <a:pPr>
                  <a:buFontTx/>
                  <a:buNone/>
                </a:pPr>
                <a:endParaRPr lang="en-US" sz="20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43520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534400" cy="4572000"/>
              </a:xfrm>
              <a:blipFill>
                <a:blip r:embed="rId2"/>
                <a:stretch>
                  <a:fillRect l="-714" t="-800" b="-933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2425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7349D1-6888-4B0B-BE32-5E485BA143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524000"/>
                <a:ext cx="6324600" cy="4648200"/>
              </a:xfrm>
            </p:spPr>
            <p:txBody>
              <a:bodyPr/>
              <a:lstStyle/>
              <a:p>
                <a:r>
                  <a:rPr lang="it-IT" kern="1200" dirty="0">
                    <a:latin typeface="Verdana" pitchFamily="-105" charset="0"/>
                  </a:rPr>
                  <a:t>Questo tipo di processi mostrano regressione verso la media,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E" i="1" kern="120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E" i="1" kern="12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IE" b="0" i="1" kern="1200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IE" b="0" i="1" kern="120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IE" b="0" i="1" kern="120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IE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b="0" i="1" kern="120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E" b="0" i="1" kern="120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IE" b="0" i="1" kern="120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kern="1200" dirty="0">
                    <a:latin typeface="Verdana" pitchFamily="-105" charset="0"/>
                  </a:rPr>
                  <a:t>, a condizione che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E" b="0" i="1" kern="12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b="0" i="1" kern="120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E" b="0" i="1" kern="1200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it-IT" kern="1200" dirty="0">
                    <a:latin typeface="Verdana" pitchFamily="-105" charset="0"/>
                  </a:rPr>
                  <a:t>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it-IT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kern="120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 kern="1200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sz="2400" i="1" kern="1200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IE" sz="2400" i="1" kern="120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sz="2400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t-IT" sz="2400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2400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sz="2400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IE" sz="2400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sz="2400" b="0" i="1" kern="1200" smtClean="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sz="2400" b="0" i="1" kern="120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sz="2400" b="0" i="1" kern="120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sz="2400" i="1" kern="120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sz="2400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t-IT" sz="2400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2400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sz="2400" kern="1200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IE" sz="2400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sz="2400" i="1" kern="120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sz="2400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sz="2400" i="1" kern="120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it-IT" sz="2400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2400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sz="2400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IE" sz="2400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sz="2400" i="1" kern="120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it-IT" sz="2400" i="1" kern="120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it-IT" sz="2400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sz="2400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IE" sz="2400" i="1" kern="120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en-IE" sz="2400" i="1" kern="120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sz="2400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sz="2400" b="0" i="0" kern="120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it-IT" sz="2400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E" sz="2400" b="0" i="1" kern="120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0" i="1" kern="120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E" sz="2400" b="0" i="1" kern="120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sz="2400" i="1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7349D1-6888-4B0B-BE32-5E485BA143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524000"/>
                <a:ext cx="6324600" cy="4648200"/>
              </a:xfrm>
              <a:blipFill>
                <a:blip r:embed="rId3"/>
                <a:stretch>
                  <a:fillRect l="-1927" t="-1311" b="-498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EEC0C-584A-4B33-A1FF-C01999985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3167DD7-9748-43BD-B0D0-4DB3806E2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992187"/>
          </a:xfrm>
        </p:spPr>
        <p:txBody>
          <a:bodyPr/>
          <a:lstStyle/>
          <a:p>
            <a:r>
              <a:rPr lang="en-US" dirty="0" err="1">
                <a:ea typeface="ＭＳ Ｐゴシック" pitchFamily="34" charset="-128"/>
              </a:rPr>
              <a:t>Reversione</a:t>
            </a:r>
            <a:r>
              <a:rPr lang="en-US" dirty="0">
                <a:ea typeface="ＭＳ Ｐゴシック" pitchFamily="34" charset="-128"/>
              </a:rPr>
              <a:t> verso la media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37F2996-410F-4157-A3A6-97BD6CC35974}"/>
                  </a:ext>
                </a:extLst>
              </p:cNvPr>
              <p:cNvSpPr txBox="1"/>
              <p:nvPr/>
            </p:nvSpPr>
            <p:spPr>
              <a:xfrm>
                <a:off x="6344194" y="3481229"/>
                <a:ext cx="2590800" cy="28636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 Math" panose="02040503050406030204" pitchFamily="18" charset="0"/>
                  </a:rPr>
                  <a:t>Questo ci fa capire che la media di lungo periodo, se esiste, deve essere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it-IT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it-IT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it-IT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it-IT" dirty="0">
                    <a:latin typeface="Cambria Math" panose="02040503050406030204" pitchFamily="18" charset="0"/>
                  </a:rPr>
                  <a:t> . </a:t>
                </a:r>
              </a:p>
              <a:p>
                <a:endParaRPr lang="it-IT" dirty="0">
                  <a:latin typeface="Cambria Math" panose="02040503050406030204" pitchFamily="18" charset="0"/>
                </a:endParaRPr>
              </a:p>
              <a:p>
                <a:r>
                  <a:rPr lang="it-IT" dirty="0">
                    <a:latin typeface="Cambria Math" panose="02040503050406030204" pitchFamily="18" charset="0"/>
                  </a:rPr>
                  <a:t>Infatti: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i="1">
                          <a:latin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̅"/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E" i="1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IE" i="1">
                          <a:latin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̅"/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IE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IE" i="1">
                          <a:latin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̅"/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I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IE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37F2996-410F-4157-A3A6-97BD6CC35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194" y="3481229"/>
                <a:ext cx="2590800" cy="2863604"/>
              </a:xfrm>
              <a:prstGeom prst="rect">
                <a:avLst/>
              </a:prstGeom>
              <a:blipFill>
                <a:blip r:embed="rId4"/>
                <a:stretch>
                  <a:fillRect l="-1874" t="-1059" r="-304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69686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7349D1-6888-4B0B-BE32-5E485BA143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t-IT" kern="1200" dirty="0">
                    <a:latin typeface="Verdana" pitchFamily="-105" charset="0"/>
                  </a:rPr>
                  <a:t>Dunque, per un processo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kern="120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𝑎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𝑏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it-IT" kern="120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kern="1200" dirty="0">
                    <a:latin typeface="Verdana" pitchFamily="-105" charset="0"/>
                  </a:rPr>
                  <a:t>, si ha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kern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it-IT" i="1" kern="12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kern="1200">
                          <a:latin typeface="Cambria Math" panose="02040503050406030204" pitchFamily="18" charset="0"/>
                        </a:rPr>
                        <m:t>=…</m:t>
                      </m:r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it-IT" i="1" kern="1200">
                        <a:latin typeface="Cambria Math" panose="02040503050406030204" pitchFamily="18" charset="0"/>
                      </a:rPr>
                      <m:t>= 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𝑎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𝑏𝑎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t-IT" i="1" kern="1200">
                        <a:latin typeface="Cambria Math" panose="02040503050406030204" pitchFamily="18" charset="0"/>
                      </a:rPr>
                      <m:t>𝑎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+…+</m:t>
                    </m:r>
                    <m:sSup>
                      <m:sSup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it-IT" i="1" kern="1200">
                        <a:latin typeface="Cambria Math" panose="02040503050406030204" pitchFamily="18" charset="0"/>
                      </a:rPr>
                      <m:t>𝑎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sSub>
                      <m:sSub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i="1" kern="12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 kern="120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it-IT" i="1" kern="120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it-IT" i="1" kern="120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it-IT" i="1" kern="120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it-IT" i="1" kern="12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i="1" kern="120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it-IT" i="1" kern="1200">
                        <a:latin typeface="Cambria Math" panose="02040503050406030204" pitchFamily="18" charset="0"/>
                      </a:rPr>
                      <m:t>→</m:t>
                    </m:r>
                    <m:f>
                      <m:f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it-IT" kern="1200" dirty="0">
                    <a:latin typeface="Verdana" pitchFamily="-105" charset="0"/>
                  </a:rPr>
                  <a:t> 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it-IT" i="1" kern="120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it-IT" kern="1200" dirty="0">
                  <a:latin typeface="Verdana" pitchFamily="-105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7349D1-6888-4B0B-BE32-5E485BA143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70" t="-1600" r="-3821" b="-116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EEC0C-584A-4B33-A1FF-C01999985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2EDE4D-9A7E-4D9C-BEA8-84FADD19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992187"/>
          </a:xfrm>
        </p:spPr>
        <p:txBody>
          <a:bodyPr/>
          <a:lstStyle/>
          <a:p>
            <a:r>
              <a:rPr lang="en-IE" dirty="0"/>
              <a:t>…</a:t>
            </a:r>
            <a:r>
              <a:rPr lang="en-IE" dirty="0" err="1"/>
              <a:t>più</a:t>
            </a:r>
            <a:r>
              <a:rPr lang="en-IE" dirty="0"/>
              <a:t> in </a:t>
            </a:r>
            <a:r>
              <a:rPr lang="en-IE" dirty="0" err="1"/>
              <a:t>dettaglio</a:t>
            </a:r>
            <a:r>
              <a:rPr lang="en-IE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7651275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7349D1-6888-4B0B-BE32-5E485BA143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294688" cy="4572000"/>
              </a:xfrm>
            </p:spPr>
            <p:txBody>
              <a:bodyPr/>
              <a:lstStyle/>
              <a:p>
                <a:r>
                  <a:rPr lang="it-IT" kern="1200" dirty="0">
                    <a:latin typeface="Verdana" pitchFamily="-105" charset="0"/>
                  </a:rPr>
                  <a:t>Inoltre, per lo stesso tipo di processo, andando a ritroso abbiamo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kern="120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i="1" kern="1200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IE" i="1" kern="120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t-IT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  <m:r>
                            <a:rPr lang="it-IT" kern="120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i="1" kern="120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it-IT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IE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t-IT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b>
                          </m:sSub>
                          <m:r>
                            <a:rPr lang="it-IT" kern="120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 kern="12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it-IT" i="1" kern="12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i="1" kern="120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</m:e>
                      </m:d>
                      <m:r>
                        <a:rPr lang="en-IE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t-IT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kern="1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i="1" kern="120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i="1" kern="1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it-IT" i="1" kern="120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−3</m:t>
                          </m:r>
                        </m:sub>
                      </m:sSub>
                      <m:r>
                        <a:rPr lang="it-IT" kern="1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IE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t-IT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kern="120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IE" kern="1200" dirty="0"/>
                  <a:t>     </a:t>
                </a:r>
                <a14:m>
                  <m:oMath xmlns:m="http://schemas.openxmlformats.org/officeDocument/2006/math">
                    <m:r>
                      <a:rPr lang="en-IE" i="1" kern="120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i="1" kern="120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it-IT" i="1" kern="120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E" i="1" kern="1200">
                        <a:latin typeface="Cambria Math" panose="02040503050406030204" pitchFamily="18" charset="0"/>
                      </a:rPr>
                      <m:t>𝑎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IE" i="1" kern="1200"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IE" i="1" kern="12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i="1" kern="1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IE" i="1" kern="12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E" i="1" kern="1200">
                        <a:latin typeface="Cambria Math" panose="02040503050406030204" pitchFamily="18" charset="0"/>
                      </a:rPr>
                      <m:t>+…</m:t>
                    </m:r>
                    <m:r>
                      <a:rPr lang="it-IT" i="1" kern="12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E" i="1" kern="120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IE" i="1" kern="12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i="1" kern="1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IE" i="1" kern="120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IE" i="1" kern="120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IE" i="1" kern="120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IE" i="1" kern="120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IE" i="1" kern="120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it-IT" i="1" kern="12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it-IT" i="1" kern="12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i="1" kern="12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E" i="1" kern="120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IE" i="1" kern="1200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it-IT" kern="1200" dirty="0">
                    <a:latin typeface="Cambria Math" panose="02040503050406030204" pitchFamily="18" charset="0"/>
                  </a:rPr>
                  <a:t>+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kern="1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IE" i="1" kern="1200"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IE" i="1" kern="12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i="1" kern="120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IE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E" i="1" kern="120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t-IT" kern="1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i="1" kern="12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it-IT" i="1" kern="120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7349D1-6888-4B0B-BE32-5E485BA143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294688" cy="4572000"/>
              </a:xfrm>
              <a:blipFill>
                <a:blip r:embed="rId2"/>
                <a:stretch>
                  <a:fillRect l="-1470" t="-1467" b="-733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EEC0C-584A-4B33-A1FF-C01999985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6EB7D22-FBF6-4717-8F42-18A35BB99D39}"/>
              </a:ext>
            </a:extLst>
          </p:cNvPr>
          <p:cNvGrpSpPr/>
          <p:nvPr/>
        </p:nvGrpSpPr>
        <p:grpSpPr>
          <a:xfrm>
            <a:off x="1216422" y="5105400"/>
            <a:ext cx="8294688" cy="609593"/>
            <a:chOff x="2438400" y="4648200"/>
            <a:chExt cx="6471444" cy="137159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37D7D5E-D39F-4E81-BF21-267BCA6D71FA}"/>
                </a:ext>
              </a:extLst>
            </p:cNvPr>
            <p:cNvSpPr/>
            <p:nvPr/>
          </p:nvSpPr>
          <p:spPr bwMode="auto">
            <a:xfrm>
              <a:off x="2438400" y="4648200"/>
              <a:ext cx="4495800" cy="137159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-105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76D0511-20B7-44A1-9332-DC451313C003}"/>
                    </a:ext>
                  </a:extLst>
                </p:cNvPr>
                <p:cNvSpPr txBox="1"/>
                <p:nvPr/>
              </p:nvSpPr>
              <p:spPr>
                <a:xfrm>
                  <a:off x="7309644" y="4956484"/>
                  <a:ext cx="1600200" cy="8436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IE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E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IE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IE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  <m:r>
                          <a:rPr lang="en-IE" i="1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IE" i="1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IE">
                            <a:latin typeface="Cambria Math" panose="02040503050406030204" pitchFamily="18" charset="0"/>
                          </a:rPr>
                          <m:t>se</m:t>
                        </m:r>
                        <m:r>
                          <a:rPr lang="en-IE" i="1">
                            <a:latin typeface="Cambria Math" panose="02040503050406030204" pitchFamily="18" charset="0"/>
                          </a:rPr>
                          <m:t> 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I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E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IE" i="1">
                            <a:latin typeface="Cambria Math" panose="02040503050406030204" pitchFamily="18" charset="0"/>
                          </a:rPr>
                          <m:t>&lt;1</m:t>
                        </m:r>
                      </m:oMath>
                    </m:oMathPara>
                  </a14:m>
                  <a:endParaRPr lang="en-IE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76D0511-20B7-44A1-9332-DC451313C0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9644" y="4956484"/>
                  <a:ext cx="1600200" cy="84369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43BD7CD-BEFC-47B7-AD2E-F4C3C4C98F63}"/>
                </a:ext>
              </a:extLst>
            </p:cNvPr>
            <p:cNvCxnSpPr/>
            <p:nvPr/>
          </p:nvCxnSpPr>
          <p:spPr bwMode="auto">
            <a:xfrm>
              <a:off x="7010400" y="5257800"/>
              <a:ext cx="6096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8455500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Il </a:t>
            </a:r>
            <a:r>
              <a:rPr lang="en-US" dirty="0" err="1">
                <a:ea typeface="ＭＳ Ｐゴシック" pitchFamily="34" charset="-128"/>
              </a:rPr>
              <a:t>modello</a:t>
            </a:r>
            <a:r>
              <a:rPr lang="en-US" dirty="0">
                <a:ea typeface="ＭＳ Ｐゴシック" pitchFamily="34" charset="-128"/>
              </a:rPr>
              <a:t> AR(p): </a:t>
            </a:r>
            <a:r>
              <a:rPr lang="en-US" dirty="0" err="1">
                <a:ea typeface="ＭＳ Ｐゴシック" pitchFamily="34" charset="-128"/>
              </a:rPr>
              <a:t>uso</a:t>
            </a:r>
            <a:r>
              <a:rPr lang="en-US" dirty="0">
                <a:ea typeface="ＭＳ Ｐゴシック" pitchFamily="34" charset="-128"/>
              </a:rPr>
              <a:t> di </a:t>
            </a:r>
            <a:r>
              <a:rPr lang="en-US" dirty="0" err="1">
                <a:ea typeface="ＭＳ Ｐゴシック" pitchFamily="34" charset="-128"/>
              </a:rPr>
              <a:t>ritardi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multipli</a:t>
            </a:r>
            <a:r>
              <a:rPr lang="en-US" dirty="0">
                <a:ea typeface="ＭＳ Ｐゴシック" pitchFamily="34" charset="-128"/>
              </a:rPr>
              <a:t> per la </a:t>
            </a:r>
            <a:r>
              <a:rPr lang="en-US" dirty="0" err="1">
                <a:ea typeface="ＭＳ Ｐゴシック" pitchFamily="34" charset="-128"/>
              </a:rPr>
              <a:t>previsione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436226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Il modello autoregressivo del </a:t>
            </a:r>
            <a:r>
              <a:rPr lang="en-US" sz="2000" i="1">
                <a:ea typeface="ＭＳ Ｐゴシック" pitchFamily="34" charset="-128"/>
              </a:rPr>
              <a:t>p</a:t>
            </a:r>
            <a:r>
              <a:rPr lang="en-US" sz="2000" baseline="30000">
                <a:ea typeface="ＭＳ Ｐゴシック" pitchFamily="34" charset="-128"/>
              </a:rPr>
              <a:t>-esimo</a:t>
            </a:r>
            <a:r>
              <a:rPr lang="en-US" sz="2000">
                <a:ea typeface="ＭＳ Ｐゴシック" pitchFamily="34" charset="-128"/>
              </a:rPr>
              <a:t> ordine (AR(</a:t>
            </a:r>
            <a:r>
              <a:rPr lang="en-US" sz="2000" i="1">
                <a:ea typeface="ＭＳ Ｐゴシック" pitchFamily="34" charset="-128"/>
              </a:rPr>
              <a:t>p</a:t>
            </a:r>
            <a:r>
              <a:rPr lang="en-US" sz="2000">
                <a:ea typeface="ＭＳ Ｐゴシック" pitchFamily="34" charset="-128"/>
              </a:rPr>
              <a:t>)) è</a:t>
            </a: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 </a:t>
            </a:r>
          </a:p>
          <a:p>
            <a:pPr algn="ctr">
              <a:buFontTx/>
              <a:buNone/>
            </a:pP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0</a:t>
            </a:r>
            <a:r>
              <a:rPr lang="da-DK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1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–1</a:t>
            </a:r>
            <a:r>
              <a:rPr lang="da-DK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2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–2</a:t>
            </a:r>
            <a:r>
              <a:rPr lang="da-DK" sz="2000">
                <a:ea typeface="ＭＳ Ｐゴシック" pitchFamily="34" charset="-128"/>
              </a:rPr>
              <a:t> + …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i="1" baseline="-25000">
                <a:ea typeface="ＭＳ Ｐゴシック" pitchFamily="34" charset="-128"/>
              </a:rPr>
              <a:t>p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t–p</a:t>
            </a:r>
            <a:r>
              <a:rPr lang="da-DK" sz="2000">
                <a:ea typeface="ＭＳ Ｐゴシック" pitchFamily="34" charset="-128"/>
              </a:rPr>
              <a:t> + </a:t>
            </a:r>
            <a:r>
              <a:rPr lang="da-DK" sz="2000" i="1">
                <a:ea typeface="ＭＳ Ｐゴシック" pitchFamily="34" charset="-128"/>
              </a:rPr>
              <a:t>u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endParaRPr lang="en-US" sz="20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da-DK" sz="2000">
                <a:ea typeface="ＭＳ Ｐゴシック" pitchFamily="34" charset="-128"/>
              </a:rPr>
              <a:t> </a:t>
            </a:r>
            <a:endParaRPr lang="en-US" sz="2000">
              <a:ea typeface="ＭＳ Ｐゴシック" pitchFamily="34" charset="-128"/>
            </a:endParaRPr>
          </a:p>
          <a:p>
            <a:r>
              <a:rPr lang="en-US" sz="2000">
                <a:ea typeface="ＭＳ Ｐゴシック" pitchFamily="34" charset="-128"/>
              </a:rPr>
              <a:t>Il modello AR(</a:t>
            </a:r>
            <a:r>
              <a:rPr lang="en-US" sz="2000" i="1">
                <a:ea typeface="ＭＳ Ｐゴシック" pitchFamily="34" charset="-128"/>
              </a:rPr>
              <a:t>p</a:t>
            </a:r>
            <a:r>
              <a:rPr lang="en-US" sz="2000">
                <a:ea typeface="ＭＳ Ｐゴシック" pitchFamily="34" charset="-128"/>
              </a:rPr>
              <a:t>) usa </a:t>
            </a:r>
            <a:r>
              <a:rPr lang="en-US" sz="2000" i="1">
                <a:ea typeface="ＭＳ Ｐゴシック" pitchFamily="34" charset="-128"/>
              </a:rPr>
              <a:t>p</a:t>
            </a:r>
            <a:r>
              <a:rPr lang="en-US" sz="2000">
                <a:ea typeface="ＭＳ Ｐゴシック" pitchFamily="34" charset="-128"/>
              </a:rPr>
              <a:t> ritardi di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>
                <a:ea typeface="ＭＳ Ｐゴシック" pitchFamily="34" charset="-128"/>
              </a:rPr>
              <a:t> come regressori</a:t>
            </a:r>
          </a:p>
          <a:p>
            <a:r>
              <a:rPr lang="en-US" sz="2000">
                <a:ea typeface="ＭＳ Ｐゴシック" pitchFamily="34" charset="-128"/>
              </a:rPr>
              <a:t>Il modello AR(1) è un caso particolare</a:t>
            </a:r>
          </a:p>
          <a:p>
            <a:r>
              <a:rPr lang="en-US" sz="2000">
                <a:ea typeface="ＭＳ Ｐゴシック" pitchFamily="34" charset="-128"/>
              </a:rPr>
              <a:t>I coefficienti non hanno un’interpretazione causale</a:t>
            </a:r>
          </a:p>
          <a:p>
            <a:r>
              <a:rPr lang="en-US" sz="2000">
                <a:ea typeface="ＭＳ Ｐゴシック" pitchFamily="34" charset="-128"/>
              </a:rPr>
              <a:t>Per verificare l’ipotesi che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–2</a:t>
            </a:r>
            <a:r>
              <a:rPr lang="en-US" sz="2000">
                <a:ea typeface="ＭＳ Ｐゴシック" pitchFamily="34" charset="-128"/>
              </a:rPr>
              <a:t>,…,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</a:t>
            </a:r>
            <a:r>
              <a:rPr lang="en-US" sz="2000" i="1" baseline="-25000">
                <a:ea typeface="ＭＳ Ｐゴシック" pitchFamily="34" charset="-128"/>
              </a:rPr>
              <a:t>p</a:t>
            </a:r>
            <a:r>
              <a:rPr lang="en-US" sz="2000">
                <a:ea typeface="ＭＳ Ｐゴシック" pitchFamily="34" charset="-128"/>
              </a:rPr>
              <a:t> non siano utili a prevedere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, oltre a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, si usa un test </a:t>
            </a:r>
            <a:r>
              <a:rPr lang="en-US" sz="2000" i="1">
                <a:ea typeface="ＭＳ Ｐゴシック" pitchFamily="34" charset="-128"/>
              </a:rPr>
              <a:t>F</a:t>
            </a:r>
            <a:endParaRPr lang="en-US" sz="2000">
              <a:ea typeface="ＭＳ Ｐゴシック" pitchFamily="34" charset="-128"/>
            </a:endParaRPr>
          </a:p>
          <a:p>
            <a:r>
              <a:rPr lang="en-US" sz="2000">
                <a:ea typeface="ＭＳ Ｐゴシック" pitchFamily="34" charset="-128"/>
              </a:rPr>
              <a:t>Si usano test </a:t>
            </a:r>
            <a:r>
              <a:rPr lang="en-US" sz="2000" i="1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o </a:t>
            </a:r>
            <a:r>
              <a:rPr lang="en-US" sz="2000" i="1">
                <a:ea typeface="ＭＳ Ｐゴシック" pitchFamily="34" charset="-128"/>
              </a:rPr>
              <a:t>F</a:t>
            </a:r>
            <a:r>
              <a:rPr lang="en-US" sz="2000">
                <a:ea typeface="ＭＳ Ｐゴシック" pitchFamily="34" charset="-128"/>
              </a:rPr>
              <a:t> per determinare </a:t>
            </a:r>
            <a:r>
              <a:rPr lang="en-US" sz="2000" i="1">
                <a:ea typeface="ＭＳ Ｐゴシック" pitchFamily="34" charset="-128"/>
              </a:rPr>
              <a:t>p</a:t>
            </a:r>
            <a:endParaRPr lang="en-US" sz="2000">
              <a:ea typeface="ＭＳ Ｐゴシック" pitchFamily="34" charset="-128"/>
            </a:endParaRPr>
          </a:p>
          <a:p>
            <a:r>
              <a:rPr lang="en-US" sz="2000">
                <a:ea typeface="ＭＳ Ｐゴシック" pitchFamily="34" charset="-128"/>
              </a:rPr>
              <a:t>Oppure, meglio, si determina </a:t>
            </a:r>
            <a:r>
              <a:rPr lang="en-US" sz="2000" i="1">
                <a:ea typeface="ＭＳ Ｐゴシック" pitchFamily="34" charset="-128"/>
              </a:rPr>
              <a:t>p</a:t>
            </a:r>
            <a:r>
              <a:rPr lang="en-US" sz="2000">
                <a:ea typeface="ＭＳ Ｐゴシック" pitchFamily="34" charset="-128"/>
              </a:rPr>
              <a:t> usando un “criterio di informazione” (</a:t>
            </a:r>
            <a:r>
              <a:rPr lang="en-US" sz="2000" i="1">
                <a:ea typeface="ＭＳ Ｐゴシック" pitchFamily="34" charset="-128"/>
              </a:rPr>
              <a:t>ne parleremo più avanti…</a:t>
            </a:r>
            <a:r>
              <a:rPr lang="en-US" sz="2000">
                <a:ea typeface="ＭＳ Ｐゴシック" pitchFamily="34" charset="-128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1979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 modello AR(4) dell’inflazione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725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600200"/>
                <a:ext cx="8735888" cy="4572000"/>
              </a:xfrm>
            </p:spPr>
            <p:txBody>
              <a:bodyPr/>
              <a:lstStyle/>
              <a:p>
                <a:pPr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       = 0,02 – 0,26</a:t>
                </a:r>
                <a:r>
                  <a:rPr lang="it-IT" sz="20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it-IT" sz="2000" i="1" dirty="0">
                    <a:ea typeface="ＭＳ Ｐゴシック" pitchFamily="34" charset="-128"/>
                  </a:rPr>
                  <a:t>Inf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ea typeface="ＭＳ Ｐゴシック" pitchFamily="34" charset="-128"/>
                  </a:rPr>
                  <a:t>–1</a:t>
                </a:r>
                <a:r>
                  <a:rPr lang="it-IT" sz="2000" dirty="0">
                    <a:ea typeface="ＭＳ Ｐゴシック" pitchFamily="34" charset="-128"/>
                  </a:rPr>
                  <a:t> – 0,32</a:t>
                </a:r>
                <a:r>
                  <a:rPr lang="it-IT" sz="20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it-IT" sz="2000" i="1" dirty="0">
                    <a:ea typeface="ＭＳ Ｐゴシック" pitchFamily="34" charset="-128"/>
                  </a:rPr>
                  <a:t>Inf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ea typeface="ＭＳ Ｐゴシック" pitchFamily="34" charset="-128"/>
                  </a:rPr>
                  <a:t>–2</a:t>
                </a:r>
                <a:r>
                  <a:rPr lang="it-IT" sz="2000" dirty="0">
                    <a:ea typeface="ＭＳ Ｐゴシック" pitchFamily="34" charset="-128"/>
                  </a:rPr>
                  <a:t> + 0,16</a:t>
                </a:r>
                <a:r>
                  <a:rPr lang="it-IT" sz="20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it-IT" sz="2000" i="1" dirty="0">
                    <a:ea typeface="ＭＳ Ｐゴシック" pitchFamily="34" charset="-128"/>
                  </a:rPr>
                  <a:t>Inf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ea typeface="ＭＳ Ｐゴシック" pitchFamily="34" charset="-128"/>
                  </a:rPr>
                  <a:t>–3</a:t>
                </a:r>
                <a:r>
                  <a:rPr lang="it-IT" sz="2000" dirty="0">
                    <a:ea typeface="ＭＳ Ｐゴシック" pitchFamily="34" charset="-128"/>
                  </a:rPr>
                  <a:t> – 0,03</a:t>
                </a:r>
                <a:r>
                  <a:rPr lang="it-IT" sz="20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it-IT" sz="2000" i="1" dirty="0">
                    <a:ea typeface="ＭＳ Ｐゴシック" pitchFamily="34" charset="-128"/>
                  </a:rPr>
                  <a:t>Inf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ea typeface="ＭＳ Ｐゴシック" pitchFamily="34" charset="-128"/>
                  </a:rPr>
                  <a:t>–4</a:t>
                </a:r>
                <a:r>
                  <a:rPr lang="it-IT" sz="2000" dirty="0">
                    <a:ea typeface="ＭＳ Ｐゴシック" pitchFamily="34" charset="-128"/>
                  </a:rPr>
                  <a:t>, </a:t>
                </a:r>
              </a:p>
              <a:p>
                <a:pPr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	     (0,12)  (0,09)          (0,08)           (0,08)           (0,09)</a:t>
                </a:r>
              </a:p>
              <a:p>
                <a:pPr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 </a:t>
                </a:r>
              </a:p>
              <a:p>
                <a:pPr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         = 0,20</a:t>
                </a:r>
              </a:p>
              <a:p>
                <a:pPr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		</a:t>
                </a:r>
              </a:p>
              <a:p>
                <a:pPr>
                  <a:lnSpc>
                    <a:spcPts val="2800"/>
                  </a:lnSpc>
                </a:pPr>
                <a:r>
                  <a:rPr lang="it-IT" sz="2000" i="1" dirty="0">
                    <a:ea typeface="ＭＳ Ｐゴシック" pitchFamily="34" charset="-128"/>
                  </a:rPr>
                  <a:t>Statistica F</a:t>
                </a:r>
                <a:r>
                  <a:rPr lang="it-IT" sz="2000" dirty="0">
                    <a:ea typeface="ＭＳ Ｐゴシック" pitchFamily="34" charset="-128"/>
                  </a:rPr>
                  <a:t> di ritardi 2, 3, 4 è 6,91 (valore-</a:t>
                </a:r>
                <a:r>
                  <a:rPr lang="it-IT" sz="2000" i="1" dirty="0">
                    <a:ea typeface="ＭＳ Ｐゴシック" pitchFamily="34" charset="-128"/>
                  </a:rPr>
                  <a:t>p</a:t>
                </a:r>
                <a:r>
                  <a:rPr lang="it-IT" sz="2000" dirty="0">
                    <a:ea typeface="ＭＳ Ｐゴシック" pitchFamily="34" charset="-128"/>
                  </a:rPr>
                  <a:t> &lt; 0,001)</a:t>
                </a:r>
              </a:p>
              <a:p>
                <a:pPr>
                  <a:lnSpc>
                    <a:spcPts val="2800"/>
                  </a:lnSpc>
                </a:pPr>
                <a:r>
                  <a:rPr lang="it-IT" sz="2000" dirty="0">
                    <a:ea typeface="ＭＳ Ｐゴシック" pitchFamily="34" charset="-128"/>
                  </a:rPr>
                  <a:t>     aumentato da 0,05 a 0,20 aggiungendo ritardi 2, 3, 4</a:t>
                </a:r>
              </a:p>
              <a:p>
                <a:pPr>
                  <a:lnSpc>
                    <a:spcPts val="2800"/>
                  </a:lnSpc>
                </a:pPr>
                <a:r>
                  <a:rPr lang="it-IT" sz="2000" dirty="0">
                    <a:ea typeface="ＭＳ Ｐゴシック" pitchFamily="34" charset="-128"/>
                  </a:rPr>
                  <a:t>Perciò i ritardi 2, 3, 4 (congiuntamente) aiutano a prevedere la variazione nell’inflazione, oltre il primo ritardo, sia in senso statistico (sono statisticamente significativi), sia in senso sostanziale (aumento sostanziale dell’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it-IT" sz="20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a:rPr lang="it-IT" sz="200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sz="2000" dirty="0">
                    <a:ea typeface="ＭＳ Ｐゴシック" pitchFamily="34" charset="-128"/>
                  </a:rPr>
                  <a:t>)</a:t>
                </a:r>
              </a:p>
              <a:p>
                <a:endParaRPr lang="en-US" sz="20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43725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600200"/>
                <a:ext cx="8735888" cy="4572000"/>
              </a:xfrm>
              <a:blipFill>
                <a:blip r:embed="rId3"/>
                <a:stretch>
                  <a:fillRect l="-767" t="-800" r="-195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37250" name="Object 2"/>
          <p:cNvGraphicFramePr>
            <a:graphicFrameLocks noChangeAspect="1"/>
          </p:cNvGraphicFramePr>
          <p:nvPr/>
        </p:nvGraphicFramePr>
        <p:xfrm>
          <a:off x="274638" y="1560513"/>
          <a:ext cx="741362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637" name="Equation" r:id="rId4" imgW="774360" imgH="482400" progId="Equation.DSMT4">
                  <p:embed/>
                </p:oleObj>
              </mc:Choice>
              <mc:Fallback>
                <p:oleObj name="Equation" r:id="rId4" imgW="7743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8" y="1560513"/>
                        <a:ext cx="741362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2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236156"/>
              </p:ext>
            </p:extLst>
          </p:nvPr>
        </p:nvGraphicFramePr>
        <p:xfrm>
          <a:off x="609600" y="26670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638" name="Equation" r:id="rId6" imgW="381000" imgH="381000" progId="Equation.DSMT4">
                  <p:embed/>
                </p:oleObj>
              </mc:Choice>
              <mc:Fallback>
                <p:oleObj name="Equation" r:id="rId6" imgW="381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6670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252" name="Object 4"/>
          <p:cNvGraphicFramePr>
            <a:graphicFrameLocks noChangeAspect="1"/>
          </p:cNvGraphicFramePr>
          <p:nvPr/>
        </p:nvGraphicFramePr>
        <p:xfrm>
          <a:off x="611560" y="38354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639" name="Equation" r:id="rId8" imgW="381000" imgH="381000" progId="Equation.DSMT4">
                  <p:embed/>
                </p:oleObj>
              </mc:Choice>
              <mc:Fallback>
                <p:oleObj name="Equation" r:id="rId8" imgW="381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8354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4753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3" name="Title 1"/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534987"/>
          </a:xfrm>
        </p:spPr>
        <p:txBody>
          <a:bodyPr/>
          <a:lstStyle/>
          <a:p>
            <a:r>
              <a:rPr lang="en-US" sz="2400" i="1" dirty="0" err="1">
                <a:ea typeface="ＭＳ Ｐゴシック" pitchFamily="34" charset="-128"/>
              </a:rPr>
              <a:t>Esempio</a:t>
            </a:r>
            <a:r>
              <a:rPr lang="en-US" sz="2400" dirty="0">
                <a:ea typeface="ＭＳ Ｐゴシック" pitchFamily="34" charset="-128"/>
              </a:rPr>
              <a:t>: </a:t>
            </a:r>
            <a:r>
              <a:rPr lang="en-US" sz="2400" dirty="0" err="1">
                <a:ea typeface="ＭＳ Ｐゴシック" pitchFamily="34" charset="-128"/>
              </a:rPr>
              <a:t>modello</a:t>
            </a:r>
            <a:r>
              <a:rPr lang="en-US" sz="2400" dirty="0">
                <a:ea typeface="ＭＳ Ｐゴシック" pitchFamily="34" charset="-128"/>
              </a:rPr>
              <a:t> AR(4) </a:t>
            </a:r>
            <a:r>
              <a:rPr lang="en-US" sz="2400" dirty="0" err="1">
                <a:ea typeface="ＭＳ Ｐゴシック" pitchFamily="34" charset="-128"/>
              </a:rPr>
              <a:t>dell’inflazione</a:t>
            </a:r>
            <a:r>
              <a:rPr lang="en-US" sz="2400" dirty="0">
                <a:ea typeface="ＭＳ Ｐゴシック" pitchFamily="34" charset="-128"/>
              </a:rPr>
              <a:t> – </a:t>
            </a:r>
            <a:r>
              <a:rPr lang="en-US" sz="2400" dirty="0" err="1">
                <a:ea typeface="ＭＳ Ｐゴシック" pitchFamily="34" charset="-128"/>
              </a:rPr>
              <a:t>Gretl</a:t>
            </a: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5A8EC-2D84-4B29-8A55-C7D3E1577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12" y="1695450"/>
            <a:ext cx="6353175" cy="3467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27D393-2DAC-4A8A-B974-C94F84A69F08}"/>
              </a:ext>
            </a:extLst>
          </p:cNvPr>
          <p:cNvSpPr txBox="1"/>
          <p:nvPr/>
        </p:nvSpPr>
        <p:spPr>
          <a:xfrm>
            <a:off x="1358467" y="54864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NB: </a:t>
            </a:r>
            <a:r>
              <a:rPr lang="it-IT" dirty="0"/>
              <a:t>per via di un ‘refuso’ in </a:t>
            </a:r>
            <a:r>
              <a:rPr lang="it-IT" dirty="0" err="1"/>
              <a:t>Gretl</a:t>
            </a:r>
            <a:r>
              <a:rPr lang="it-IT" dirty="0"/>
              <a:t>, SQM è da intendersi come la radice quadrata dello scarto quadratico medio</a:t>
            </a:r>
          </a:p>
        </p:txBody>
      </p:sp>
    </p:spTree>
    <p:extLst>
      <p:ext uri="{BB962C8B-B14F-4D97-AF65-F5344CB8AC3E}">
        <p14:creationId xmlns:p14="http://schemas.microsoft.com/office/powerpoint/2010/main" val="214687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3" name="Title 1"/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534987"/>
          </a:xfrm>
        </p:spPr>
        <p:txBody>
          <a:bodyPr/>
          <a:lstStyle/>
          <a:p>
            <a:r>
              <a:rPr lang="en-US" sz="2400" i="1">
                <a:ea typeface="ＭＳ Ｐゴシック" pitchFamily="34" charset="-128"/>
              </a:rPr>
              <a:t>Esempio</a:t>
            </a:r>
            <a:r>
              <a:rPr lang="en-US" sz="2400">
                <a:ea typeface="ＭＳ Ｐゴシック" pitchFamily="34" charset="-128"/>
              </a:rPr>
              <a:t>: modello AR(4) dell’inflazione – EViews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2650490" y="1597463"/>
          <a:ext cx="4147820" cy="3683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3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Dependent Variable: DINFL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Method: Least Squares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Date: 09/27/15   Time: 19:26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Sample: 1962Q1 2004Q4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Included observations: 172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Variable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Coefficient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Std. Error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t-Statistic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Prob. 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0.022429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0.117616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0.190700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0.8490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DINFL(-1)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-0.257943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0.077385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-3.333246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-0.322031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0.079141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-4.069080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0.157609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0.079271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1.988236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0.0484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DINFL(-4)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-0.030251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0.077949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-0.388090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0.6984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R-squared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0.203824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Mean dependent var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0.017016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Adjusted R-squared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0.184754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S.D. dependent var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1.707934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S.E. of regression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1.542111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Akaike info criterion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3.732820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Sum squared resid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397.1436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Schwarz criterion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3.824317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Log likelihood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-316.0225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Hannan-Quinn criter.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3.769943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F-statistic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10.68814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Durbin-Watson stat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1.991352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Prob(F-statistic)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422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69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10600" cy="992188"/>
          </a:xfrm>
        </p:spPr>
        <p:txBody>
          <a:bodyPr/>
          <a:lstStyle/>
          <a:p>
            <a:r>
              <a:rPr lang="en-US" sz="2000">
                <a:ea typeface="ＭＳ Ｐゴシック" pitchFamily="34" charset="-128"/>
              </a:rPr>
              <a:t>5. Regressioni temporali con predittori aggiuntivi e modello autoregressivo misto</a:t>
            </a:r>
            <a:br>
              <a:rPr lang="en-US" sz="2000">
                <a:ea typeface="ＭＳ Ｐゴシック" pitchFamily="34" charset="-128"/>
              </a:rPr>
            </a:br>
            <a:r>
              <a:rPr lang="en-US" sz="2000">
                <a:ea typeface="ＭＳ Ｐゴシック" pitchFamily="34" charset="-128"/>
              </a:rPr>
              <a:t>(Paragrafo 14.4)</a:t>
            </a:r>
            <a:br>
              <a:rPr lang="en-US" sz="2000">
                <a:ea typeface="ＭＳ Ｐゴシック" pitchFamily="34" charset="-128"/>
              </a:rPr>
            </a:br>
            <a:endParaRPr lang="en-US" sz="2000">
              <a:ea typeface="ＭＳ Ｐゴシック" pitchFamily="34" charset="-128"/>
            </a:endParaRPr>
          </a:p>
        </p:txBody>
      </p:sp>
      <p:sp>
        <p:nvSpPr>
          <p:cNvPr id="442370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72000"/>
          </a:xfrm>
        </p:spPr>
        <p:txBody>
          <a:bodyPr/>
          <a:lstStyle/>
          <a:p>
            <a:r>
              <a:rPr lang="en-US" sz="2400">
                <a:ea typeface="ＭＳ Ｐゴシック" pitchFamily="34" charset="-128"/>
              </a:rPr>
              <a:t>Finora abbiamo considerato modelli di previsione che usano solo valori passati di </a:t>
            </a:r>
            <a:r>
              <a:rPr lang="en-US" sz="2400" i="1">
                <a:ea typeface="ＭＳ Ｐゴシック" pitchFamily="34" charset="-128"/>
              </a:rPr>
              <a:t>Y</a:t>
            </a:r>
            <a:endParaRPr lang="en-US" sz="2400">
              <a:ea typeface="ＭＳ Ｐゴシック" pitchFamily="34" charset="-128"/>
            </a:endParaRPr>
          </a:p>
          <a:p>
            <a:r>
              <a:rPr lang="en-US" sz="2400">
                <a:ea typeface="ＭＳ Ｐゴシック" pitchFamily="34" charset="-128"/>
              </a:rPr>
              <a:t>Ha senso aggiungere altre variabili (</a:t>
            </a:r>
            <a:r>
              <a:rPr lang="en-US" sz="2400" i="1">
                <a:ea typeface="ＭＳ Ｐゴシック" pitchFamily="34" charset="-128"/>
              </a:rPr>
              <a:t>X</a:t>
            </a:r>
            <a:r>
              <a:rPr lang="en-US" sz="2400">
                <a:ea typeface="ＭＳ Ｐゴシック" pitchFamily="34" charset="-128"/>
              </a:rPr>
              <a:t>) che potrebbero essere predittori utili di </a:t>
            </a:r>
            <a:r>
              <a:rPr lang="en-US" sz="2400" i="1">
                <a:ea typeface="ＭＳ Ｐゴシック" pitchFamily="34" charset="-128"/>
              </a:rPr>
              <a:t>Y</a:t>
            </a:r>
            <a:r>
              <a:rPr lang="en-US" sz="2400">
                <a:ea typeface="ＭＳ Ｐゴシック" pitchFamily="34" charset="-128"/>
              </a:rPr>
              <a:t>:</a:t>
            </a:r>
          </a:p>
          <a:p>
            <a:pPr>
              <a:buFontTx/>
              <a:buNone/>
            </a:pPr>
            <a:r>
              <a:rPr lang="en-US" sz="2400" i="1">
                <a:ea typeface="ＭＳ Ｐゴシック" pitchFamily="34" charset="-128"/>
              </a:rPr>
              <a:t> </a:t>
            </a:r>
            <a:endParaRPr lang="en-US" sz="24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da-DK" sz="2400" i="1">
                <a:ea typeface="ＭＳ Ｐゴシック" pitchFamily="34" charset="-128"/>
              </a:rPr>
              <a:t>Y</a:t>
            </a:r>
            <a:r>
              <a:rPr lang="da-DK" sz="2400" i="1" baseline="-25000">
                <a:ea typeface="ＭＳ Ｐゴシック" pitchFamily="34" charset="-128"/>
              </a:rPr>
              <a:t>t</a:t>
            </a:r>
            <a:r>
              <a:rPr lang="da-DK" sz="2400">
                <a:ea typeface="ＭＳ Ｐゴシック" pitchFamily="34" charset="-128"/>
              </a:rPr>
              <a:t> = </a:t>
            </a:r>
            <a:r>
              <a:rPr lang="en-US" sz="24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400" baseline="-25000">
                <a:ea typeface="ＭＳ Ｐゴシック" pitchFamily="34" charset="-128"/>
              </a:rPr>
              <a:t>0</a:t>
            </a:r>
            <a:r>
              <a:rPr lang="da-DK" sz="2400">
                <a:ea typeface="ＭＳ Ｐゴシック" pitchFamily="34" charset="-128"/>
              </a:rPr>
              <a:t> + </a:t>
            </a:r>
            <a:r>
              <a:rPr lang="en-US" sz="24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400" baseline="-25000">
                <a:ea typeface="ＭＳ Ｐゴシック" pitchFamily="34" charset="-128"/>
              </a:rPr>
              <a:t>1</a:t>
            </a:r>
            <a:r>
              <a:rPr lang="da-DK" sz="2400" i="1">
                <a:ea typeface="ＭＳ Ｐゴシック" pitchFamily="34" charset="-128"/>
              </a:rPr>
              <a:t>Y</a:t>
            </a:r>
            <a:r>
              <a:rPr lang="da-DK" sz="2400" i="1" baseline="-25000">
                <a:ea typeface="ＭＳ Ｐゴシック" pitchFamily="34" charset="-128"/>
              </a:rPr>
              <a:t>t</a:t>
            </a:r>
            <a:r>
              <a:rPr lang="da-DK" sz="2400" baseline="-25000">
                <a:ea typeface="ＭＳ Ｐゴシック" pitchFamily="34" charset="-128"/>
              </a:rPr>
              <a:t>–1</a:t>
            </a:r>
            <a:r>
              <a:rPr lang="da-DK" sz="2400">
                <a:ea typeface="ＭＳ Ｐゴシック" pitchFamily="34" charset="-128"/>
              </a:rPr>
              <a:t> + … + </a:t>
            </a:r>
            <a:r>
              <a:rPr lang="en-US" sz="24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400" i="1" baseline="-25000">
                <a:ea typeface="ＭＳ Ｐゴシック" pitchFamily="34" charset="-128"/>
              </a:rPr>
              <a:t>p</a:t>
            </a:r>
            <a:r>
              <a:rPr lang="da-DK" sz="2400" i="1">
                <a:ea typeface="ＭＳ Ｐゴシック" pitchFamily="34" charset="-128"/>
              </a:rPr>
              <a:t>Y</a:t>
            </a:r>
            <a:r>
              <a:rPr lang="da-DK" sz="2400" i="1" baseline="-25000">
                <a:ea typeface="ＭＳ Ｐゴシック" pitchFamily="34" charset="-128"/>
              </a:rPr>
              <a:t>t</a:t>
            </a:r>
            <a:r>
              <a:rPr lang="da-DK" sz="2400" baseline="-25000">
                <a:ea typeface="ＭＳ Ｐゴシック" pitchFamily="34" charset="-128"/>
              </a:rPr>
              <a:t>–</a:t>
            </a:r>
            <a:r>
              <a:rPr lang="da-DK" sz="2400" i="1" baseline="-25000">
                <a:ea typeface="ＭＳ Ｐゴシック" pitchFamily="34" charset="-128"/>
              </a:rPr>
              <a:t>p</a:t>
            </a:r>
            <a:r>
              <a:rPr lang="da-DK" sz="2400">
                <a:ea typeface="ＭＳ Ｐゴシック" pitchFamily="34" charset="-128"/>
              </a:rPr>
              <a:t> + </a:t>
            </a:r>
            <a:r>
              <a:rPr lang="en-US" sz="2400" i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da-DK" sz="2400" baseline="-25000">
                <a:ea typeface="ＭＳ Ｐゴシック" pitchFamily="34" charset="-128"/>
              </a:rPr>
              <a:t>1</a:t>
            </a:r>
            <a:r>
              <a:rPr lang="da-DK" sz="2400" i="1">
                <a:ea typeface="ＭＳ Ｐゴシック" pitchFamily="34" charset="-128"/>
              </a:rPr>
              <a:t>X</a:t>
            </a:r>
            <a:r>
              <a:rPr lang="da-DK" sz="2400" i="1" baseline="-25000">
                <a:ea typeface="ＭＳ Ｐゴシック" pitchFamily="34" charset="-128"/>
              </a:rPr>
              <a:t>t</a:t>
            </a:r>
            <a:r>
              <a:rPr lang="da-DK" sz="2400" baseline="-25000">
                <a:ea typeface="ＭＳ Ｐゴシック" pitchFamily="34" charset="-128"/>
              </a:rPr>
              <a:t>–1</a:t>
            </a:r>
            <a:r>
              <a:rPr lang="da-DK" sz="2400">
                <a:ea typeface="ＭＳ Ｐゴシック" pitchFamily="34" charset="-128"/>
              </a:rPr>
              <a:t> + … </a:t>
            </a:r>
            <a:r>
              <a:rPr lang="en-US" sz="2400">
                <a:ea typeface="ＭＳ Ｐゴシック" pitchFamily="34" charset="-128"/>
              </a:rPr>
              <a:t>+ </a:t>
            </a:r>
            <a:r>
              <a:rPr lang="en-US" sz="2400" i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400" i="1" baseline="-25000">
                <a:ea typeface="ＭＳ Ｐゴシック" pitchFamily="34" charset="-128"/>
              </a:rPr>
              <a:t>r</a:t>
            </a:r>
            <a:r>
              <a:rPr lang="en-US" sz="2400" i="1">
                <a:ea typeface="ＭＳ Ｐゴシック" pitchFamily="34" charset="-128"/>
              </a:rPr>
              <a:t>X</a:t>
            </a:r>
            <a:r>
              <a:rPr lang="en-US" sz="2400" i="1" baseline="-25000">
                <a:ea typeface="ＭＳ Ｐゴシック" pitchFamily="34" charset="-128"/>
              </a:rPr>
              <a:t>t</a:t>
            </a:r>
            <a:r>
              <a:rPr lang="en-US" sz="2400" baseline="-25000">
                <a:ea typeface="ＭＳ Ｐゴシック" pitchFamily="34" charset="-128"/>
              </a:rPr>
              <a:t>–</a:t>
            </a:r>
            <a:r>
              <a:rPr lang="en-US" sz="2400" i="1" baseline="-25000">
                <a:ea typeface="ＭＳ Ｐゴシック" pitchFamily="34" charset="-128"/>
              </a:rPr>
              <a:t>r</a:t>
            </a:r>
            <a:r>
              <a:rPr lang="en-US" sz="2400">
                <a:ea typeface="ＭＳ Ｐゴシック" pitchFamily="34" charset="-128"/>
              </a:rPr>
              <a:t> + </a:t>
            </a:r>
            <a:r>
              <a:rPr lang="en-US" sz="2400" i="1">
                <a:ea typeface="ＭＳ Ｐゴシック" pitchFamily="34" charset="-128"/>
              </a:rPr>
              <a:t>u</a:t>
            </a:r>
            <a:r>
              <a:rPr lang="en-US" sz="2400" i="1" baseline="-25000">
                <a:ea typeface="ＭＳ Ｐゴシック" pitchFamily="34" charset="-128"/>
              </a:rPr>
              <a:t>t</a:t>
            </a:r>
            <a:endParaRPr lang="en-US" sz="24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400">
                <a:ea typeface="ＭＳ Ｐゴシック" pitchFamily="34" charset="-128"/>
              </a:rPr>
              <a:t> </a:t>
            </a:r>
          </a:p>
          <a:p>
            <a:r>
              <a:rPr lang="en-US" sz="2400">
                <a:ea typeface="ＭＳ Ｐゴシック" pitchFamily="34" charset="-128"/>
              </a:rPr>
              <a:t>Questo è un </a:t>
            </a:r>
            <a:r>
              <a:rPr lang="en-US" sz="2400" b="1" i="1">
                <a:ea typeface="ＭＳ Ｐゴシック" pitchFamily="34" charset="-128"/>
              </a:rPr>
              <a:t>modello autoregressivo misto </a:t>
            </a:r>
            <a:r>
              <a:rPr lang="en-US" sz="2400">
                <a:ea typeface="ＭＳ Ｐゴシック" pitchFamily="34" charset="-128"/>
              </a:rPr>
              <a:t>con </a:t>
            </a:r>
            <a:r>
              <a:rPr lang="en-US" sz="2400" i="1">
                <a:ea typeface="ＭＳ Ｐゴシック" pitchFamily="34" charset="-128"/>
              </a:rPr>
              <a:t>p</a:t>
            </a:r>
            <a:r>
              <a:rPr lang="en-US" sz="2400">
                <a:ea typeface="ＭＳ Ｐゴシック" pitchFamily="34" charset="-128"/>
              </a:rPr>
              <a:t> ritardi di </a:t>
            </a:r>
            <a:r>
              <a:rPr lang="en-US" sz="2400" i="1">
                <a:ea typeface="ＭＳ Ｐゴシック" pitchFamily="34" charset="-128"/>
              </a:rPr>
              <a:t>Y</a:t>
            </a:r>
            <a:r>
              <a:rPr lang="en-US" sz="2400">
                <a:ea typeface="ＭＳ Ｐゴシック" pitchFamily="34" charset="-128"/>
              </a:rPr>
              <a:t> e </a:t>
            </a:r>
            <a:r>
              <a:rPr lang="en-US" sz="2400" i="1">
                <a:ea typeface="ＭＳ Ｐゴシック" pitchFamily="34" charset="-128"/>
              </a:rPr>
              <a:t>r</a:t>
            </a:r>
            <a:r>
              <a:rPr lang="en-US" sz="2400">
                <a:ea typeface="ＭＳ Ｐゴシック" pitchFamily="34" charset="-128"/>
              </a:rPr>
              <a:t> ritardi di </a:t>
            </a:r>
            <a:r>
              <a:rPr lang="en-US" sz="2400" i="1">
                <a:ea typeface="ＭＳ Ｐゴシック" pitchFamily="34" charset="-128"/>
              </a:rPr>
              <a:t>X</a:t>
            </a:r>
            <a:r>
              <a:rPr lang="en-US" sz="2400">
                <a:ea typeface="ＭＳ Ｐゴシック" pitchFamily="34" charset="-128"/>
              </a:rPr>
              <a:t> … </a:t>
            </a:r>
            <a:r>
              <a:rPr lang="en-US" sz="2400" b="1" i="1">
                <a:ea typeface="ＭＳ Ｐゴシック" pitchFamily="34" charset="-128"/>
              </a:rPr>
              <a:t>ADL</a:t>
            </a:r>
            <a:r>
              <a:rPr lang="en-US" sz="2400" b="1">
                <a:ea typeface="ＭＳ Ｐゴシック" pitchFamily="34" charset="-128"/>
              </a:rPr>
              <a:t>(</a:t>
            </a:r>
            <a:r>
              <a:rPr lang="en-US" sz="2400" b="1" i="1">
                <a:ea typeface="ＭＳ Ｐゴシック" pitchFamily="34" charset="-128"/>
              </a:rPr>
              <a:t>p,r</a:t>
            </a:r>
            <a:r>
              <a:rPr lang="en-US" sz="2400" b="1">
                <a:ea typeface="ＭＳ Ｐゴシック" pitchFamily="34" charset="-128"/>
              </a:rPr>
              <a:t>).</a:t>
            </a:r>
            <a:endParaRPr lang="en-US" sz="2400">
              <a:ea typeface="ＭＳ Ｐゴシック" pitchFamily="34" charset="-128"/>
            </a:endParaRPr>
          </a:p>
          <a:p>
            <a:pPr>
              <a:buFontTx/>
              <a:buNone/>
            </a:pPr>
            <a:br>
              <a:rPr lang="en-US" sz="2400">
                <a:ea typeface="ＭＳ Ｐゴシック" pitchFamily="34" charset="-128"/>
              </a:rPr>
            </a:br>
            <a:endParaRPr lang="en-US" sz="24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95731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inflazione e disoccupazione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000"/>
              <a:t>Secondo la “curva di Phillips”, se la disoccupazione è superiore al tasso di equilibrio, o “naturale”, il tasso di inflazione aumenterà. </a:t>
            </a:r>
          </a:p>
          <a:p>
            <a:pPr marL="0" indent="0">
              <a:buFontTx/>
              <a:buNone/>
              <a:defRPr/>
            </a:pPr>
            <a:endParaRPr lang="en-US" sz="2000"/>
          </a:p>
          <a:p>
            <a:pPr marL="0" indent="0">
              <a:buFontTx/>
              <a:buNone/>
              <a:defRPr/>
            </a:pPr>
            <a:r>
              <a:rPr lang="en-US" sz="2000"/>
              <a:t>Ovvero, </a:t>
            </a:r>
            <a:r>
              <a:rPr lang="en-US" sz="2000">
                <a:sym typeface="Symbol"/>
              </a:rPr>
              <a:t>Δ</a:t>
            </a:r>
            <a:r>
              <a:rPr lang="en-US" sz="2000" i="1"/>
              <a:t>Inf</a:t>
            </a:r>
            <a:r>
              <a:rPr lang="en-US" sz="2000" i="1" baseline="-25000"/>
              <a:t>t</a:t>
            </a:r>
            <a:r>
              <a:rPr lang="en-US" sz="2000"/>
              <a:t> è correlata a valori passati del tasso di disoccupazione, con un coefficiente negativo</a:t>
            </a:r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  <a:p>
            <a:pPr>
              <a:defRPr/>
            </a:pPr>
            <a:r>
              <a:rPr lang="en-US" sz="2000"/>
              <a:t>Il tasso di disoccupazione a cui l’inflazione non aumenta né decresce è spesso chiamato “tasso naturale di disoccupazione” (NAIRU, Non-Accelerating Inflation Unemployment Rate).</a:t>
            </a:r>
          </a:p>
          <a:p>
            <a:pPr>
              <a:defRPr/>
            </a:pPr>
            <a:endParaRPr lang="en-US" sz="2000"/>
          </a:p>
          <a:p>
            <a:pPr>
              <a:defRPr/>
            </a:pPr>
            <a:r>
              <a:rPr lang="en-US" sz="2000"/>
              <a:t>La curva di Phillips si ritrova nei dati economici USA?</a:t>
            </a:r>
          </a:p>
          <a:p>
            <a:pPr>
              <a:defRPr/>
            </a:pPr>
            <a:r>
              <a:rPr lang="en-US" sz="2000"/>
              <a:t>Può essere sfruttata per prevedere l’inflazione?</a:t>
            </a:r>
          </a:p>
          <a:p>
            <a:pPr>
              <a:defRPr/>
            </a:pPr>
            <a:r>
              <a:rPr lang="en-US" sz="2000"/>
              <a:t>La curva di Phillipsa USA è rimasta stabile nel tempo?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0108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La “curva di Phillips” empirica </a:t>
            </a:r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1962 – 2004 (annuale) </a:t>
            </a:r>
          </a:p>
        </p:txBody>
      </p:sp>
      <p:pic>
        <p:nvPicPr>
          <p:cNvPr id="528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272586"/>
            <a:ext cx="7498605" cy="488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05792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La “curva di Phillips” empirica </a:t>
            </a:r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(continua)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749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534400" cy="4572000"/>
              </a:xfrm>
            </p:spPr>
            <p:txBody>
              <a:bodyPr/>
              <a:lstStyle/>
              <a:p>
                <a:pPr>
                  <a:buFontTx/>
                  <a:buNone/>
                </a:pPr>
                <a:r>
                  <a:rPr lang="en-US" sz="2000" dirty="0" err="1">
                    <a:ea typeface="ＭＳ Ｐゴシック" pitchFamily="34" charset="-128"/>
                  </a:rPr>
                  <a:t>Modello</a:t>
                </a:r>
                <a:r>
                  <a:rPr lang="en-US" sz="2000" dirty="0">
                    <a:ea typeface="ＭＳ Ｐゴシック" pitchFamily="34" charset="-128"/>
                  </a:rPr>
                  <a:t> ADL(4,4) </a:t>
                </a:r>
                <a:r>
                  <a:rPr lang="en-US" sz="2000" dirty="0" err="1">
                    <a:ea typeface="ＭＳ Ｐゴシック" pitchFamily="34" charset="-128"/>
                  </a:rPr>
                  <a:t>dell’inflazione</a:t>
                </a:r>
                <a:r>
                  <a:rPr lang="en-US" sz="2000" dirty="0">
                    <a:ea typeface="ＭＳ Ｐゴシック" pitchFamily="34" charset="-128"/>
                  </a:rPr>
                  <a:t> (1962 – 2004):</a:t>
                </a: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 </a:t>
                </a:r>
              </a:p>
              <a:p>
                <a:pPr>
                  <a:buFontTx/>
                  <a:buNone/>
                </a:pPr>
                <a:r>
                  <a:rPr lang="en-US" sz="2000" b="0" dirty="0">
                    <a:ea typeface="ＭＳ Ｐゴシック" pitchFamily="34" charset="-128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Δ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𝐼𝑛𝑓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 </m:t>
                    </m:r>
                  </m:oMath>
                </a14:m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1800" dirty="0">
                    <a:ea typeface="ＭＳ Ｐゴシック" pitchFamily="34" charset="-128"/>
                  </a:rPr>
                  <a:t>= 1,30 – 0,42</a:t>
                </a:r>
                <a:r>
                  <a:rPr lang="en-US" sz="18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en-US" sz="1800" i="1" dirty="0">
                    <a:ea typeface="ＭＳ Ｐゴシック" pitchFamily="34" charset="-128"/>
                  </a:rPr>
                  <a:t>Inf</a:t>
                </a:r>
                <a:r>
                  <a:rPr lang="en-US" sz="1800" i="1" baseline="-25000" dirty="0">
                    <a:ea typeface="ＭＳ Ｐゴシック" pitchFamily="34" charset="-128"/>
                  </a:rPr>
                  <a:t>t</a:t>
                </a:r>
                <a:r>
                  <a:rPr lang="en-US" sz="1800" baseline="-25000" dirty="0">
                    <a:ea typeface="ＭＳ Ｐゴシック" pitchFamily="34" charset="-128"/>
                  </a:rPr>
                  <a:t>–1</a:t>
                </a:r>
                <a:r>
                  <a:rPr lang="en-US" sz="1800" dirty="0">
                    <a:ea typeface="ＭＳ Ｐゴシック" pitchFamily="34" charset="-128"/>
                  </a:rPr>
                  <a:t> – 0,37</a:t>
                </a:r>
                <a:r>
                  <a:rPr lang="en-US" sz="18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en-US" sz="1800" i="1" dirty="0">
                    <a:ea typeface="ＭＳ Ｐゴシック" pitchFamily="34" charset="-128"/>
                  </a:rPr>
                  <a:t>Inf</a:t>
                </a:r>
                <a:r>
                  <a:rPr lang="en-US" sz="1800" i="1" baseline="-25000" dirty="0">
                    <a:ea typeface="ＭＳ Ｐゴシック" pitchFamily="34" charset="-128"/>
                  </a:rPr>
                  <a:t>t</a:t>
                </a:r>
                <a:r>
                  <a:rPr lang="en-US" sz="1800" baseline="-25000" dirty="0">
                    <a:ea typeface="ＭＳ Ｐゴシック" pitchFamily="34" charset="-128"/>
                  </a:rPr>
                  <a:t>–2</a:t>
                </a:r>
                <a:r>
                  <a:rPr lang="en-US" sz="1800" dirty="0">
                    <a:ea typeface="ＭＳ Ｐゴシック" pitchFamily="34" charset="-128"/>
                  </a:rPr>
                  <a:t> + 0,06</a:t>
                </a:r>
                <a:r>
                  <a:rPr lang="en-US" sz="18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en-US" sz="1800" i="1" dirty="0">
                    <a:ea typeface="ＭＳ Ｐゴシック" pitchFamily="34" charset="-128"/>
                  </a:rPr>
                  <a:t>Inf</a:t>
                </a:r>
                <a:r>
                  <a:rPr lang="en-US" sz="1800" i="1" baseline="-25000" dirty="0">
                    <a:ea typeface="ＭＳ Ｐゴシック" pitchFamily="34" charset="-128"/>
                  </a:rPr>
                  <a:t>t</a:t>
                </a:r>
                <a:r>
                  <a:rPr lang="en-US" sz="1800" baseline="-25000" dirty="0">
                    <a:ea typeface="ＭＳ Ｐゴシック" pitchFamily="34" charset="-128"/>
                  </a:rPr>
                  <a:t>–3</a:t>
                </a:r>
                <a:r>
                  <a:rPr lang="en-US" sz="1800" dirty="0">
                    <a:ea typeface="ＭＳ Ｐゴシック" pitchFamily="34" charset="-128"/>
                  </a:rPr>
                  <a:t> – 0,04</a:t>
                </a:r>
                <a:r>
                  <a:rPr lang="en-US" sz="1800" dirty="0">
                    <a:ea typeface="ＭＳ Ｐゴシック" pitchFamily="34" charset="-128"/>
                    <a:sym typeface="Symbol" pitchFamily="18" charset="2"/>
                  </a:rPr>
                  <a:t>Δ</a:t>
                </a:r>
                <a:r>
                  <a:rPr lang="en-US" sz="1800" i="1" dirty="0">
                    <a:ea typeface="ＭＳ Ｐゴシック" pitchFamily="34" charset="-128"/>
                  </a:rPr>
                  <a:t>Inf</a:t>
                </a:r>
                <a:r>
                  <a:rPr lang="en-US" sz="1800" i="1" baseline="-25000" dirty="0">
                    <a:ea typeface="ＭＳ Ｐゴシック" pitchFamily="34" charset="-128"/>
                  </a:rPr>
                  <a:t>t</a:t>
                </a:r>
                <a:r>
                  <a:rPr lang="en-US" sz="1800" baseline="-25000" dirty="0">
                    <a:ea typeface="ＭＳ Ｐゴシック" pitchFamily="34" charset="-128"/>
                  </a:rPr>
                  <a:t>–4</a:t>
                </a:r>
                <a:endParaRPr lang="en-US" sz="18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en-US" sz="1800" dirty="0">
                    <a:ea typeface="ＭＳ Ｐゴシック" pitchFamily="34" charset="-128"/>
                  </a:rPr>
                  <a:t>		   (0,44)  (0,08)          (0,09)           (0,08)          (0,08)</a:t>
                </a:r>
              </a:p>
              <a:p>
                <a:pPr>
                  <a:buFontTx/>
                  <a:buNone/>
                </a:pPr>
                <a:r>
                  <a:rPr lang="en-US" sz="1800" dirty="0">
                    <a:ea typeface="ＭＳ Ｐゴシック" pitchFamily="34" charset="-128"/>
                  </a:rPr>
                  <a:t> </a:t>
                </a:r>
              </a:p>
              <a:p>
                <a:pPr>
                  <a:buFontTx/>
                  <a:buNone/>
                </a:pPr>
                <a:r>
                  <a:rPr lang="en-US" sz="1800" dirty="0">
                    <a:ea typeface="ＭＳ Ｐゴシック" pitchFamily="34" charset="-128"/>
                  </a:rPr>
                  <a:t>	– 2,64</a:t>
                </a:r>
                <a:r>
                  <a:rPr lang="en-US" sz="1800" i="1" dirty="0">
                    <a:ea typeface="ＭＳ Ｐゴシック" pitchFamily="34" charset="-128"/>
                  </a:rPr>
                  <a:t>Unem</a:t>
                </a:r>
                <a:r>
                  <a:rPr lang="en-US" sz="1800" i="1" baseline="-25000" dirty="0">
                    <a:ea typeface="ＭＳ Ｐゴシック" pitchFamily="34" charset="-128"/>
                  </a:rPr>
                  <a:t>t</a:t>
                </a:r>
                <a:r>
                  <a:rPr lang="en-US" sz="1800" baseline="-25000" dirty="0">
                    <a:ea typeface="ＭＳ Ｐゴシック" pitchFamily="34" charset="-128"/>
                  </a:rPr>
                  <a:t>–1</a:t>
                </a:r>
                <a:r>
                  <a:rPr lang="en-US" sz="1800" dirty="0">
                    <a:ea typeface="ＭＳ Ｐゴシック" pitchFamily="34" charset="-128"/>
                  </a:rPr>
                  <a:t> + 3,04</a:t>
                </a:r>
                <a:r>
                  <a:rPr lang="en-US" sz="1800" i="1" dirty="0">
                    <a:ea typeface="ＭＳ Ｐゴシック" pitchFamily="34" charset="-128"/>
                  </a:rPr>
                  <a:t>Unem</a:t>
                </a:r>
                <a:r>
                  <a:rPr lang="en-US" sz="1800" i="1" baseline="-25000" dirty="0">
                    <a:ea typeface="ＭＳ Ｐゴシック" pitchFamily="34" charset="-128"/>
                  </a:rPr>
                  <a:t>t</a:t>
                </a:r>
                <a:r>
                  <a:rPr lang="en-US" sz="1800" baseline="-25000" dirty="0">
                    <a:ea typeface="ＭＳ Ｐゴシック" pitchFamily="34" charset="-128"/>
                  </a:rPr>
                  <a:t>–2</a:t>
                </a:r>
                <a:r>
                  <a:rPr lang="en-US" sz="1800" dirty="0">
                    <a:ea typeface="ＭＳ Ｐゴシック" pitchFamily="34" charset="-128"/>
                  </a:rPr>
                  <a:t> – 0,38</a:t>
                </a:r>
                <a:r>
                  <a:rPr lang="en-US" sz="1800" i="1" dirty="0">
                    <a:ea typeface="ＭＳ Ｐゴシック" pitchFamily="34" charset="-128"/>
                  </a:rPr>
                  <a:t>Unem</a:t>
                </a:r>
                <a:r>
                  <a:rPr lang="en-US" sz="1800" i="1" baseline="-25000" dirty="0">
                    <a:ea typeface="ＭＳ Ｐゴシック" pitchFamily="34" charset="-128"/>
                  </a:rPr>
                  <a:t>t</a:t>
                </a:r>
                <a:r>
                  <a:rPr lang="en-US" sz="1800" baseline="-25000" dirty="0">
                    <a:ea typeface="ＭＳ Ｐゴシック" pitchFamily="34" charset="-128"/>
                  </a:rPr>
                  <a:t>–3</a:t>
                </a:r>
                <a:r>
                  <a:rPr lang="en-US" sz="1800" dirty="0">
                    <a:ea typeface="ＭＳ Ｐゴシック" pitchFamily="34" charset="-128"/>
                  </a:rPr>
                  <a:t> + 0,25</a:t>
                </a:r>
                <a:r>
                  <a:rPr lang="en-US" sz="1800" i="1" dirty="0">
                    <a:ea typeface="ＭＳ Ｐゴシック" pitchFamily="34" charset="-128"/>
                  </a:rPr>
                  <a:t>Unemp</a:t>
                </a:r>
                <a:r>
                  <a:rPr lang="en-US" sz="1800" i="1" baseline="-25000" dirty="0">
                    <a:ea typeface="ＭＳ Ｐゴシック" pitchFamily="34" charset="-128"/>
                  </a:rPr>
                  <a:t>t</a:t>
                </a:r>
                <a:r>
                  <a:rPr lang="en-US" sz="1800" baseline="-25000" dirty="0">
                    <a:ea typeface="ＭＳ Ｐゴシック" pitchFamily="34" charset="-128"/>
                  </a:rPr>
                  <a:t>–4</a:t>
                </a:r>
                <a:r>
                  <a:rPr lang="en-US" sz="1800" dirty="0">
                    <a:ea typeface="ＭＳ Ｐゴシック" pitchFamily="34" charset="-128"/>
                  </a:rPr>
                  <a:t>  </a:t>
                </a:r>
              </a:p>
              <a:p>
                <a:pPr>
                  <a:buFontTx/>
                  <a:buNone/>
                </a:pPr>
                <a:r>
                  <a:rPr lang="en-US" sz="1800" dirty="0">
                    <a:ea typeface="ＭＳ Ｐゴシック" pitchFamily="34" charset="-128"/>
                  </a:rPr>
                  <a:t>	  (0,46)             (0,86)             (0,89)             (0,45)</a:t>
                </a:r>
              </a:p>
              <a:p>
                <a:pPr>
                  <a:buFontTx/>
                  <a:buNone/>
                </a:pPr>
                <a:r>
                  <a:rPr lang="en-US" sz="1800" dirty="0">
                    <a:ea typeface="ＭＳ Ｐゴシック" pitchFamily="34" charset="-128"/>
                  </a:rPr>
                  <a:t> 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ea typeface="ＭＳ Ｐゴシック" pitchFamily="34" charset="-128"/>
                  </a:rPr>
                  <a:t> = 0,34,  </a:t>
                </a:r>
              </a:p>
              <a:p>
                <a:endParaRPr lang="en-US" sz="1800" dirty="0">
                  <a:ea typeface="ＭＳ Ｐゴシック" pitchFamily="34" charset="-128"/>
                </a:endParaRPr>
              </a:p>
              <a:p>
                <a:r>
                  <a:rPr lang="en-US" sz="1800" dirty="0">
                    <a:ea typeface="ＭＳ Ｐゴシック" pitchFamily="34" charset="-128"/>
                  </a:rPr>
                  <a:t>Grande </a:t>
                </a:r>
                <a:r>
                  <a:rPr lang="en-US" sz="1800" dirty="0" err="1">
                    <a:ea typeface="ＭＳ Ｐゴシック" pitchFamily="34" charset="-128"/>
                  </a:rPr>
                  <a:t>miglioramento</a:t>
                </a:r>
                <a:r>
                  <a:rPr lang="en-US" sz="1800" dirty="0">
                    <a:ea typeface="ＭＳ Ｐゴシック" pitchFamily="34" charset="-128"/>
                  </a:rPr>
                  <a:t> rispetto al mod. AR(4), per cui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ea typeface="ＭＳ Ｐゴシック" pitchFamily="34" charset="-128"/>
                  </a:rPr>
                  <a:t>  = 0,20</a:t>
                </a:r>
              </a:p>
              <a:p>
                <a:pPr>
                  <a:buFontTx/>
                  <a:buNone/>
                </a:pPr>
                <a:r>
                  <a:rPr lang="en-US" sz="1800" dirty="0">
                    <a:ea typeface="ＭＳ Ｐゴシック" pitchFamily="34" charset="-128"/>
                  </a:rPr>
                  <a:t> </a:t>
                </a:r>
              </a:p>
            </p:txBody>
          </p:sp>
        </mc:Choice>
        <mc:Fallback xmlns="">
          <p:sp>
            <p:nvSpPr>
              <p:cNvPr id="44749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534400" cy="4572000"/>
              </a:xfrm>
              <a:blipFill>
                <a:blip r:embed="rId2"/>
                <a:stretch>
                  <a:fillRect l="-714" t="-8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47126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3" name="Title 1"/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534987"/>
          </a:xfrm>
        </p:spPr>
        <p:txBody>
          <a:bodyPr/>
          <a:lstStyle/>
          <a:p>
            <a:r>
              <a:rPr lang="en-US" i="1" dirty="0" err="1">
                <a:ea typeface="ＭＳ Ｐゴシック" pitchFamily="34" charset="-128"/>
              </a:rPr>
              <a:t>Esempio</a:t>
            </a:r>
            <a:r>
              <a:rPr lang="en-US" dirty="0">
                <a:ea typeface="ＭＳ Ｐゴシック" pitchFamily="34" charset="-128"/>
              </a:rPr>
              <a:t>: </a:t>
            </a:r>
            <a:r>
              <a:rPr lang="en-US" i="1" dirty="0" err="1">
                <a:ea typeface="ＭＳ Ｐゴシック" pitchFamily="34" charset="-128"/>
              </a:rPr>
              <a:t>dinf</a:t>
            </a:r>
            <a:r>
              <a:rPr lang="en-US" i="1" dirty="0">
                <a:ea typeface="ＭＳ Ｐゴシック" pitchFamily="34" charset="-128"/>
              </a:rPr>
              <a:t> </a:t>
            </a:r>
            <a:r>
              <a:rPr lang="en-US" dirty="0">
                <a:ea typeface="ＭＳ Ｐゴシック" pitchFamily="34" charset="-128"/>
              </a:rPr>
              <a:t>e </a:t>
            </a:r>
            <a:r>
              <a:rPr lang="en-US" i="1" dirty="0" err="1">
                <a:ea typeface="ＭＳ Ｐゴシック" pitchFamily="34" charset="-128"/>
              </a:rPr>
              <a:t>unem</a:t>
            </a:r>
            <a:r>
              <a:rPr lang="en-US" dirty="0">
                <a:ea typeface="ＭＳ Ｐゴシック" pitchFamily="34" charset="-128"/>
              </a:rPr>
              <a:t> – </a:t>
            </a:r>
            <a:r>
              <a:rPr lang="en-US" dirty="0" err="1">
                <a:ea typeface="ＭＳ Ｐゴシック" pitchFamily="34" charset="-128"/>
              </a:rPr>
              <a:t>Gretl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8045BF-73CA-4D21-A169-C94663EEE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04925"/>
            <a:ext cx="634365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667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3" name="Title 1"/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534987"/>
          </a:xfrm>
        </p:spPr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</a:t>
            </a:r>
            <a:r>
              <a:rPr lang="en-US" i="1">
                <a:ea typeface="ＭＳ Ｐゴシック" pitchFamily="34" charset="-128"/>
              </a:rPr>
              <a:t>dinf </a:t>
            </a:r>
            <a:r>
              <a:rPr lang="en-US">
                <a:ea typeface="ＭＳ Ｐゴシック" pitchFamily="34" charset="-128"/>
              </a:rPr>
              <a:t>e </a:t>
            </a:r>
            <a:r>
              <a:rPr lang="en-US" i="1">
                <a:ea typeface="ＭＳ Ｐゴシック" pitchFamily="34" charset="-128"/>
              </a:rPr>
              <a:t>unem</a:t>
            </a:r>
            <a:r>
              <a:rPr lang="en-US">
                <a:ea typeface="ＭＳ Ｐゴシック" pitchFamily="34" charset="-128"/>
              </a:rPr>
              <a:t> – EViews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36190" y="1380165"/>
          <a:ext cx="4147820" cy="4254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3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Dependent Variable: DINFL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Method: Least Squares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Date: 09/27/15   Time: 19:42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Sample: 1962Q1 2004Q4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Included observations: 172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Variable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Coefficient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Std. Error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t-Statistic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Prob. 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1.304286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0.491550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2.653417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DINFL(-1)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-0.419822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0.078903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-5.320730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-0.366630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0.085646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-4.280759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0.056568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0.082988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0.681647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0.4964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DINFL(-4)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-0.036458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0.074597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-0.488738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0.6257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LHUR(-1)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-2.635568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0.451408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-5.838554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LHUR(-2)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3.043088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0.873658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3.483157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LHUR(-3)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-0.377371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0.893995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-0.422118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0.6735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LHUR(-4)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-0.248424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0.477438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-0.520327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0.6035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R-squared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0.366278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Mean dependent var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0.017016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Adjusted R-squared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0.335175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S.D. dependent var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1.707934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S.E. of regression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1.392595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Akaike info criterion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3.551122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Sum squared resid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316.1094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Schwarz criterion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3.715817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Log likelihood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-296.3965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Hannan-Quinn criter.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3.617943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F-statistic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11.77630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   Durbin-Watson stat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1.976868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Prob(F-statistic)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0.000000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57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567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ea typeface="ＭＳ Ｐゴシック" pitchFamily="34" charset="-128"/>
              </a:rPr>
              <a:t>Il test dell’ipotesi congiunta che nessuna delle X sia un predittore utile, oltre ai valori pasasti di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>
                <a:ea typeface="ＭＳ Ｐゴシック" pitchFamily="34" charset="-128"/>
              </a:rPr>
              <a:t>, si chiama </a:t>
            </a:r>
            <a:r>
              <a:rPr lang="en-US" sz="2000" i="1">
                <a:ea typeface="ＭＳ Ｐゴシック" pitchFamily="34" charset="-128"/>
              </a:rPr>
              <a:t>test di causalità di Granger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638800"/>
            <a:ext cx="8294688" cy="762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1600" i="1"/>
              <a:t>“Causalità” è un termine sfortunato in questo caso: la causalità di Granger si riferisce semplicemente al contenuto predittivo (marginale).</a:t>
            </a:r>
          </a:p>
          <a:p>
            <a:pPr>
              <a:buFontTx/>
              <a:buNone/>
              <a:defRPr/>
            </a:pPr>
            <a:endParaRPr lang="en-US" sz="1600" i="1"/>
          </a:p>
        </p:txBody>
      </p:sp>
      <p:pic>
        <p:nvPicPr>
          <p:cNvPr id="529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52674"/>
            <a:ext cx="8676456" cy="203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3129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7F11E-B0FC-4AB5-8368-829C7658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/>
              <a:t>Un’altra</a:t>
            </a:r>
            <a:r>
              <a:rPr lang="en-IE" dirty="0"/>
              <a:t> </a:t>
            </a:r>
            <a:r>
              <a:rPr lang="en-IE" dirty="0" err="1"/>
              <a:t>possibilità</a:t>
            </a:r>
            <a:r>
              <a:rPr lang="en-IE" dirty="0"/>
              <a:t>: ARIMA(</a:t>
            </a:r>
            <a:r>
              <a:rPr lang="en-IE" dirty="0" err="1"/>
              <a:t>p,q</a:t>
            </a:r>
            <a:r>
              <a:rPr lang="en-IE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52689-41F5-48EE-AA69-8ED57CCA4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i="1" dirty="0">
                <a:ea typeface="ＭＳ Ｐゴシック" pitchFamily="34" charset="-128"/>
              </a:rPr>
              <a:t>Y</a:t>
            </a:r>
            <a:r>
              <a:rPr lang="da-DK" i="1" baseline="-25000" dirty="0">
                <a:ea typeface="ＭＳ Ｐゴシック" pitchFamily="34" charset="-128"/>
              </a:rPr>
              <a:t>t</a:t>
            </a:r>
            <a:r>
              <a:rPr lang="da-DK" dirty="0">
                <a:ea typeface="ＭＳ Ｐゴシック" pitchFamily="34" charset="-128"/>
              </a:rPr>
              <a:t> = </a:t>
            </a:r>
            <a:r>
              <a:rPr lang="en-US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baseline="-25000" dirty="0">
                <a:ea typeface="ＭＳ Ｐゴシック" pitchFamily="34" charset="-128"/>
              </a:rPr>
              <a:t>0</a:t>
            </a:r>
            <a:r>
              <a:rPr lang="da-DK" dirty="0">
                <a:ea typeface="ＭＳ Ｐゴシック" pitchFamily="34" charset="-128"/>
              </a:rPr>
              <a:t> + </a:t>
            </a:r>
            <a:r>
              <a:rPr lang="en-US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baseline="-25000" dirty="0">
                <a:ea typeface="ＭＳ Ｐゴシック" pitchFamily="34" charset="-128"/>
              </a:rPr>
              <a:t>1</a:t>
            </a:r>
            <a:r>
              <a:rPr lang="da-DK" i="1" dirty="0">
                <a:ea typeface="ＭＳ Ｐゴシック" pitchFamily="34" charset="-128"/>
              </a:rPr>
              <a:t>Y</a:t>
            </a:r>
            <a:r>
              <a:rPr lang="da-DK" i="1" baseline="-25000" dirty="0">
                <a:ea typeface="ＭＳ Ｐゴシック" pitchFamily="34" charset="-128"/>
              </a:rPr>
              <a:t>t</a:t>
            </a:r>
            <a:r>
              <a:rPr lang="da-DK" baseline="-25000" dirty="0">
                <a:ea typeface="ＭＳ Ｐゴシック" pitchFamily="34" charset="-128"/>
              </a:rPr>
              <a:t>–1</a:t>
            </a:r>
            <a:r>
              <a:rPr lang="da-DK" dirty="0">
                <a:ea typeface="ＭＳ Ｐゴシック" pitchFamily="34" charset="-128"/>
              </a:rPr>
              <a:t> + … + </a:t>
            </a:r>
            <a:r>
              <a:rPr lang="en-US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i="1" baseline="-25000" dirty="0">
                <a:ea typeface="ＭＳ Ｐゴシック" pitchFamily="34" charset="-128"/>
              </a:rPr>
              <a:t>p</a:t>
            </a:r>
            <a:r>
              <a:rPr lang="da-DK" i="1" dirty="0">
                <a:ea typeface="ＭＳ Ｐゴシック" pitchFamily="34" charset="-128"/>
              </a:rPr>
              <a:t>Y</a:t>
            </a:r>
            <a:r>
              <a:rPr lang="da-DK" i="1" baseline="-25000" dirty="0">
                <a:ea typeface="ＭＳ Ｐゴシック" pitchFamily="34" charset="-128"/>
              </a:rPr>
              <a:t>t</a:t>
            </a:r>
            <a:r>
              <a:rPr lang="da-DK" baseline="-25000" dirty="0">
                <a:ea typeface="ＭＳ Ｐゴシック" pitchFamily="34" charset="-128"/>
              </a:rPr>
              <a:t>–</a:t>
            </a:r>
            <a:r>
              <a:rPr lang="da-DK" i="1" baseline="-25000" dirty="0">
                <a:ea typeface="ＭＳ Ｐゴシック" pitchFamily="34" charset="-128"/>
              </a:rPr>
              <a:t>p</a:t>
            </a:r>
            <a:r>
              <a:rPr lang="da-DK" dirty="0"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endParaRPr lang="da-DK" dirty="0"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da-DK" dirty="0">
                <a:ea typeface="ＭＳ Ｐゴシック" pitchFamily="34" charset="-128"/>
              </a:rPr>
              <a:t>             + </a:t>
            </a:r>
            <a:r>
              <a:rPr lang="en-US" i="1" dirty="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da-DK" baseline="-25000" dirty="0">
                <a:ea typeface="ＭＳ Ｐゴシック" pitchFamily="34" charset="-128"/>
              </a:rPr>
              <a:t>1</a:t>
            </a:r>
            <a:r>
              <a:rPr lang="da-DK" i="1" dirty="0">
                <a:ea typeface="ＭＳ Ｐゴシック" pitchFamily="34" charset="-128"/>
              </a:rPr>
              <a:t>u</a:t>
            </a:r>
            <a:r>
              <a:rPr lang="da-DK" i="1" baseline="-25000" dirty="0">
                <a:ea typeface="ＭＳ Ｐゴシック" pitchFamily="34" charset="-128"/>
              </a:rPr>
              <a:t>t</a:t>
            </a:r>
            <a:r>
              <a:rPr lang="da-DK" baseline="-25000" dirty="0">
                <a:ea typeface="ＭＳ Ｐゴシック" pitchFamily="34" charset="-128"/>
              </a:rPr>
              <a:t>–1</a:t>
            </a:r>
            <a:r>
              <a:rPr lang="da-DK" dirty="0">
                <a:ea typeface="ＭＳ Ｐゴシック" pitchFamily="34" charset="-128"/>
              </a:rPr>
              <a:t> + … </a:t>
            </a:r>
            <a:r>
              <a:rPr lang="en-US" dirty="0">
                <a:ea typeface="ＭＳ Ｐゴシック" pitchFamily="34" charset="-128"/>
              </a:rPr>
              <a:t>+ </a:t>
            </a:r>
            <a:r>
              <a:rPr lang="en-US" i="1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i="1" baseline="-25000" dirty="0" err="1">
                <a:ea typeface="ＭＳ Ｐゴシック" pitchFamily="34" charset="-128"/>
              </a:rPr>
              <a:t>q</a:t>
            </a:r>
            <a:r>
              <a:rPr lang="en-US" i="1" dirty="0" err="1">
                <a:ea typeface="ＭＳ Ｐゴシック" pitchFamily="34" charset="-128"/>
              </a:rPr>
              <a:t>u</a:t>
            </a:r>
            <a:r>
              <a:rPr lang="en-US" i="1" baseline="-25000" dirty="0" err="1">
                <a:ea typeface="ＭＳ Ｐゴシック" pitchFamily="34" charset="-128"/>
              </a:rPr>
              <a:t>t</a:t>
            </a:r>
            <a:r>
              <a:rPr lang="en-US" baseline="-25000" dirty="0">
                <a:ea typeface="ＭＳ Ｐゴシック" pitchFamily="34" charset="-128"/>
              </a:rPr>
              <a:t>–</a:t>
            </a:r>
            <a:r>
              <a:rPr lang="en-US" i="1" baseline="-25000" dirty="0">
                <a:ea typeface="ＭＳ Ｐゴシック" pitchFamily="34" charset="-128"/>
              </a:rPr>
              <a:t>q</a:t>
            </a:r>
            <a:r>
              <a:rPr lang="en-US" dirty="0">
                <a:ea typeface="ＭＳ Ｐゴシック" pitchFamily="34" charset="-128"/>
              </a:rPr>
              <a:t> + </a:t>
            </a:r>
            <a:r>
              <a:rPr lang="en-US" i="1" dirty="0" err="1">
                <a:ea typeface="ＭＳ Ｐゴシック" pitchFamily="34" charset="-128"/>
              </a:rPr>
              <a:t>u</a:t>
            </a:r>
            <a:r>
              <a:rPr lang="en-US" i="1" baseline="-25000" dirty="0" err="1">
                <a:ea typeface="ＭＳ Ｐゴシック" pitchFamily="34" charset="-128"/>
              </a:rPr>
              <a:t>t</a:t>
            </a:r>
            <a:endParaRPr lang="en-US" i="1" baseline="-25000" dirty="0">
              <a:ea typeface="ＭＳ Ｐゴシック" pitchFamily="34" charset="-128"/>
            </a:endParaRPr>
          </a:p>
          <a:p>
            <a:pPr marL="0" indent="0">
              <a:buNone/>
            </a:pPr>
            <a:endParaRPr lang="en-US" i="1" baseline="-25000" dirty="0">
              <a:ea typeface="ＭＳ Ｐゴシック" pitchFamily="34" charset="-128"/>
            </a:endParaRPr>
          </a:p>
          <a:p>
            <a:endParaRPr lang="da-DK" dirty="0">
              <a:ea typeface="ＭＳ Ｐゴシック" pitchFamily="34" charset="-128"/>
            </a:endParaRPr>
          </a:p>
          <a:p>
            <a:r>
              <a:rPr lang="da-DK" dirty="0">
                <a:ea typeface="ＭＳ Ｐゴシック" pitchFamily="34" charset="-128"/>
              </a:rPr>
              <a:t>Va stimato con ML (maximum likelihood, ovvero massima verosimiglianza)</a:t>
            </a:r>
          </a:p>
          <a:p>
            <a:r>
              <a:rPr lang="da-DK" dirty="0">
                <a:ea typeface="ＭＳ Ｐゴシック" pitchFamily="34" charset="-128"/>
              </a:rPr>
              <a:t>ML in grandi campioni è equivalente a 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C9498-ECC2-445B-8FE5-D9A6ADCBC2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8098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92340-B174-4071-BFF7-21E054E12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3.  </a:t>
            </a:r>
            <a:r>
              <a:rPr lang="it-IT" dirty="0">
                <a:ea typeface="ＭＳ Ｐゴシック" pitchFamily="34" charset="-128"/>
              </a:rPr>
              <a:t>Incertezza e intervalli di previsione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9FCBEF-E0C4-4BB8-9936-1EEAF2F361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Perché serve una misura dell’incertezza di previsione?</a:t>
                </a:r>
              </a:p>
              <a:p>
                <a:pPr>
                  <a:spcBef>
                    <a:spcPts val="600"/>
                  </a:spcBef>
                </a:pPr>
                <a:r>
                  <a:rPr lang="it-IT" sz="2000" dirty="0">
                    <a:ea typeface="ＭＳ Ｐゴシック" pitchFamily="34" charset="-128"/>
                  </a:rPr>
                  <a:t>Per costruire intervalli di previsione</a:t>
                </a:r>
              </a:p>
              <a:p>
                <a:pPr>
                  <a:spcBef>
                    <a:spcPts val="600"/>
                  </a:spcBef>
                </a:pPr>
                <a:r>
                  <a:rPr lang="it-IT" sz="2000" dirty="0">
                    <a:ea typeface="ＭＳ Ｐゴシック" pitchFamily="34" charset="-128"/>
                  </a:rPr>
                  <a:t>Per consentire agli utenti della previsione (inclusi voi) di sapere quale grado di precisione attendersi</a:t>
                </a:r>
              </a:p>
              <a:p>
                <a:pPr>
                  <a:spcBef>
                    <a:spcPts val="600"/>
                  </a:spcBef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 </a:t>
                </a:r>
              </a:p>
              <a:p>
                <a:pPr>
                  <a:spcBef>
                    <a:spcPts val="600"/>
                  </a:spcBef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Si consideri la previsione</a:t>
                </a:r>
              </a:p>
              <a:p>
                <a:pPr algn="ctr">
                  <a:spcBef>
                    <a:spcPts val="600"/>
                  </a:spcBef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IE" sz="200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it-IT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sz="2000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it-IT" sz="2000" i="1" dirty="0"/>
                      <m:t>Y</m:t>
                    </m:r>
                    <m:r>
                      <m:rPr>
                        <m:nor/>
                      </m:rPr>
                      <a:rPr lang="it-IT" sz="2000" i="1" baseline="-25000" dirty="0"/>
                      <m:t>T</m:t>
                    </m:r>
                    <m:r>
                      <m:rPr>
                        <m:nor/>
                      </m:rPr>
                      <a:rPr lang="en-IE" sz="2000" i="1"/>
                      <m:t> </m:t>
                    </m:r>
                    <m:r>
                      <m:rPr>
                        <m:nor/>
                      </m:rPr>
                      <a:rPr lang="it-IT" sz="2000" dirty="0"/>
                      <m:t>+</m:t>
                    </m:r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nor/>
                      </m:rPr>
                      <a:rPr lang="en-IE" sz="2000" i="1" dirty="0"/>
                      <m:t>X</m:t>
                    </m:r>
                    <m:r>
                      <m:rPr>
                        <m:nor/>
                      </m:rPr>
                      <a:rPr lang="it-IT" sz="2000" i="1" baseline="-25000" dirty="0"/>
                      <m:t>T</m:t>
                    </m:r>
                  </m:oMath>
                </a14:m>
                <a:endParaRPr lang="it-IT" sz="2000" dirty="0">
                  <a:ea typeface="ＭＳ Ｐゴシック" pitchFamily="34" charset="-128"/>
                </a:endParaRPr>
              </a:p>
              <a:p>
                <a:pPr>
                  <a:spcBef>
                    <a:spcPts val="600"/>
                  </a:spcBef>
                  <a:buFontTx/>
                  <a:buNone/>
                </a:pPr>
                <a:endParaRPr lang="it-IT" sz="2000" dirty="0">
                  <a:ea typeface="ＭＳ Ｐゴシック" pitchFamily="34" charset="-128"/>
                </a:endParaRPr>
              </a:p>
              <a:p>
                <a:pPr>
                  <a:spcBef>
                    <a:spcPts val="600"/>
                  </a:spcBef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L’errore di previsione è:</a:t>
                </a:r>
              </a:p>
              <a:p>
                <a:pPr>
                  <a:spcBef>
                    <a:spcPts val="600"/>
                  </a:spcBef>
                  <a:buFontTx/>
                  <a:buNone/>
                </a:pPr>
                <a:r>
                  <a:rPr lang="it-IT" sz="2000" i="1" dirty="0"/>
                  <a:t>	Y</a:t>
                </a:r>
                <a:r>
                  <a:rPr lang="it-IT" sz="2000" i="1" baseline="-25000" dirty="0"/>
                  <a:t>T</a:t>
                </a:r>
                <a:r>
                  <a:rPr lang="it-IT" sz="2000" baseline="-25000" dirty="0"/>
                  <a:t>+1</a:t>
                </a:r>
                <a:r>
                  <a:rPr lang="it-IT" sz="2000" dirty="0"/>
                  <a:t> 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IE" sz="200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it-IT" sz="2000" dirty="0"/>
                  <a:t> = </a:t>
                </a:r>
                <a:r>
                  <a:rPr lang="it-IT" sz="2000" i="1" dirty="0"/>
                  <a:t>u</a:t>
                </a:r>
                <a:r>
                  <a:rPr lang="it-IT" sz="2000" i="1" baseline="-25000" dirty="0"/>
                  <a:t>T</a:t>
                </a:r>
                <a:r>
                  <a:rPr lang="it-IT" sz="2000" baseline="-25000" dirty="0"/>
                  <a:t>+1</a:t>
                </a:r>
                <a:r>
                  <a:rPr lang="it-IT" sz="2000" dirty="0"/>
                  <a:t> +  </a:t>
                </a:r>
                <a:br>
                  <a:rPr lang="it-IT" sz="2000" dirty="0"/>
                </a:br>
                <a:r>
                  <a:rPr lang="it-IT" sz="2000" dirty="0"/>
                  <a:t>                           - [(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IE" sz="2000" i="1"/>
                      <m:t> </m:t>
                    </m:r>
                  </m:oMath>
                </a14:m>
                <a:r>
                  <a:rPr lang="it-IT" sz="2000" dirty="0"/>
                  <a:t>– </a:t>
                </a:r>
                <a:r>
                  <a:rPr lang="it-IT" sz="2000" i="1" dirty="0">
                    <a:sym typeface="Symbol" pitchFamily="18" charset="2"/>
                  </a:rPr>
                  <a:t>β</a:t>
                </a:r>
                <a:r>
                  <a:rPr lang="it-IT" sz="2000" baseline="-25000" dirty="0"/>
                  <a:t>0</a:t>
                </a:r>
                <a:r>
                  <a:rPr lang="it-IT" sz="2000" dirty="0"/>
                  <a:t>) +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IE" sz="2000" i="1"/>
                      <m:t> </m:t>
                    </m:r>
                  </m:oMath>
                </a14:m>
                <a:r>
                  <a:rPr lang="it-IT" sz="2000" dirty="0"/>
                  <a:t>– </a:t>
                </a:r>
                <a:r>
                  <a:rPr lang="it-IT" sz="2000" i="1" dirty="0">
                    <a:sym typeface="Symbol" pitchFamily="18" charset="2"/>
                  </a:rPr>
                  <a:t>β</a:t>
                </a:r>
                <a:r>
                  <a:rPr lang="it-IT" sz="2000" baseline="-25000" dirty="0"/>
                  <a:t>1</a:t>
                </a:r>
                <a:r>
                  <a:rPr lang="it-IT" sz="2000" dirty="0"/>
                  <a:t>)</a:t>
                </a:r>
                <a:r>
                  <a:rPr lang="it-IT" sz="2000" i="1" dirty="0"/>
                  <a:t>Y</a:t>
                </a:r>
                <a:r>
                  <a:rPr lang="it-IT" sz="2000" i="1" baseline="-25000" dirty="0"/>
                  <a:t>T</a:t>
                </a:r>
                <a:r>
                  <a:rPr lang="it-IT" sz="2000" dirty="0"/>
                  <a:t> +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IE" sz="2000" i="1"/>
                      <m:t> </m:t>
                    </m:r>
                  </m:oMath>
                </a14:m>
                <a:r>
                  <a:rPr lang="it-IT" sz="2000" dirty="0"/>
                  <a:t>– </a:t>
                </a:r>
                <a:r>
                  <a:rPr lang="it-IT" sz="2000" i="1" dirty="0">
                    <a:sym typeface="Symbol" pitchFamily="18" charset="2"/>
                  </a:rPr>
                  <a:t>β</a:t>
                </a:r>
                <a:r>
                  <a:rPr lang="it-IT" sz="2000" baseline="-25000" dirty="0"/>
                  <a:t>2</a:t>
                </a:r>
                <a:r>
                  <a:rPr lang="it-IT" sz="2000" dirty="0"/>
                  <a:t>)</a:t>
                </a:r>
                <a:r>
                  <a:rPr lang="it-IT" sz="2000" i="1" dirty="0"/>
                  <a:t>X</a:t>
                </a:r>
                <a:r>
                  <a:rPr lang="it-IT" sz="2000" i="1" baseline="-25000" dirty="0"/>
                  <a:t>T</a:t>
                </a:r>
                <a:r>
                  <a:rPr lang="it-IT" sz="2000" dirty="0"/>
                  <a:t>]</a:t>
                </a:r>
              </a:p>
              <a:p>
                <a:pPr>
                  <a:buFontTx/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9FCBEF-E0C4-4BB8-9936-1EEAF2F361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8" t="-8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1A0D7-77CA-4021-B719-31E5BB726D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21228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L’errore di previsione quadratico medio (</a:t>
            </a:r>
            <a:r>
              <a:rPr lang="en-US" i="1">
                <a:ea typeface="ＭＳ Ｐゴシック" pitchFamily="34" charset="-128"/>
              </a:rPr>
              <a:t>MSFE</a:t>
            </a:r>
            <a:r>
              <a:rPr lang="en-US">
                <a:ea typeface="ＭＳ Ｐゴシック" pitchFamily="34" charset="-128"/>
              </a:rPr>
              <a:t>)</a:t>
            </a:r>
            <a:r>
              <a:rPr lang="en-US" i="1">
                <a:ea typeface="ＭＳ Ｐゴシック" pitchFamily="34" charset="-128"/>
              </a:rPr>
              <a:t> è</a:t>
            </a:r>
            <a:r>
              <a:rPr lang="en-US">
                <a:ea typeface="ＭＳ Ｐゴシック" pitchFamily="34" charset="-128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2616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None/>
                </a:pPr>
                <a:r>
                  <a:rPr lang="it-IT" sz="2000" dirty="0">
                    <a:latin typeface="+mj-lt"/>
                    <a:ea typeface="ＭＳ Ｐゴシック" pitchFamily="34" charset="-128"/>
                  </a:rPr>
                  <a:t>E(</a:t>
                </a:r>
                <a:r>
                  <a:rPr lang="it-IT" sz="2000" i="1" dirty="0">
                    <a:latin typeface="+mj-lt"/>
                    <a:ea typeface="ＭＳ Ｐゴシック" pitchFamily="34" charset="-128"/>
                  </a:rPr>
                  <a:t>Y</a:t>
                </a:r>
                <a:r>
                  <a:rPr lang="it-IT" sz="2000" i="1" baseline="-25000" dirty="0">
                    <a:latin typeface="+mj-lt"/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latin typeface="+mj-lt"/>
                    <a:ea typeface="ＭＳ Ｐゴシック" pitchFamily="34" charset="-128"/>
                  </a:rPr>
                  <a:t>+1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 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IE" sz="200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en-IE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it-IT" sz="2000" dirty="0">
                    <a:latin typeface="+mj-lt"/>
                    <a:ea typeface="ＭＳ Ｐゴシック" pitchFamily="34" charset="-128"/>
                  </a:rPr>
                  <a:t>)</a:t>
                </a:r>
                <a:r>
                  <a:rPr lang="it-IT" sz="2000" baseline="30000" dirty="0">
                    <a:latin typeface="+mj-lt"/>
                    <a:ea typeface="ＭＳ Ｐゴシック" pitchFamily="34" charset="-128"/>
                  </a:rPr>
                  <a:t>2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 = </a:t>
                </a:r>
                <a:r>
                  <a:rPr lang="it-IT" sz="2000" i="1" dirty="0">
                    <a:latin typeface="+mj-lt"/>
                    <a:ea typeface="ＭＳ Ｐゴシック" pitchFamily="34" charset="-128"/>
                  </a:rPr>
                  <a:t>E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(</a:t>
                </a:r>
                <a:r>
                  <a:rPr lang="it-IT" sz="2000" i="1" dirty="0">
                    <a:latin typeface="+mj-lt"/>
                    <a:ea typeface="ＭＳ Ｐゴシック" pitchFamily="34" charset="-128"/>
                  </a:rPr>
                  <a:t>u</a:t>
                </a:r>
                <a:r>
                  <a:rPr lang="it-IT" sz="2000" i="1" baseline="-25000" dirty="0">
                    <a:latin typeface="+mj-lt"/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latin typeface="+mj-lt"/>
                    <a:ea typeface="ＭＳ Ｐゴシック" pitchFamily="34" charset="-128"/>
                  </a:rPr>
                  <a:t>+1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)</a:t>
                </a:r>
                <a:r>
                  <a:rPr lang="it-IT" sz="2000" baseline="30000" dirty="0">
                    <a:latin typeface="+mj-lt"/>
                    <a:ea typeface="ＭＳ Ｐゴシック" pitchFamily="34" charset="-128"/>
                  </a:rPr>
                  <a:t>2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 + </a:t>
                </a:r>
              </a:p>
              <a:p>
                <a:pPr>
                  <a:buFontTx/>
                  <a:buNone/>
                </a:pPr>
                <a:r>
                  <a:rPr lang="it-IT" sz="2000" dirty="0">
                    <a:latin typeface="+mj-lt"/>
                    <a:ea typeface="ＭＳ Ｐゴシック" pitchFamily="34" charset="-128"/>
                  </a:rPr>
                  <a:t> 		</a:t>
                </a:r>
                <a:br>
                  <a:rPr lang="it-IT" sz="2000" dirty="0">
                    <a:latin typeface="+mj-lt"/>
                    <a:ea typeface="ＭＳ Ｐゴシック" pitchFamily="34" charset="-128"/>
                  </a:rPr>
                </a:br>
                <a:r>
                  <a:rPr lang="it-IT" sz="2000" dirty="0">
                    <a:latin typeface="+mj-lt"/>
                    <a:ea typeface="ＭＳ Ｐゴシック" pitchFamily="34" charset="-128"/>
                  </a:rPr>
                  <a:t>                    + </a:t>
                </a:r>
                <a:r>
                  <a:rPr lang="it-IT" sz="2000" i="1" dirty="0">
                    <a:latin typeface="+mj-lt"/>
                    <a:ea typeface="ＭＳ Ｐゴシック" pitchFamily="34" charset="-128"/>
                  </a:rPr>
                  <a:t>E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[(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IE" sz="2000" i="1">
                        <a:latin typeface="+mj-lt"/>
                      </a:rPr>
                      <m:t> </m:t>
                    </m:r>
                  </m:oMath>
                </a14:m>
                <a:r>
                  <a:rPr lang="it-IT" sz="2000" dirty="0">
                    <a:latin typeface="+mj-lt"/>
                    <a:ea typeface="ＭＳ Ｐゴシック" pitchFamily="34" charset="-128"/>
                  </a:rPr>
                  <a:t>– </a:t>
                </a:r>
                <a:r>
                  <a:rPr lang="it-IT" sz="2000" i="1" dirty="0">
                    <a:latin typeface="+mj-lt"/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000" baseline="-25000" dirty="0">
                    <a:latin typeface="+mj-lt"/>
                    <a:ea typeface="ＭＳ Ｐゴシック" pitchFamily="34" charset="-128"/>
                  </a:rPr>
                  <a:t>0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) +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IE" sz="2000" i="1">
                        <a:latin typeface="+mj-lt"/>
                      </a:rPr>
                      <m:t> </m:t>
                    </m:r>
                  </m:oMath>
                </a14:m>
                <a:r>
                  <a:rPr lang="it-IT" sz="2000" dirty="0">
                    <a:latin typeface="+mj-lt"/>
                    <a:ea typeface="ＭＳ Ｐゴシック" pitchFamily="34" charset="-128"/>
                  </a:rPr>
                  <a:t>– </a:t>
                </a:r>
                <a:r>
                  <a:rPr lang="it-IT" sz="2000" i="1" dirty="0">
                    <a:latin typeface="+mj-lt"/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000" baseline="-25000" dirty="0">
                    <a:latin typeface="+mj-lt"/>
                    <a:ea typeface="ＭＳ Ｐゴシック" pitchFamily="34" charset="-128"/>
                  </a:rPr>
                  <a:t>1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)</a:t>
                </a:r>
                <a:r>
                  <a:rPr lang="it-IT" sz="2000" i="1" dirty="0">
                    <a:latin typeface="+mj-lt"/>
                    <a:ea typeface="ＭＳ Ｐゴシック" pitchFamily="34" charset="-128"/>
                  </a:rPr>
                  <a:t>Y</a:t>
                </a:r>
                <a:r>
                  <a:rPr lang="it-IT" sz="2000" i="1" baseline="-25000" dirty="0">
                    <a:latin typeface="+mj-lt"/>
                    <a:ea typeface="ＭＳ Ｐゴシック" pitchFamily="34" charset="-128"/>
                  </a:rPr>
                  <a:t>T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 +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IE" sz="2000" i="1">
                        <a:latin typeface="+mj-lt"/>
                      </a:rPr>
                      <m:t> </m:t>
                    </m:r>
                  </m:oMath>
                </a14:m>
                <a:r>
                  <a:rPr lang="it-IT" sz="2000" dirty="0">
                    <a:latin typeface="+mj-lt"/>
                    <a:ea typeface="ＭＳ Ｐゴシック" pitchFamily="34" charset="-128"/>
                  </a:rPr>
                  <a:t>– </a:t>
                </a:r>
                <a:r>
                  <a:rPr lang="it-IT" sz="2000" i="1" dirty="0">
                    <a:latin typeface="+mj-lt"/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000" baseline="-25000" dirty="0">
                    <a:latin typeface="+mj-lt"/>
                    <a:ea typeface="ＭＳ Ｐゴシック" pitchFamily="34" charset="-128"/>
                  </a:rPr>
                  <a:t>2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)</a:t>
                </a:r>
                <a:r>
                  <a:rPr lang="it-IT" sz="2000" i="1" dirty="0">
                    <a:latin typeface="+mj-lt"/>
                    <a:ea typeface="ＭＳ Ｐゴシック" pitchFamily="34" charset="-128"/>
                  </a:rPr>
                  <a:t>X</a:t>
                </a:r>
                <a:r>
                  <a:rPr lang="it-IT" sz="2000" i="1" baseline="-25000" dirty="0">
                    <a:latin typeface="+mj-lt"/>
                    <a:ea typeface="ＭＳ Ｐゴシック" pitchFamily="34" charset="-128"/>
                  </a:rPr>
                  <a:t>T</a:t>
                </a:r>
                <a:r>
                  <a:rPr lang="it-IT" sz="2000" dirty="0">
                    <a:latin typeface="+mj-lt"/>
                    <a:ea typeface="ＭＳ Ｐゴシック" pitchFamily="34" charset="-128"/>
                  </a:rPr>
                  <a:t>]</a:t>
                </a:r>
                <a:r>
                  <a:rPr lang="it-IT" sz="2000" baseline="30000" dirty="0">
                    <a:latin typeface="+mj-lt"/>
                    <a:ea typeface="ＭＳ Ｐゴシック" pitchFamily="34" charset="-128"/>
                  </a:rPr>
                  <a:t>2</a:t>
                </a:r>
                <a:endParaRPr lang="it-IT" sz="2000" dirty="0">
                  <a:latin typeface="+mj-lt"/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 </a:t>
                </a:r>
              </a:p>
              <a:p>
                <a:pPr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Ovvero:</a:t>
                </a:r>
              </a:p>
              <a:p>
                <a:r>
                  <a:rPr lang="it-IT" sz="2000" dirty="0">
                    <a:ea typeface="ＭＳ Ｐゴシック" pitchFamily="34" charset="-128"/>
                  </a:rPr>
                  <a:t>MSFE = </a:t>
                </a:r>
                <a:r>
                  <a:rPr lang="it-IT" sz="2000" dirty="0" err="1">
                    <a:ea typeface="ＭＳ Ｐゴシック" pitchFamily="34" charset="-128"/>
                  </a:rPr>
                  <a:t>var</a:t>
                </a:r>
                <a:r>
                  <a:rPr lang="it-IT" sz="2000" dirty="0">
                    <a:ea typeface="ＭＳ Ｐゴシック" pitchFamily="34" charset="-128"/>
                  </a:rPr>
                  <a:t>(</a:t>
                </a:r>
                <a:r>
                  <a:rPr lang="it-IT" sz="2000" i="1" dirty="0">
                    <a:ea typeface="ＭＳ Ｐゴシック" pitchFamily="34" charset="-128"/>
                  </a:rPr>
                  <a:t>u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ea typeface="ＭＳ Ｐゴシック" pitchFamily="34" charset="-128"/>
                  </a:rPr>
                  <a:t>+1</a:t>
                </a:r>
                <a:r>
                  <a:rPr lang="it-IT" sz="2000" dirty="0">
                    <a:ea typeface="ＭＳ Ｐゴシック" pitchFamily="34" charset="-128"/>
                  </a:rPr>
                  <a:t>) + incertezza dovuta a errore di stima</a:t>
                </a:r>
              </a:p>
              <a:p>
                <a:endParaRPr lang="it-IT" sz="2000" dirty="0">
                  <a:ea typeface="ＭＳ Ｐゴシック" pitchFamily="34" charset="-128"/>
                </a:endParaRPr>
              </a:p>
              <a:p>
                <a:r>
                  <a:rPr lang="it-IT" sz="2000" dirty="0">
                    <a:ea typeface="ＭＳ Ｐゴシック" pitchFamily="34" charset="-128"/>
                  </a:rPr>
                  <a:t>Se la dimensione del campione è grande, la parte dovuta all’errore di stima è (molto) più piccola di </a:t>
                </a:r>
                <a:r>
                  <a:rPr lang="it-IT" sz="2000" dirty="0" err="1">
                    <a:ea typeface="ＭＳ Ｐゴシック" pitchFamily="34" charset="-128"/>
                  </a:rPr>
                  <a:t>var</a:t>
                </a:r>
                <a:r>
                  <a:rPr lang="it-IT" sz="2000" dirty="0">
                    <a:ea typeface="ＭＳ Ｐゴシック" pitchFamily="34" charset="-128"/>
                  </a:rPr>
                  <a:t>(</a:t>
                </a:r>
                <a:r>
                  <a:rPr lang="it-IT" sz="2000" i="1" dirty="0">
                    <a:ea typeface="ＭＳ Ｐゴシック" pitchFamily="34" charset="-128"/>
                  </a:rPr>
                  <a:t>u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ea typeface="ＭＳ Ｐゴシック" pitchFamily="34" charset="-128"/>
                  </a:rPr>
                  <a:t>+1</a:t>
                </a:r>
                <a:r>
                  <a:rPr lang="it-IT" sz="2000" dirty="0">
                    <a:ea typeface="ＭＳ Ｐゴシック" pitchFamily="34" charset="-128"/>
                  </a:rPr>
                  <a:t>), nel qual caso</a:t>
                </a:r>
              </a:p>
              <a:p>
                <a:pPr algn="ctr"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MSFE </a:t>
                </a:r>
                <a:r>
                  <a:rPr lang="it-IT" sz="2000" dirty="0">
                    <a:ea typeface="ＭＳ Ｐゴシック" pitchFamily="34" charset="-128"/>
                    <a:sym typeface="Euclid Symbol" pitchFamily="18" charset="2"/>
                  </a:rPr>
                  <a:t>≈</a:t>
                </a:r>
                <a:r>
                  <a:rPr lang="it-IT" sz="2000" dirty="0">
                    <a:ea typeface="ＭＳ Ｐゴシック" pitchFamily="34" charset="-128"/>
                  </a:rPr>
                  <a:t> </a:t>
                </a:r>
                <a:r>
                  <a:rPr lang="it-IT" sz="2000" dirty="0" err="1">
                    <a:ea typeface="ＭＳ Ｐゴシック" pitchFamily="34" charset="-128"/>
                  </a:rPr>
                  <a:t>var</a:t>
                </a:r>
                <a:r>
                  <a:rPr lang="it-IT" sz="2000" dirty="0">
                    <a:ea typeface="ＭＳ Ｐゴシック" pitchFamily="34" charset="-128"/>
                  </a:rPr>
                  <a:t>(</a:t>
                </a:r>
                <a:r>
                  <a:rPr lang="it-IT" sz="2000" i="1" dirty="0">
                    <a:ea typeface="ＭＳ Ｐゴシック" pitchFamily="34" charset="-128"/>
                  </a:rPr>
                  <a:t>u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ea typeface="ＭＳ Ｐゴシック" pitchFamily="34" charset="-128"/>
                  </a:rPr>
                  <a:t>+1</a:t>
                </a:r>
                <a:r>
                  <a:rPr lang="it-IT" sz="2000" dirty="0">
                    <a:ea typeface="ＭＳ Ｐゴシック" pitchFamily="34" charset="-128"/>
                  </a:rPr>
                  <a:t>)</a:t>
                </a:r>
              </a:p>
            </p:txBody>
          </p:sp>
        </mc:Choice>
        <mc:Fallback xmlns="">
          <p:sp>
            <p:nvSpPr>
              <p:cNvPr id="45261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8" t="-667" r="-11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80689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La radice quadrata dell’errore di previsione quadratico medio (RMSFE) </a:t>
            </a:r>
          </a:p>
        </p:txBody>
      </p:sp>
      <p:sp>
        <p:nvSpPr>
          <p:cNvPr id="45363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                    RMSFE = </a:t>
            </a:r>
          </a:p>
          <a:p>
            <a:pPr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 </a:t>
            </a:r>
          </a:p>
          <a:p>
            <a:r>
              <a:rPr lang="en-US" sz="2000" dirty="0">
                <a:ea typeface="ＭＳ Ｐゴシック" pitchFamily="34" charset="-128"/>
              </a:rPr>
              <a:t>L’RMSFE è una </a:t>
            </a:r>
            <a:r>
              <a:rPr lang="en-US" sz="2000" dirty="0" err="1">
                <a:ea typeface="ＭＳ Ｐゴシック" pitchFamily="34" charset="-128"/>
              </a:rPr>
              <a:t>misura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della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dispersione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della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distribuzione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dell’errore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previsione</a:t>
            </a:r>
            <a:r>
              <a:rPr lang="en-US" sz="2000" dirty="0">
                <a:ea typeface="ＭＳ Ｐゴシック" pitchFamily="34" charset="-128"/>
              </a:rPr>
              <a:t>.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L’RMSFE è simile </a:t>
            </a:r>
            <a:r>
              <a:rPr lang="en-US" sz="2000" dirty="0" err="1">
                <a:ea typeface="ＭＳ Ｐゴシック" pitchFamily="34" charset="-128"/>
              </a:rPr>
              <a:t>alla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deviazione</a:t>
            </a:r>
            <a:r>
              <a:rPr lang="en-US" sz="2000" dirty="0">
                <a:ea typeface="ＭＳ Ｐゴシック" pitchFamily="34" charset="-128"/>
              </a:rPr>
              <a:t> standard di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, ma in </a:t>
            </a:r>
            <a:r>
              <a:rPr lang="en-US" sz="2000" dirty="0" err="1">
                <a:ea typeface="ＭＳ Ｐゴシック" pitchFamily="34" charset="-128"/>
              </a:rPr>
              <a:t>più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focalizza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esplicitamente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sull’errore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previsione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usando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coefficienti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stimati</a:t>
            </a:r>
            <a:r>
              <a:rPr lang="en-US" sz="2000" dirty="0">
                <a:ea typeface="ＭＳ Ｐゴシック" pitchFamily="34" charset="-128"/>
              </a:rPr>
              <a:t>, non </a:t>
            </a:r>
            <a:r>
              <a:rPr lang="en-US" sz="2000" dirty="0" err="1">
                <a:ea typeface="ＭＳ Ｐゴシック" pitchFamily="34" charset="-128"/>
              </a:rPr>
              <a:t>usando</a:t>
            </a:r>
            <a:r>
              <a:rPr lang="en-US" sz="2000" dirty="0">
                <a:ea typeface="ＭＳ Ｐゴシック" pitchFamily="34" charset="-128"/>
              </a:rPr>
              <a:t> la </a:t>
            </a:r>
            <a:r>
              <a:rPr lang="en-US" sz="2000" dirty="0" err="1">
                <a:ea typeface="ＭＳ Ｐゴシック" pitchFamily="34" charset="-128"/>
              </a:rPr>
              <a:t>retta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regressione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della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popolazione</a:t>
            </a:r>
            <a:r>
              <a:rPr lang="en-US" sz="2000" dirty="0">
                <a:ea typeface="ＭＳ Ｐゴシック" pitchFamily="34" charset="-128"/>
              </a:rPr>
              <a:t>.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L’RMSFE è una </a:t>
            </a:r>
            <a:r>
              <a:rPr lang="en-US" sz="2000" dirty="0" err="1">
                <a:ea typeface="ＭＳ Ｐゴシック" pitchFamily="34" charset="-128"/>
              </a:rPr>
              <a:t>misura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dell’ampiezza</a:t>
            </a:r>
            <a:r>
              <a:rPr lang="en-US" sz="2000" dirty="0">
                <a:ea typeface="ＭＳ Ｐゴシック" pitchFamily="34" charset="-128"/>
              </a:rPr>
              <a:t> di un </a:t>
            </a:r>
            <a:r>
              <a:rPr lang="en-US" sz="2000" dirty="0" err="1">
                <a:ea typeface="ＭＳ Ｐゴシック" pitchFamily="34" charset="-128"/>
              </a:rPr>
              <a:t>tipico</a:t>
            </a:r>
            <a:r>
              <a:rPr lang="en-US" sz="2000" dirty="0">
                <a:ea typeface="ＭＳ Ｐゴシック" pitchFamily="34" charset="-128"/>
              </a:rPr>
              <a:t> “</a:t>
            </a:r>
            <a:r>
              <a:rPr lang="en-US" sz="2000" dirty="0" err="1">
                <a:ea typeface="ＭＳ Ｐゴシック" pitchFamily="34" charset="-128"/>
              </a:rPr>
              <a:t>sbaglio</a:t>
            </a:r>
            <a:r>
              <a:rPr lang="en-US" sz="2000" dirty="0">
                <a:ea typeface="ＭＳ Ｐゴシック" pitchFamily="34" charset="-128"/>
              </a:rPr>
              <a:t>” di </a:t>
            </a:r>
            <a:r>
              <a:rPr lang="en-US" sz="2000" dirty="0" err="1">
                <a:ea typeface="ＭＳ Ｐゴシック" pitchFamily="34" charset="-128"/>
              </a:rPr>
              <a:t>previsione</a:t>
            </a:r>
            <a:endParaRPr lang="en-US" sz="2000" dirty="0">
              <a:ea typeface="ＭＳ Ｐゴシック" pitchFamily="34" charset="-128"/>
            </a:endParaRPr>
          </a:p>
        </p:txBody>
      </p:sp>
      <p:graphicFrame>
        <p:nvGraphicFramePr>
          <p:cNvPr id="453634" name="Object 2"/>
          <p:cNvGraphicFramePr>
            <a:graphicFrameLocks noChangeAspect="1"/>
          </p:cNvGraphicFramePr>
          <p:nvPr/>
        </p:nvGraphicFramePr>
        <p:xfrm>
          <a:off x="4025900" y="1536700"/>
          <a:ext cx="25654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854" name="Equation" r:id="rId3" imgW="2565360" imgH="596880" progId="Equation.DSMT4">
                  <p:embed/>
                </p:oleObj>
              </mc:Choice>
              <mc:Fallback>
                <p:oleObj name="Equation" r:id="rId3" imgW="2565360" imgH="596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900" y="1536700"/>
                        <a:ext cx="25654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7554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Tre modi per stimare l’RMSFE</a:t>
            </a:r>
          </a:p>
        </p:txBody>
      </p:sp>
      <p:sp>
        <p:nvSpPr>
          <p:cNvPr id="4546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1.	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l’approssimazione</a:t>
            </a:r>
            <a:r>
              <a:rPr lang="en-US" sz="2000" dirty="0">
                <a:ea typeface="ＭＳ Ｐゴシック" pitchFamily="34" charset="-128"/>
              </a:rPr>
              <a:t> RMSFE </a:t>
            </a:r>
            <a:r>
              <a:rPr lang="en-US" sz="2000" dirty="0">
                <a:ea typeface="ＭＳ Ｐゴシック" pitchFamily="34" charset="-128"/>
                <a:sym typeface="Euclid Symbol" pitchFamily="18" charset="2"/>
              </a:rPr>
              <a:t>≈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 err="1">
                <a:ea typeface="ＭＳ Ｐゴシック" pitchFamily="34" charset="-128"/>
                <a:sym typeface="Symbol" pitchFamily="18" charset="2"/>
              </a:rPr>
              <a:t>σ</a:t>
            </a:r>
            <a:r>
              <a:rPr lang="en-US" sz="2000" i="1" baseline="-25000" dirty="0" err="1">
                <a:ea typeface="ＭＳ Ｐゴシック" pitchFamily="34" charset="-128"/>
              </a:rPr>
              <a:t>u</a:t>
            </a:r>
            <a:r>
              <a:rPr lang="en-US" sz="2000" dirty="0">
                <a:ea typeface="ＭＳ Ｐゴシック" pitchFamily="34" charset="-128"/>
              </a:rPr>
              <a:t>, </a:t>
            </a:r>
            <a:r>
              <a:rPr lang="en-US" sz="2000" dirty="0" err="1">
                <a:ea typeface="ＭＳ Ｐゴシック" pitchFamily="34" charset="-128"/>
              </a:rPr>
              <a:t>così</a:t>
            </a:r>
            <a:r>
              <a:rPr lang="en-US" sz="2000" dirty="0">
                <a:ea typeface="ＭＳ Ｐゴシック" pitchFamily="34" charset="-128"/>
              </a:rPr>
              <a:t> da </a:t>
            </a:r>
            <a:r>
              <a:rPr lang="en-US" sz="2000" dirty="0" err="1">
                <a:ea typeface="ＭＳ Ｐゴシック" pitchFamily="34" charset="-128"/>
              </a:rPr>
              <a:t>stimare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l’RMSFE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mediante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il</a:t>
            </a:r>
            <a:r>
              <a:rPr lang="en-US" sz="2000" dirty="0">
                <a:ea typeface="ＭＳ Ｐゴシック" pitchFamily="34" charset="-128"/>
              </a:rPr>
              <a:t> SER.</a:t>
            </a:r>
          </a:p>
          <a:p>
            <a:pPr marL="514350" indent="-514350">
              <a:buFontTx/>
              <a:buNone/>
            </a:pPr>
            <a:endParaRPr lang="en-US" sz="2000" dirty="0">
              <a:ea typeface="ＭＳ Ｐゴシック" pitchFamily="34" charset="-128"/>
            </a:endParaRPr>
          </a:p>
          <a:p>
            <a:pPr marL="514350" indent="-51435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2. 	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un’effettiva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sequenza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previsioni</a:t>
            </a:r>
            <a:r>
              <a:rPr lang="en-US" sz="2000" dirty="0">
                <a:ea typeface="ＭＳ Ｐゴシック" pitchFamily="34" charset="-128"/>
              </a:rPr>
              <a:t> per </a:t>
            </a:r>
            <a:r>
              <a:rPr lang="en-US" sz="2000" i="1" dirty="0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</a:rPr>
              <a:t>t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,…, </a:t>
            </a:r>
            <a:r>
              <a:rPr lang="en-US" sz="2000" i="1" dirty="0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, </a:t>
            </a:r>
            <a:r>
              <a:rPr lang="en-US" sz="2000" dirty="0" err="1">
                <a:ea typeface="ＭＳ Ｐゴシック" pitchFamily="34" charset="-128"/>
              </a:rPr>
              <a:t>quindi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stimare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mediante</a:t>
            </a:r>
            <a:endParaRPr lang="en-US" sz="2000" dirty="0">
              <a:ea typeface="ＭＳ Ｐゴシック" pitchFamily="34" charset="-128"/>
            </a:endParaRPr>
          </a:p>
          <a:p>
            <a:pPr marL="514350" indent="-514350">
              <a:buFontTx/>
              <a:buNone/>
            </a:pPr>
            <a:endParaRPr lang="en-US" sz="2000" dirty="0">
              <a:ea typeface="ＭＳ Ｐゴシック" pitchFamily="34" charset="-128"/>
            </a:endParaRPr>
          </a:p>
          <a:p>
            <a:pPr marL="514350" indent="-514350">
              <a:buFontTx/>
              <a:buNone/>
            </a:pPr>
            <a:endParaRPr lang="en-US" sz="2000" dirty="0">
              <a:ea typeface="ＭＳ Ｐゴシック" pitchFamily="34" charset="-128"/>
            </a:endParaRPr>
          </a:p>
          <a:p>
            <a:pPr marL="514350" indent="-51435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	</a:t>
            </a:r>
            <a:r>
              <a:rPr lang="en-US" sz="2000" dirty="0" err="1">
                <a:ea typeface="ＭＳ Ｐゴシック" pitchFamily="34" charset="-128"/>
              </a:rPr>
              <a:t>Solitamente</a:t>
            </a:r>
            <a:r>
              <a:rPr lang="en-US" sz="2000" dirty="0">
                <a:ea typeface="ＭＳ Ｐゴシック" pitchFamily="34" charset="-128"/>
              </a:rPr>
              <a:t> non è </a:t>
            </a:r>
            <a:r>
              <a:rPr lang="en-US" sz="2000" dirty="0" err="1">
                <a:ea typeface="ＭＳ Ｐゴシック" pitchFamily="34" charset="-128"/>
              </a:rPr>
              <a:t>pratico</a:t>
            </a:r>
            <a:r>
              <a:rPr lang="en-US" sz="2000" dirty="0">
                <a:ea typeface="ＭＳ Ｐゴシック" pitchFamily="34" charset="-128"/>
              </a:rPr>
              <a:t> – </a:t>
            </a:r>
            <a:r>
              <a:rPr lang="en-US" sz="2000" dirty="0" err="1">
                <a:ea typeface="ＭＳ Ｐゴシック" pitchFamily="34" charset="-128"/>
              </a:rPr>
              <a:t>richiede</a:t>
            </a:r>
            <a:r>
              <a:rPr lang="en-US" sz="2000" dirty="0">
                <a:ea typeface="ＭＳ Ｐゴシック" pitchFamily="34" charset="-128"/>
              </a:rPr>
              <a:t> la </a:t>
            </a:r>
            <a:r>
              <a:rPr lang="en-US" sz="2000" dirty="0" err="1">
                <a:ea typeface="ＭＳ Ｐゴシック" pitchFamily="34" charset="-128"/>
              </a:rPr>
              <a:t>disponibilità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una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registrazione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storica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previsioni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effettive</a:t>
            </a:r>
            <a:r>
              <a:rPr lang="en-US" sz="2000" dirty="0">
                <a:ea typeface="ＭＳ Ｐゴシック" pitchFamily="34" charset="-128"/>
              </a:rPr>
              <a:t> dal </a:t>
            </a:r>
            <a:r>
              <a:rPr lang="en-US" sz="2000" dirty="0" err="1">
                <a:ea typeface="ＭＳ Ｐゴシック" pitchFamily="34" charset="-128"/>
              </a:rPr>
              <a:t>modello</a:t>
            </a:r>
            <a:endParaRPr lang="en-US" sz="2000" dirty="0">
              <a:ea typeface="ＭＳ Ｐゴシック" pitchFamily="34" charset="-128"/>
            </a:endParaRPr>
          </a:p>
          <a:p>
            <a:pPr marL="514350" indent="-514350">
              <a:buFontTx/>
              <a:buNone/>
            </a:pPr>
            <a:endParaRPr lang="en-US" sz="2000" dirty="0">
              <a:ea typeface="ＭＳ Ｐゴシック" pitchFamily="34" charset="-128"/>
            </a:endParaRPr>
          </a:p>
          <a:p>
            <a:pPr marL="514350" indent="-51435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3. 	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una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sequenza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previsioni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u="sng" dirty="0">
                <a:ea typeface="ＭＳ Ｐゴシック" pitchFamily="34" charset="-128"/>
              </a:rPr>
              <a:t>simulate</a:t>
            </a:r>
            <a:r>
              <a:rPr lang="en-US" sz="2000" dirty="0">
                <a:ea typeface="ＭＳ Ｐゴシック" pitchFamily="34" charset="-128"/>
              </a:rPr>
              <a:t>, </a:t>
            </a:r>
            <a:r>
              <a:rPr lang="en-US" sz="2000" dirty="0" err="1">
                <a:ea typeface="ＭＳ Ｐゴシック" pitchFamily="34" charset="-128"/>
              </a:rPr>
              <a:t>cioè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che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simuli</a:t>
            </a:r>
            <a:r>
              <a:rPr lang="en-US" sz="2000" dirty="0">
                <a:ea typeface="ＭＳ Ｐゴシック" pitchFamily="34" charset="-128"/>
              </a:rPr>
              <a:t> le </a:t>
            </a:r>
            <a:r>
              <a:rPr lang="en-US" sz="2000" dirty="0" err="1">
                <a:ea typeface="ＭＳ Ｐゴシック" pitchFamily="34" charset="-128"/>
              </a:rPr>
              <a:t>previsioni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che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sarebbero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fatte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usando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il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modello</a:t>
            </a:r>
            <a:r>
              <a:rPr lang="en-US" sz="2000" dirty="0">
                <a:ea typeface="ＭＳ Ｐゴシック" pitchFamily="34" charset="-128"/>
              </a:rPr>
              <a:t> in tempo </a:t>
            </a:r>
            <a:r>
              <a:rPr lang="en-US" sz="2000" dirty="0" err="1">
                <a:ea typeface="ＭＳ Ｐゴシック" pitchFamily="34" charset="-128"/>
              </a:rPr>
              <a:t>reale</a:t>
            </a:r>
            <a:r>
              <a:rPr lang="en-US" sz="2000" dirty="0">
                <a:ea typeface="ＭＳ Ｐゴシック" pitchFamily="34" charset="-128"/>
              </a:rPr>
              <a:t>... </a:t>
            </a:r>
            <a:r>
              <a:rPr lang="en-US" sz="2000" dirty="0" err="1">
                <a:ea typeface="ＭＳ Ｐゴシック" pitchFamily="34" charset="-128"/>
              </a:rPr>
              <a:t>quindi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il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metodo</a:t>
            </a:r>
            <a:r>
              <a:rPr lang="en-US" sz="2000" dirty="0">
                <a:ea typeface="ＭＳ Ｐゴシック" pitchFamily="34" charset="-128"/>
              </a:rPr>
              <a:t> 2, con </a:t>
            </a:r>
            <a:r>
              <a:rPr lang="en-US" sz="2000" dirty="0" err="1">
                <a:ea typeface="ＭＳ Ｐゴシック" pitchFamily="34" charset="-128"/>
              </a:rPr>
              <a:t>queste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b="1" i="1" dirty="0">
                <a:ea typeface="ＭＳ Ｐゴシック" pitchFamily="34" charset="-128"/>
              </a:rPr>
              <a:t>pseudo </a:t>
            </a:r>
            <a:r>
              <a:rPr lang="en-US" sz="2000" b="1" i="1" dirty="0" err="1">
                <a:ea typeface="ＭＳ Ｐゴシック" pitchFamily="34" charset="-128"/>
              </a:rPr>
              <a:t>previsioni</a:t>
            </a:r>
            <a:r>
              <a:rPr lang="en-US" sz="2000" b="1" i="1" dirty="0">
                <a:ea typeface="ＭＳ Ｐゴシック" pitchFamily="34" charset="-128"/>
              </a:rPr>
              <a:t> </a:t>
            </a:r>
            <a:r>
              <a:rPr lang="en-US" sz="2000" b="1" i="1" dirty="0" err="1">
                <a:ea typeface="ＭＳ Ｐゴシック" pitchFamily="34" charset="-128"/>
              </a:rPr>
              <a:t>fuori</a:t>
            </a:r>
            <a:r>
              <a:rPr lang="en-US" sz="2000" b="1" i="1" dirty="0">
                <a:ea typeface="ＭＳ Ｐゴシック" pitchFamily="34" charset="-128"/>
              </a:rPr>
              <a:t> </a:t>
            </a:r>
            <a:r>
              <a:rPr lang="en-US" sz="2000" b="1" i="1" dirty="0" err="1">
                <a:ea typeface="ＭＳ Ｐゴシック" pitchFamily="34" charset="-128"/>
              </a:rPr>
              <a:t>campione</a:t>
            </a:r>
            <a:r>
              <a:rPr lang="en-US" sz="2000" dirty="0">
                <a:ea typeface="ＭＳ Ｐゴシック" pitchFamily="34" charset="-128"/>
              </a:rPr>
              <a:t>…</a:t>
            </a:r>
          </a:p>
          <a:p>
            <a:pPr marL="514350" indent="-514350">
              <a:buFontTx/>
              <a:buNone/>
            </a:pPr>
            <a:endParaRPr lang="en-US" sz="2000" dirty="0">
              <a:ea typeface="ＭＳ Ｐゴシック" pitchFamily="34" charset="-128"/>
            </a:endParaRPr>
          </a:p>
        </p:txBody>
      </p:sp>
      <p:graphicFrame>
        <p:nvGraphicFramePr>
          <p:cNvPr id="4546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778828"/>
              </p:ext>
            </p:extLst>
          </p:nvPr>
        </p:nvGraphicFramePr>
        <p:xfrm>
          <a:off x="4461109" y="3114675"/>
          <a:ext cx="390842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124" name="Equation" r:id="rId3" imgW="4559040" imgH="901440" progId="Equation.DSMT4">
                  <p:embed/>
                </p:oleObj>
              </mc:Choice>
              <mc:Fallback>
                <p:oleObj name="Equation" r:id="rId3" imgW="4559040" imgH="901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1109" y="3114675"/>
                        <a:ext cx="3908425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7009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Il </a:t>
            </a:r>
            <a:r>
              <a:rPr lang="en-US" dirty="0" err="1">
                <a:ea typeface="ＭＳ Ｐゴシック" pitchFamily="34" charset="-128"/>
              </a:rPr>
              <a:t>metodo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delle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i="1" dirty="0">
                <a:ea typeface="ＭＳ Ｐゴシック" pitchFamily="34" charset="-128"/>
              </a:rPr>
              <a:t>pseudo </a:t>
            </a:r>
            <a:r>
              <a:rPr lang="en-US" i="1" dirty="0" err="1">
                <a:ea typeface="ＭＳ Ｐゴシック" pitchFamily="34" charset="-128"/>
              </a:rPr>
              <a:t>previsioni</a:t>
            </a:r>
            <a:r>
              <a:rPr lang="en-US" i="1" dirty="0">
                <a:ea typeface="ＭＳ Ｐゴシック" pitchFamily="34" charset="-128"/>
              </a:rPr>
              <a:t> </a:t>
            </a:r>
            <a:r>
              <a:rPr lang="en-US" i="1" dirty="0" err="1">
                <a:ea typeface="ＭＳ Ｐゴシック" pitchFamily="34" charset="-128"/>
              </a:rPr>
              <a:t>fuori</a:t>
            </a:r>
            <a:r>
              <a:rPr lang="en-US" i="1" dirty="0">
                <a:ea typeface="ＭＳ Ｐゴシック" pitchFamily="34" charset="-128"/>
              </a:rPr>
              <a:t> </a:t>
            </a:r>
            <a:r>
              <a:rPr lang="en-US" i="1" dirty="0" err="1">
                <a:ea typeface="ＭＳ Ｐゴシック" pitchFamily="34" charset="-128"/>
              </a:rPr>
              <a:t>campione</a:t>
            </a:r>
            <a:r>
              <a:rPr lang="en-US" i="1" dirty="0">
                <a:ea typeface="ＭＳ Ｐゴシック" pitchFamily="34" charset="-128"/>
              </a:rPr>
              <a:t> </a:t>
            </a:r>
            <a:br>
              <a:rPr lang="en-US" i="1" dirty="0">
                <a:ea typeface="ＭＳ Ｐゴシック" pitchFamily="34" charset="-128"/>
              </a:rPr>
            </a:br>
            <a:r>
              <a:rPr lang="en-US" sz="1600" dirty="0">
                <a:ea typeface="ＭＳ Ｐゴシック" pitchFamily="34" charset="-128"/>
              </a:rPr>
              <a:t>(</a:t>
            </a:r>
            <a:r>
              <a:rPr lang="en-US" sz="1600" dirty="0" err="1">
                <a:ea typeface="ＭＳ Ｐゴシック" pitchFamily="34" charset="-128"/>
              </a:rPr>
              <a:t>anche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noto</a:t>
            </a:r>
            <a:r>
              <a:rPr lang="en-US" sz="1600" dirty="0">
                <a:ea typeface="ＭＳ Ｐゴシック" pitchFamily="34" charset="-128"/>
              </a:rPr>
              <a:t> come “</a:t>
            </a:r>
            <a:r>
              <a:rPr lang="en-US" sz="1600" dirty="0" err="1">
                <a:ea typeface="ＭＳ Ｐゴシック" pitchFamily="34" charset="-128"/>
              </a:rPr>
              <a:t>backtesting</a:t>
            </a:r>
            <a:r>
              <a:rPr lang="en-US" sz="1600" dirty="0">
                <a:ea typeface="ＭＳ Ｐゴシック" pitchFamily="34" charset="-128"/>
              </a:rPr>
              <a:t>”)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568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412776"/>
                <a:ext cx="8294688" cy="4572000"/>
              </a:xfrm>
            </p:spPr>
            <p:txBody>
              <a:bodyPr/>
              <a:lstStyle/>
              <a:p>
                <a:pPr>
                  <a:spcAft>
                    <a:spcPts val="1200"/>
                  </a:spcAft>
                </a:pPr>
                <a:endParaRPr lang="en-US" sz="2000" dirty="0">
                  <a:ea typeface="ＭＳ Ｐゴシック" pitchFamily="34" charset="-128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sz="2000" dirty="0">
                    <a:ea typeface="ＭＳ Ｐゴシック" pitchFamily="34" charset="-128"/>
                  </a:rPr>
                  <a:t>Ri-</a:t>
                </a:r>
                <a:r>
                  <a:rPr lang="en-US" sz="2000" dirty="0" err="1">
                    <a:ea typeface="ＭＳ Ｐゴシック" pitchFamily="34" charset="-128"/>
                  </a:rPr>
                  <a:t>stimare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il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modello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ogni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periodo</a:t>
                </a:r>
                <a:r>
                  <a:rPr lang="en-US" sz="2000" dirty="0">
                    <a:ea typeface="ＭＳ Ｐゴシック" pitchFamily="34" charset="-128"/>
                  </a:rPr>
                  <a:t>, </a:t>
                </a:r>
                <a:r>
                  <a:rPr lang="en-US" sz="2000" i="1" dirty="0">
                    <a:ea typeface="ＭＳ Ｐゴシック" pitchFamily="34" charset="-128"/>
                  </a:rPr>
                  <a:t>t</a:t>
                </a:r>
                <a:r>
                  <a:rPr lang="en-US" sz="2000" dirty="0">
                    <a:ea typeface="ＭＳ Ｐゴシック" pitchFamily="34" charset="-128"/>
                  </a:rPr>
                  <a:t> = </a:t>
                </a:r>
                <a:r>
                  <a:rPr lang="en-US" sz="2000" i="1" dirty="0">
                    <a:ea typeface="ＭＳ Ｐゴシック" pitchFamily="34" charset="-128"/>
                  </a:rPr>
                  <a:t>t</a:t>
                </a:r>
                <a:r>
                  <a:rPr lang="en-US" sz="2000" baseline="-25000" dirty="0">
                    <a:ea typeface="ＭＳ Ｐゴシック" pitchFamily="34" charset="-128"/>
                  </a:rPr>
                  <a:t>1</a:t>
                </a:r>
                <a:r>
                  <a:rPr lang="en-US" sz="2000" dirty="0">
                    <a:ea typeface="ＭＳ Ｐゴシック" pitchFamily="34" charset="-128"/>
                  </a:rPr>
                  <a:t>–1,…,</a:t>
                </a:r>
                <a:r>
                  <a:rPr lang="en-US" sz="2000" i="1" dirty="0">
                    <a:ea typeface="ＭＳ Ｐゴシック" pitchFamily="34" charset="-128"/>
                  </a:rPr>
                  <a:t>T</a:t>
                </a:r>
                <a:r>
                  <a:rPr lang="en-US" sz="2000" dirty="0">
                    <a:ea typeface="ＭＳ Ｐゴシック" pitchFamily="34" charset="-128"/>
                  </a:rPr>
                  <a:t>–1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000" dirty="0" err="1">
                    <a:ea typeface="ＭＳ Ｐゴシック" pitchFamily="34" charset="-128"/>
                  </a:rPr>
                  <a:t>Calcolare</a:t>
                </a:r>
                <a:r>
                  <a:rPr lang="en-US" sz="2000" dirty="0">
                    <a:ea typeface="ＭＳ Ｐゴシック" pitchFamily="34" charset="-128"/>
                  </a:rPr>
                  <a:t> la pseudo </a:t>
                </a:r>
                <a:r>
                  <a:rPr lang="en-US" sz="2000" dirty="0" err="1">
                    <a:ea typeface="ＭＳ Ｐゴシック" pitchFamily="34" charset="-128"/>
                  </a:rPr>
                  <a:t>previsione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fuori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campione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alla</a:t>
                </a:r>
                <a:r>
                  <a:rPr lang="en-US" sz="2000" dirty="0">
                    <a:ea typeface="ＭＳ Ｐゴシック" pitchFamily="34" charset="-128"/>
                  </a:rPr>
                  <a:t> data </a:t>
                </a:r>
                <a:r>
                  <a:rPr lang="en-US" sz="2000" i="1" dirty="0">
                    <a:ea typeface="ＭＳ Ｐゴシック" pitchFamily="34" charset="-128"/>
                  </a:rPr>
                  <a:t>t+</a:t>
                </a:r>
                <a:r>
                  <a:rPr lang="en-US" sz="2000" dirty="0">
                    <a:ea typeface="ＭＳ Ｐゴシック" pitchFamily="34" charset="-128"/>
                  </a:rPr>
                  <a:t>1, </a:t>
                </a:r>
                <a:r>
                  <a:rPr lang="en-US" sz="2000" dirty="0" err="1">
                    <a:ea typeface="ＭＳ Ｐゴシック" pitchFamily="34" charset="-128"/>
                  </a:rPr>
                  <a:t>usando</a:t>
                </a:r>
                <a:r>
                  <a:rPr lang="en-US" sz="2000" dirty="0">
                    <a:ea typeface="ＭＳ Ｐゴシック" pitchFamily="34" charset="-128"/>
                  </a:rPr>
                  <a:t> la </a:t>
                </a:r>
                <a:r>
                  <a:rPr lang="en-US" sz="2000" dirty="0" err="1">
                    <a:ea typeface="ＭＳ Ｐゴシック" pitchFamily="34" charset="-128"/>
                  </a:rPr>
                  <a:t>stima</a:t>
                </a:r>
                <a:r>
                  <a:rPr lang="en-US" sz="2000" dirty="0">
                    <a:ea typeface="ＭＳ Ｐゴシック" pitchFamily="34" charset="-128"/>
                  </a:rPr>
                  <a:t> in </a:t>
                </a:r>
                <a:r>
                  <a:rPr lang="en-US" sz="2000" i="1" dirty="0">
                    <a:ea typeface="ＭＳ Ｐゴシック" pitchFamily="34" charset="-128"/>
                  </a:rPr>
                  <a:t>t</a:t>
                </a:r>
                <a:r>
                  <a:rPr lang="en-US" sz="2000" dirty="0">
                    <a:ea typeface="ＭＳ Ｐゴシック" pitchFamily="34" charset="-128"/>
                  </a:rPr>
                  <a:t>. Questa 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a:rPr lang="en-IE" sz="20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+1|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</m:oMath>
                </a14:m>
                <a:endParaRPr lang="en-US" sz="2000" dirty="0">
                  <a:ea typeface="ＭＳ Ｐゴシック" pitchFamily="34" charset="-128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sz="2000" dirty="0" err="1">
                    <a:ea typeface="ＭＳ Ｐゴシック" pitchFamily="34" charset="-128"/>
                  </a:rPr>
                  <a:t>Calcolare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l’errore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della</a:t>
                </a:r>
                <a:r>
                  <a:rPr lang="en-US" sz="2000" dirty="0">
                    <a:ea typeface="ＭＳ Ｐゴシック" pitchFamily="34" charset="-128"/>
                  </a:rPr>
                  <a:t> pseudo </a:t>
                </a:r>
                <a:r>
                  <a:rPr lang="en-US" sz="2000" dirty="0" err="1">
                    <a:ea typeface="ＭＳ Ｐゴシック" pitchFamily="34" charset="-128"/>
                  </a:rPr>
                  <a:t>previsione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fuori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campione</a:t>
                </a:r>
                <a:r>
                  <a:rPr lang="en-US" sz="2000" dirty="0">
                    <a:ea typeface="ＭＳ Ｐゴシック" pitchFamily="34" charset="-128"/>
                  </a:rPr>
                  <a:t>, </a:t>
                </a:r>
                <a:r>
                  <a:rPr lang="en-US" sz="2000" i="1" dirty="0">
                    <a:ea typeface="ＭＳ Ｐゴシック" pitchFamily="34" charset="-128"/>
                  </a:rPr>
                  <a:t>Y</a:t>
                </a:r>
                <a:r>
                  <a:rPr lang="en-US" sz="2000" i="1" baseline="-25000" dirty="0">
                    <a:ea typeface="ＭＳ Ｐゴシック" pitchFamily="34" charset="-128"/>
                  </a:rPr>
                  <a:t>t</a:t>
                </a:r>
                <a:r>
                  <a:rPr lang="en-US" sz="2000" baseline="-25000" dirty="0">
                    <a:ea typeface="ＭＳ Ｐゴシック" pitchFamily="34" charset="-128"/>
                  </a:rPr>
                  <a:t>+1</a:t>
                </a:r>
                <a:r>
                  <a:rPr lang="en-US" sz="2000" dirty="0">
                    <a:ea typeface="ＭＳ Ｐゴシック" pitchFamily="34" charset="-128"/>
                  </a:rPr>
                  <a:t> 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  <m:r>
                          <a:rPr lang="en-IE" sz="20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+1|</m:t>
                        </m:r>
                        <m:r>
                          <a:rPr lang="en-IE" sz="20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</m:oMath>
                </a14:m>
                <a:endParaRPr lang="en-US" sz="2000" dirty="0">
                  <a:ea typeface="ＭＳ Ｐゴシック" pitchFamily="34" charset="-128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sz="2000" dirty="0" err="1">
                    <a:ea typeface="ＭＳ Ｐゴシック" pitchFamily="34" charset="-128"/>
                  </a:rPr>
                  <a:t>Inserire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questo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errore</a:t>
                </a:r>
                <a:r>
                  <a:rPr lang="en-US" sz="2000" dirty="0">
                    <a:ea typeface="ＭＳ Ｐゴシック" pitchFamily="34" charset="-128"/>
                  </a:rPr>
                  <a:t> di </a:t>
                </a:r>
                <a:r>
                  <a:rPr lang="en-US" sz="2000" dirty="0" err="1">
                    <a:ea typeface="ＭＳ Ｐゴシック" pitchFamily="34" charset="-128"/>
                  </a:rPr>
                  <a:t>previsione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  <a:r>
                  <a:rPr lang="en-US" sz="2000" dirty="0" err="1">
                    <a:ea typeface="ＭＳ Ｐゴシック" pitchFamily="34" charset="-128"/>
                  </a:rPr>
                  <a:t>nella</a:t>
                </a:r>
                <a:r>
                  <a:rPr lang="en-US" sz="2000" dirty="0">
                    <a:ea typeface="ＭＳ Ｐゴシック" pitchFamily="34" charset="-128"/>
                  </a:rPr>
                  <a:t> formula MSFE,</a:t>
                </a: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 </a:t>
                </a: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                        = </a:t>
                </a:r>
              </a:p>
              <a:p>
                <a:pPr>
                  <a:buFontTx/>
                  <a:buNone/>
                </a:pPr>
                <a:r>
                  <a:rPr lang="en-US" sz="2000" dirty="0">
                    <a:ea typeface="ＭＳ Ｐゴシック" pitchFamily="34" charset="-128"/>
                  </a:rPr>
                  <a:t> </a:t>
                </a:r>
              </a:p>
              <a:p>
                <a:pPr>
                  <a:buFontTx/>
                  <a:buNone/>
                </a:pPr>
                <a:r>
                  <a:rPr lang="en-US" sz="2000" i="1" dirty="0" err="1">
                    <a:ea typeface="ＭＳ Ｐゴシック" pitchFamily="34" charset="-128"/>
                  </a:rPr>
                  <a:t>Perché</a:t>
                </a:r>
                <a:r>
                  <a:rPr lang="en-US" sz="2000" i="1" dirty="0">
                    <a:ea typeface="ＭＳ Ｐゴシック" pitchFamily="34" charset="-128"/>
                  </a:rPr>
                  <a:t> </a:t>
                </a:r>
                <a:r>
                  <a:rPr lang="en-US" sz="2000" i="1" dirty="0" err="1">
                    <a:ea typeface="ＭＳ Ｐゴシック" pitchFamily="34" charset="-128"/>
                  </a:rPr>
                  <a:t>si</a:t>
                </a:r>
                <a:r>
                  <a:rPr lang="en-US" sz="2000" i="1" dirty="0">
                    <a:ea typeface="ＭＳ Ｐゴシック" pitchFamily="34" charset="-128"/>
                  </a:rPr>
                  <a:t> </a:t>
                </a:r>
                <a:r>
                  <a:rPr lang="en-US" sz="2000" i="1" dirty="0" err="1">
                    <a:ea typeface="ＭＳ Ｐゴシック" pitchFamily="34" charset="-128"/>
                  </a:rPr>
                  <a:t>usa</a:t>
                </a:r>
                <a:r>
                  <a:rPr lang="en-US" sz="2000" i="1" dirty="0">
                    <a:ea typeface="ＭＳ Ｐゴシック" pitchFamily="34" charset="-128"/>
                  </a:rPr>
                  <a:t> </a:t>
                </a:r>
                <a:r>
                  <a:rPr lang="en-US" sz="2000" i="1" dirty="0" err="1">
                    <a:ea typeface="ＭＳ Ｐゴシック" pitchFamily="34" charset="-128"/>
                  </a:rPr>
                  <a:t>il</a:t>
                </a:r>
                <a:r>
                  <a:rPr lang="en-US" sz="2000" i="1" dirty="0">
                    <a:ea typeface="ＭＳ Ｐゴシック" pitchFamily="34" charset="-128"/>
                  </a:rPr>
                  <a:t> </a:t>
                </a:r>
                <a:r>
                  <a:rPr lang="en-US" sz="2000" i="1" dirty="0" err="1">
                    <a:ea typeface="ＭＳ Ｐゴシック" pitchFamily="34" charset="-128"/>
                  </a:rPr>
                  <a:t>termine</a:t>
                </a:r>
                <a:r>
                  <a:rPr lang="en-US" sz="2000" i="1" dirty="0">
                    <a:ea typeface="ＭＳ Ｐゴシック" pitchFamily="34" charset="-128"/>
                  </a:rPr>
                  <a:t> “pseudo </a:t>
                </a:r>
                <a:r>
                  <a:rPr lang="en-US" sz="2000" i="1" dirty="0" err="1">
                    <a:ea typeface="ＭＳ Ｐゴシック" pitchFamily="34" charset="-128"/>
                  </a:rPr>
                  <a:t>previsioni</a:t>
                </a:r>
                <a:r>
                  <a:rPr lang="en-US" sz="2000" i="1" dirty="0">
                    <a:ea typeface="ＭＳ Ｐゴシック" pitchFamily="34" charset="-128"/>
                  </a:rPr>
                  <a:t> </a:t>
                </a:r>
                <a:r>
                  <a:rPr lang="en-US" sz="2000" i="1" dirty="0" err="1">
                    <a:ea typeface="ＭＳ Ｐゴシック" pitchFamily="34" charset="-128"/>
                  </a:rPr>
                  <a:t>fuori</a:t>
                </a:r>
                <a:r>
                  <a:rPr lang="en-US" sz="2000" i="1" dirty="0">
                    <a:ea typeface="ＭＳ Ｐゴシック" pitchFamily="34" charset="-128"/>
                  </a:rPr>
                  <a:t> </a:t>
                </a:r>
                <a:r>
                  <a:rPr lang="en-US" sz="2000" i="1" dirty="0" err="1">
                    <a:ea typeface="ＭＳ Ｐゴシック" pitchFamily="34" charset="-128"/>
                  </a:rPr>
                  <a:t>campione</a:t>
                </a:r>
                <a:r>
                  <a:rPr lang="en-US" sz="2000" i="1" dirty="0">
                    <a:ea typeface="ＭＳ Ｐゴシック" pitchFamily="34" charset="-128"/>
                  </a:rPr>
                  <a:t>”?</a:t>
                </a:r>
                <a:r>
                  <a:rPr lang="en-US" sz="2000" dirty="0">
                    <a:ea typeface="ＭＳ Ｐゴシック" pitchFamily="34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45568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412776"/>
                <a:ext cx="8294688" cy="4572000"/>
              </a:xfrm>
              <a:blipFill>
                <a:blip r:embed="rId3"/>
                <a:stretch>
                  <a:fillRect l="-808" r="-882" b="-693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556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941572"/>
              </p:ext>
            </p:extLst>
          </p:nvPr>
        </p:nvGraphicFramePr>
        <p:xfrm>
          <a:off x="1462087" y="4918075"/>
          <a:ext cx="965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680" name="Equation" r:id="rId4" imgW="965160" imgH="482400" progId="Equation.DSMT4">
                  <p:embed/>
                </p:oleObj>
              </mc:Choice>
              <mc:Fallback>
                <p:oleObj name="Equation" r:id="rId4" imgW="9651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2087" y="4918075"/>
                        <a:ext cx="965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56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6193290"/>
              </p:ext>
            </p:extLst>
          </p:nvPr>
        </p:nvGraphicFramePr>
        <p:xfrm>
          <a:off x="2841625" y="4800600"/>
          <a:ext cx="29495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681" name="Equation" r:id="rId6" imgW="3441600" imgH="939600" progId="Equation.DSMT4">
                  <p:embed/>
                </p:oleObj>
              </mc:Choice>
              <mc:Fallback>
                <p:oleObj name="Equation" r:id="rId6" imgW="344160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25" y="4800600"/>
                        <a:ext cx="2949575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9741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Usare l’RMSFE per costruire intervalli di previsione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000" dirty="0"/>
              <a:t>Se </a:t>
            </a:r>
            <a:r>
              <a:rPr lang="en-US" sz="2000" i="1" dirty="0"/>
              <a:t>u</a:t>
            </a:r>
            <a:r>
              <a:rPr lang="en-US" sz="2000" i="1" baseline="-25000" dirty="0"/>
              <a:t>T</a:t>
            </a:r>
            <a:r>
              <a:rPr lang="en-US" sz="2000" baseline="-25000" dirty="0"/>
              <a:t>+1</a:t>
            </a:r>
            <a:r>
              <a:rPr lang="en-US" sz="2000" dirty="0"/>
              <a:t> ha </a:t>
            </a:r>
            <a:r>
              <a:rPr lang="en-US" sz="2000" dirty="0" err="1"/>
              <a:t>distribuzione</a:t>
            </a:r>
            <a:r>
              <a:rPr lang="en-US" sz="2000" dirty="0"/>
              <a:t> </a:t>
            </a:r>
            <a:r>
              <a:rPr lang="en-US" sz="2000" dirty="0" err="1"/>
              <a:t>normale</a:t>
            </a:r>
            <a:r>
              <a:rPr lang="en-US" sz="2000" dirty="0"/>
              <a:t>, </a:t>
            </a:r>
            <a:r>
              <a:rPr lang="en-US" sz="2000" dirty="0" err="1"/>
              <a:t>allora</a:t>
            </a:r>
            <a:r>
              <a:rPr lang="en-US" sz="2000" dirty="0"/>
              <a:t> un intervallo di </a:t>
            </a:r>
            <a:r>
              <a:rPr lang="en-US" sz="2000" dirty="0" err="1"/>
              <a:t>previsione</a:t>
            </a:r>
            <a:r>
              <a:rPr lang="en-US" sz="2000" dirty="0"/>
              <a:t> al 95% </a:t>
            </a:r>
            <a:r>
              <a:rPr lang="en-US" sz="2000" dirty="0" err="1"/>
              <a:t>può</a:t>
            </a:r>
            <a:r>
              <a:rPr lang="en-US" sz="2000" dirty="0"/>
              <a:t> </a:t>
            </a:r>
            <a:r>
              <a:rPr lang="en-US" sz="2000" dirty="0" err="1"/>
              <a:t>essere</a:t>
            </a:r>
            <a:r>
              <a:rPr lang="en-US" sz="2000" dirty="0"/>
              <a:t> </a:t>
            </a:r>
            <a:r>
              <a:rPr lang="en-US" sz="2000" dirty="0" err="1"/>
              <a:t>costruito</a:t>
            </a:r>
            <a:r>
              <a:rPr lang="en-US" sz="2000" dirty="0"/>
              <a:t> come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 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               ± 1,96</a:t>
            </a:r>
            <a:r>
              <a:rPr lang="en-US" sz="2000" dirty="0">
                <a:sym typeface="Euclid Symbol"/>
              </a:rPr>
              <a:t>×</a:t>
            </a:r>
            <a:r>
              <a:rPr lang="en-US" sz="2000" dirty="0"/>
              <a:t>  </a:t>
            </a:r>
          </a:p>
          <a:p>
            <a:pPr marL="0" indent="0">
              <a:buFontTx/>
              <a:buNone/>
              <a:defRPr/>
            </a:pPr>
            <a:r>
              <a:rPr lang="en-US" sz="2000" i="1" dirty="0"/>
              <a:t>Note</a:t>
            </a:r>
            <a:r>
              <a:rPr lang="en-US" sz="2000" dirty="0"/>
              <a:t>:</a:t>
            </a:r>
          </a:p>
          <a:p>
            <a:pPr>
              <a:defRPr/>
            </a:pPr>
            <a:r>
              <a:rPr lang="en-US" sz="2000" dirty="0" err="1"/>
              <a:t>Questo</a:t>
            </a:r>
            <a:r>
              <a:rPr lang="en-US" sz="2000" dirty="0"/>
              <a:t> intervallo è </a:t>
            </a:r>
            <a:r>
              <a:rPr lang="en-US" sz="2000" dirty="0" err="1"/>
              <a:t>valido</a:t>
            </a:r>
            <a:r>
              <a:rPr lang="en-US" sz="2000" dirty="0"/>
              <a:t> solo se </a:t>
            </a:r>
            <a:r>
              <a:rPr lang="en-US" sz="2000" i="1" dirty="0"/>
              <a:t>u</a:t>
            </a:r>
            <a:r>
              <a:rPr lang="en-US" sz="2000" i="1" baseline="-25000" dirty="0"/>
              <a:t>T</a:t>
            </a:r>
            <a:r>
              <a:rPr lang="en-US" sz="2000" baseline="-25000" dirty="0"/>
              <a:t>+1</a:t>
            </a:r>
            <a:r>
              <a:rPr lang="en-US" sz="2000" dirty="0"/>
              <a:t> è </a:t>
            </a:r>
            <a:r>
              <a:rPr lang="en-US" sz="2000" dirty="0" err="1"/>
              <a:t>normale</a:t>
            </a:r>
            <a:r>
              <a:rPr lang="en-US" sz="2000" dirty="0"/>
              <a:t>, ma </a:t>
            </a:r>
            <a:r>
              <a:rPr lang="en-US" sz="2000" dirty="0" err="1"/>
              <a:t>potrebbe</a:t>
            </a:r>
            <a:r>
              <a:rPr lang="en-US" sz="2000" dirty="0"/>
              <a:t> </a:t>
            </a:r>
            <a:r>
              <a:rPr lang="en-US" sz="2000" dirty="0" err="1"/>
              <a:t>comunque</a:t>
            </a:r>
            <a:r>
              <a:rPr lang="en-US" sz="2000" dirty="0"/>
              <a:t> </a:t>
            </a:r>
            <a:r>
              <a:rPr lang="en-US" sz="2000" dirty="0" err="1"/>
              <a:t>fornire</a:t>
            </a:r>
            <a:r>
              <a:rPr lang="en-US" sz="2000" dirty="0"/>
              <a:t> </a:t>
            </a:r>
            <a:r>
              <a:rPr lang="en-US" sz="2000" dirty="0" err="1"/>
              <a:t>un’approssimazione</a:t>
            </a:r>
            <a:r>
              <a:rPr lang="en-US" sz="2000" dirty="0"/>
              <a:t> </a:t>
            </a:r>
            <a:r>
              <a:rPr lang="en-US" sz="2000" dirty="0" err="1"/>
              <a:t>ragionevole</a:t>
            </a:r>
            <a:r>
              <a:rPr lang="en-US" sz="2000" dirty="0"/>
              <a:t> ed è una </a:t>
            </a:r>
            <a:r>
              <a:rPr lang="en-US" sz="2000" dirty="0" err="1"/>
              <a:t>misura</a:t>
            </a:r>
            <a:r>
              <a:rPr lang="en-US" sz="2000" dirty="0"/>
              <a:t> </a:t>
            </a:r>
            <a:r>
              <a:rPr lang="en-US" sz="2000" dirty="0" err="1"/>
              <a:t>comunemente</a:t>
            </a:r>
            <a:r>
              <a:rPr lang="en-US" sz="2000" dirty="0"/>
              <a:t> </a:t>
            </a:r>
            <a:r>
              <a:rPr lang="en-US" sz="2000" dirty="0" err="1"/>
              <a:t>usata</a:t>
            </a:r>
            <a:r>
              <a:rPr lang="en-US" sz="2000" dirty="0"/>
              <a:t> di </a:t>
            </a:r>
            <a:r>
              <a:rPr lang="en-US" sz="2000" dirty="0" err="1"/>
              <a:t>incertezza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previsione</a:t>
            </a:r>
            <a:endParaRPr lang="en-US" sz="2000" dirty="0"/>
          </a:p>
        </p:txBody>
      </p:sp>
      <p:graphicFrame>
        <p:nvGraphicFramePr>
          <p:cNvPr id="4567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977623"/>
              </p:ext>
            </p:extLst>
          </p:nvPr>
        </p:nvGraphicFramePr>
        <p:xfrm>
          <a:off x="2844800" y="2597150"/>
          <a:ext cx="736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20" name="Equation" r:id="rId3" imgW="736560" imgH="507960" progId="Equation.DSMT4">
                  <p:embed/>
                </p:oleObj>
              </mc:Choice>
              <mc:Fallback>
                <p:oleObj name="Equation" r:id="rId3" imgW="73656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2597150"/>
                        <a:ext cx="7366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6707" name="Object 3"/>
          <p:cNvGraphicFramePr>
            <a:graphicFrameLocks noChangeAspect="1"/>
          </p:cNvGraphicFramePr>
          <p:nvPr/>
        </p:nvGraphicFramePr>
        <p:xfrm>
          <a:off x="4692650" y="2571750"/>
          <a:ext cx="1168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21" name="Equation" r:id="rId5" imgW="1168200" imgH="482400" progId="Equation.DSMT4">
                  <p:embed/>
                </p:oleObj>
              </mc:Choice>
              <mc:Fallback>
                <p:oleObj name="Equation" r:id="rId5" imgW="11682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2571750"/>
                        <a:ext cx="1168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20950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1" name="Title 1"/>
          <p:cNvSpPr>
            <a:spLocks noGrp="1"/>
          </p:cNvSpPr>
          <p:nvPr>
            <p:ph type="title"/>
          </p:nvPr>
        </p:nvSpPr>
        <p:spPr>
          <a:xfrm>
            <a:off x="304800" y="303213"/>
            <a:ext cx="3276600" cy="2287587"/>
          </a:xfrm>
        </p:spPr>
        <p:txBody>
          <a:bodyPr/>
          <a:lstStyle/>
          <a:p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Esempio 1: “grafico a ventaglio” di Bank of England, febbraio 2011</a:t>
            </a:r>
            <a:br>
              <a:rPr lang="en-US">
                <a:ea typeface="ＭＳ Ｐゴシック" pitchFamily="34" charset="-128"/>
              </a:rPr>
            </a:br>
            <a:endParaRPr lang="en-US">
              <a:ea typeface="ＭＳ Ｐゴシック" pitchFamily="34" charset="-128"/>
            </a:endParaRPr>
          </a:p>
        </p:txBody>
      </p:sp>
      <p:sp>
        <p:nvSpPr>
          <p:cNvPr id="457732" name="Content Placeholder 2"/>
          <p:cNvSpPr>
            <a:spLocks noGrp="1"/>
          </p:cNvSpPr>
          <p:nvPr>
            <p:ph idx="1"/>
          </p:nvPr>
        </p:nvSpPr>
        <p:spPr>
          <a:xfrm>
            <a:off x="304800" y="5867400"/>
            <a:ext cx="8294688" cy="762000"/>
          </a:xfrm>
        </p:spPr>
        <p:txBody>
          <a:bodyPr/>
          <a:lstStyle/>
          <a:p>
            <a:r>
              <a:rPr lang="en-US" sz="1600" u="sng">
                <a:ea typeface="ＭＳ Ｐゴシック" pitchFamily="34" charset="-128"/>
                <a:hlinkClick r:id="rId2"/>
              </a:rPr>
              <a:t>http://www.bankofengland.co.uk/publications/inflationreport/ir11feb.pdf</a:t>
            </a:r>
            <a:endParaRPr lang="en-US" sz="1600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pic>
        <p:nvPicPr>
          <p:cNvPr id="2" name="Immagin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09600"/>
            <a:ext cx="5053013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89911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>
                <a:ea typeface="ＭＳ Ｐゴシック" pitchFamily="34" charset="-128"/>
              </a:rPr>
              <a:t>Esempio 2:  bollettino mensile della banca centrale europea, marzo 2011, proiezioni macroeconomiche</a:t>
            </a:r>
          </a:p>
        </p:txBody>
      </p:sp>
      <p:sp>
        <p:nvSpPr>
          <p:cNvPr id="458756" name="Content Placeholder 2"/>
          <p:cNvSpPr>
            <a:spLocks noGrp="1"/>
          </p:cNvSpPr>
          <p:nvPr>
            <p:ph idx="1"/>
          </p:nvPr>
        </p:nvSpPr>
        <p:spPr>
          <a:xfrm>
            <a:off x="304800" y="5410200"/>
            <a:ext cx="8294688" cy="7620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i="1">
                <a:ea typeface="ＭＳ Ｐゴシック" pitchFamily="34" charset="-128"/>
              </a:rPr>
              <a:t>Come hanno calcolato questi intervalli</a:t>
            </a:r>
            <a:r>
              <a:rPr lang="en-US" sz="2000">
                <a:ea typeface="ＭＳ Ｐゴシック" pitchFamily="34" charset="-128"/>
              </a:rPr>
              <a:t>? </a:t>
            </a:r>
          </a:p>
          <a:p>
            <a:pPr>
              <a:buFontTx/>
              <a:buNone/>
            </a:pPr>
            <a:r>
              <a:rPr lang="en-US" sz="2000" u="sng">
                <a:ea typeface="ＭＳ Ｐゴシック" pitchFamily="34" charset="-128"/>
                <a:hlinkClick r:id="rId2"/>
              </a:rPr>
              <a:t>http://www.ecb.int/pub/mb/html/index.en.html</a:t>
            </a:r>
            <a:r>
              <a:rPr lang="en-US" sz="2000">
                <a:ea typeface="ＭＳ Ｐゴシック" pitchFamily="34" charset="-128"/>
              </a:rPr>
              <a:t> </a:t>
            </a:r>
          </a:p>
        </p:txBody>
      </p:sp>
      <p:pic>
        <p:nvPicPr>
          <p:cNvPr id="2" name="Immagin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447800"/>
            <a:ext cx="83185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6938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1" name="Title 1"/>
          <p:cNvSpPr>
            <a:spLocks noGrp="1"/>
          </p:cNvSpPr>
          <p:nvPr>
            <p:ph type="title"/>
          </p:nvPr>
        </p:nvSpPr>
        <p:spPr>
          <a:xfrm>
            <a:off x="323528" y="303213"/>
            <a:ext cx="8591872" cy="992187"/>
          </a:xfrm>
        </p:spPr>
        <p:txBody>
          <a:bodyPr/>
          <a:lstStyle/>
          <a:p>
            <a:r>
              <a:rPr lang="en-US" sz="2400">
                <a:ea typeface="ＭＳ Ｐゴシック" pitchFamily="34" charset="-128"/>
              </a:rPr>
              <a:t>7.  Scelta della lunghezza dei ritardi usando criteri d’informazione (Paragrafo 14.5)</a:t>
            </a:r>
          </a:p>
        </p:txBody>
      </p:sp>
      <p:sp>
        <p:nvSpPr>
          <p:cNvPr id="460802" name="Content Placeholder 2"/>
          <p:cNvSpPr>
            <a:spLocks noGrp="1"/>
          </p:cNvSpPr>
          <p:nvPr>
            <p:ph idx="1"/>
          </p:nvPr>
        </p:nvSpPr>
        <p:spPr>
          <a:xfrm>
            <a:off x="304800" y="1340768"/>
            <a:ext cx="8294688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Come </a:t>
            </a:r>
            <a:r>
              <a:rPr lang="en-US" sz="2400" dirty="0" err="1">
                <a:ea typeface="ＭＳ Ｐゴシック" pitchFamily="34" charset="-128"/>
              </a:rPr>
              <a:t>scegliere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il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numero</a:t>
            </a:r>
            <a:r>
              <a:rPr lang="en-US" sz="2400" dirty="0">
                <a:ea typeface="ＭＳ Ｐゴシック" pitchFamily="34" charset="-128"/>
              </a:rPr>
              <a:t> di intervalli </a:t>
            </a:r>
            <a:r>
              <a:rPr lang="en-US" sz="2400" i="1" dirty="0">
                <a:ea typeface="ＭＳ Ｐゴシック" pitchFamily="34" charset="-128"/>
              </a:rPr>
              <a:t>p</a:t>
            </a:r>
            <a:r>
              <a:rPr lang="en-US" sz="2400" dirty="0">
                <a:ea typeface="ＭＳ Ｐゴシック" pitchFamily="34" charset="-128"/>
              </a:rPr>
              <a:t> in un AR(</a:t>
            </a:r>
            <a:r>
              <a:rPr lang="en-US" sz="2400" i="1" dirty="0">
                <a:ea typeface="ＭＳ Ｐゴシック" pitchFamily="34" charset="-128"/>
              </a:rPr>
              <a:t>p</a:t>
            </a:r>
            <a:r>
              <a:rPr lang="en-US" sz="2400" dirty="0">
                <a:ea typeface="ＭＳ Ｐゴシック" pitchFamily="34" charset="-128"/>
              </a:rPr>
              <a:t>)?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La </a:t>
            </a:r>
            <a:r>
              <a:rPr lang="en-US" sz="2000" dirty="0" err="1">
                <a:ea typeface="ＭＳ Ｐゴシック" pitchFamily="34" charset="-128"/>
              </a:rPr>
              <a:t>distorsione</a:t>
            </a:r>
            <a:r>
              <a:rPr lang="en-US" sz="2000" dirty="0">
                <a:ea typeface="ＭＳ Ｐゴシック" pitchFamily="34" charset="-128"/>
              </a:rPr>
              <a:t> da </a:t>
            </a:r>
            <a:r>
              <a:rPr lang="en-US" sz="2000" dirty="0" err="1">
                <a:ea typeface="ＭＳ Ｐゴシック" pitchFamily="34" charset="-128"/>
              </a:rPr>
              <a:t>variabili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omesse</a:t>
            </a:r>
            <a:r>
              <a:rPr lang="en-US" sz="2000" dirty="0">
                <a:ea typeface="ＭＳ Ｐゴシック" pitchFamily="34" charset="-128"/>
              </a:rPr>
              <a:t> è per la </a:t>
            </a:r>
            <a:r>
              <a:rPr lang="en-US" sz="2000" dirty="0" err="1">
                <a:ea typeface="ＭＳ Ｐゴシック" pitchFamily="34" charset="-128"/>
              </a:rPr>
              <a:t>previsione</a:t>
            </a:r>
            <a:r>
              <a:rPr lang="en-US" sz="2000" dirty="0">
                <a:ea typeface="ＭＳ Ｐゴシック" pitchFamily="34" charset="-128"/>
              </a:rPr>
              <a:t>!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Si </a:t>
            </a:r>
            <a:r>
              <a:rPr lang="en-US" sz="2000" dirty="0" err="1">
                <a:ea typeface="ＭＳ Ｐゴシック" pitchFamily="34" charset="-128"/>
              </a:rPr>
              <a:t>possono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sequenze</a:t>
            </a:r>
            <a:r>
              <a:rPr lang="en-US" sz="2000" dirty="0">
                <a:ea typeface="ＭＳ Ｐゴシック" pitchFamily="34" charset="-128"/>
              </a:rPr>
              <a:t> di test </a:t>
            </a:r>
            <a:r>
              <a:rPr lang="en-US" sz="2000" i="1" dirty="0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o </a:t>
            </a:r>
            <a:r>
              <a:rPr lang="en-US" sz="2000" i="1" dirty="0">
                <a:ea typeface="ＭＳ Ｐゴシック" pitchFamily="34" charset="-128"/>
              </a:rPr>
              <a:t>F</a:t>
            </a:r>
            <a:r>
              <a:rPr lang="en-US" sz="2000" dirty="0">
                <a:ea typeface="ＭＳ Ｐゴシック" pitchFamily="34" charset="-128"/>
              </a:rPr>
              <a:t>; ma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modelli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scelti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tendono</a:t>
            </a:r>
            <a:r>
              <a:rPr lang="en-US" sz="2000" dirty="0">
                <a:ea typeface="ＭＳ Ｐゴシック" pitchFamily="34" charset="-128"/>
              </a:rPr>
              <a:t> a </a:t>
            </a:r>
            <a:r>
              <a:rPr lang="en-US" sz="2000" dirty="0" err="1">
                <a:ea typeface="ＭＳ Ｐゴシック" pitchFamily="34" charset="-128"/>
              </a:rPr>
              <a:t>essere</a:t>
            </a:r>
            <a:r>
              <a:rPr lang="en-US" sz="2000" dirty="0">
                <a:ea typeface="ＭＳ Ｐゴシック" pitchFamily="34" charset="-128"/>
              </a:rPr>
              <a:t> “</a:t>
            </a:r>
            <a:r>
              <a:rPr lang="en-US" sz="2000" dirty="0" err="1">
                <a:ea typeface="ＭＳ Ｐゴシック" pitchFamily="34" charset="-128"/>
              </a:rPr>
              <a:t>troppo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grandi</a:t>
            </a:r>
            <a:r>
              <a:rPr lang="en-US" sz="2000" dirty="0">
                <a:ea typeface="ＭＳ Ｐゴシック" pitchFamily="34" charset="-128"/>
              </a:rPr>
              <a:t>” (</a:t>
            </a:r>
            <a:r>
              <a:rPr lang="en-US" sz="2000" dirty="0" err="1">
                <a:ea typeface="ＭＳ Ｐゴシック" pitchFamily="34" charset="-128"/>
              </a:rPr>
              <a:t>perché</a:t>
            </a:r>
            <a:r>
              <a:rPr lang="en-US" sz="2000" dirty="0">
                <a:ea typeface="ＭＳ Ｐゴシック" pitchFamily="34" charset="-128"/>
              </a:rPr>
              <a:t>?)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Un </a:t>
            </a:r>
            <a:r>
              <a:rPr lang="en-US" sz="2000" dirty="0" err="1">
                <a:ea typeface="ＭＳ Ｐゴシック" pitchFamily="34" charset="-128"/>
              </a:rPr>
              <a:t>altro</a:t>
            </a:r>
            <a:r>
              <a:rPr lang="en-US" sz="2000" dirty="0">
                <a:ea typeface="ＭＳ Ｐゴシック" pitchFamily="34" charset="-128"/>
              </a:rPr>
              <a:t> modo – </a:t>
            </a:r>
            <a:r>
              <a:rPr lang="en-US" sz="2000" dirty="0" err="1">
                <a:ea typeface="ＭＳ Ｐゴシック" pitchFamily="34" charset="-128"/>
              </a:rPr>
              <a:t>migliore</a:t>
            </a:r>
            <a:r>
              <a:rPr lang="en-US" sz="2000" dirty="0">
                <a:ea typeface="ＭＳ Ｐゴシック" pitchFamily="34" charset="-128"/>
              </a:rPr>
              <a:t> – per </a:t>
            </a:r>
            <a:r>
              <a:rPr lang="en-US" sz="2000" dirty="0" err="1">
                <a:ea typeface="ＭＳ Ｐゴシック" pitchFamily="34" charset="-128"/>
              </a:rPr>
              <a:t>determinare</a:t>
            </a:r>
            <a:r>
              <a:rPr lang="en-US" sz="2000" dirty="0">
                <a:ea typeface="ＭＳ Ｐゴシック" pitchFamily="34" charset="-128"/>
              </a:rPr>
              <a:t> la </a:t>
            </a:r>
            <a:r>
              <a:rPr lang="en-US" sz="2000" dirty="0" err="1">
                <a:ea typeface="ＭＳ Ｐゴシック" pitchFamily="34" charset="-128"/>
              </a:rPr>
              <a:t>lunghezza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ritardi</a:t>
            </a:r>
            <a:r>
              <a:rPr lang="en-US" sz="2000" dirty="0">
                <a:ea typeface="ＭＳ Ｐゴシック" pitchFamily="34" charset="-128"/>
              </a:rPr>
              <a:t> è </a:t>
            </a:r>
            <a:r>
              <a:rPr lang="en-US" sz="2000" dirty="0" err="1">
                <a:ea typeface="ＭＳ Ｐゴシック" pitchFamily="34" charset="-128"/>
              </a:rPr>
              <a:t>quello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un </a:t>
            </a:r>
            <a:r>
              <a:rPr lang="en-US" sz="2000" i="1" dirty="0" err="1">
                <a:ea typeface="ＭＳ Ｐゴシック" pitchFamily="34" charset="-128"/>
              </a:rPr>
              <a:t>criterio</a:t>
            </a:r>
            <a:r>
              <a:rPr lang="en-US" sz="2000" i="1" dirty="0">
                <a:ea typeface="ＭＳ Ｐゴシック" pitchFamily="34" charset="-128"/>
              </a:rPr>
              <a:t> di </a:t>
            </a:r>
            <a:r>
              <a:rPr lang="en-US" sz="2000" i="1" dirty="0" err="1">
                <a:ea typeface="ＭＳ Ｐゴシック" pitchFamily="34" charset="-128"/>
              </a:rPr>
              <a:t>informazione</a:t>
            </a:r>
            <a:endParaRPr lang="en-US" sz="2000" dirty="0">
              <a:ea typeface="ＭＳ Ｐゴシック" pitchFamily="34" charset="-128"/>
            </a:endParaRPr>
          </a:p>
          <a:p>
            <a:pPr lvl="1"/>
            <a:r>
              <a:rPr lang="en-US" sz="1600" dirty="0">
                <a:ea typeface="ＭＳ Ｐゴシック" pitchFamily="34" charset="-128"/>
              </a:rPr>
              <a:t>I </a:t>
            </a:r>
            <a:r>
              <a:rPr lang="en-US" sz="1600" dirty="0" err="1">
                <a:ea typeface="ＭＳ Ｐゴシック" pitchFamily="34" charset="-128"/>
              </a:rPr>
              <a:t>criteri</a:t>
            </a:r>
            <a:r>
              <a:rPr lang="en-US" sz="1600" dirty="0">
                <a:ea typeface="ＭＳ Ｐゴシック" pitchFamily="34" charset="-128"/>
              </a:rPr>
              <a:t> di </a:t>
            </a:r>
            <a:r>
              <a:rPr lang="en-US" sz="1600" dirty="0" err="1">
                <a:ea typeface="ＭＳ Ｐゴシック" pitchFamily="34" charset="-128"/>
              </a:rPr>
              <a:t>informazione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bilanciano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distorsione</a:t>
            </a:r>
            <a:r>
              <a:rPr lang="en-US" sz="1600" dirty="0">
                <a:ea typeface="ＭＳ Ｐゴシック" pitchFamily="34" charset="-128"/>
              </a:rPr>
              <a:t> (</a:t>
            </a:r>
            <a:r>
              <a:rPr lang="en-US" sz="1600" dirty="0" err="1">
                <a:ea typeface="ＭＳ Ｐゴシック" pitchFamily="34" charset="-128"/>
              </a:rPr>
              <a:t>troppo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pochi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ritardi</a:t>
            </a:r>
            <a:r>
              <a:rPr lang="en-US" sz="1600" dirty="0">
                <a:ea typeface="ＭＳ Ｐゴシック" pitchFamily="34" charset="-128"/>
              </a:rPr>
              <a:t>) e </a:t>
            </a:r>
            <a:r>
              <a:rPr lang="en-US" sz="1600" dirty="0" err="1">
                <a:ea typeface="ＭＳ Ｐゴシック" pitchFamily="34" charset="-128"/>
              </a:rPr>
              <a:t>varianza</a:t>
            </a:r>
            <a:r>
              <a:rPr lang="en-US" sz="1600" dirty="0">
                <a:ea typeface="ＭＳ Ｐゴシック" pitchFamily="34" charset="-128"/>
              </a:rPr>
              <a:t> (</a:t>
            </a:r>
            <a:r>
              <a:rPr lang="en-US" sz="1600" dirty="0" err="1">
                <a:ea typeface="ＭＳ Ｐゴシック" pitchFamily="34" charset="-128"/>
              </a:rPr>
              <a:t>troppi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ritardi</a:t>
            </a:r>
            <a:r>
              <a:rPr lang="en-US" sz="1600" dirty="0">
                <a:ea typeface="ＭＳ Ｐゴシック" pitchFamily="34" charset="-128"/>
              </a:rPr>
              <a:t>)</a:t>
            </a:r>
          </a:p>
          <a:p>
            <a:pPr lvl="1"/>
            <a:r>
              <a:rPr lang="en-US" sz="1600" dirty="0">
                <a:ea typeface="ＭＳ Ｐゴシック" pitchFamily="34" charset="-128"/>
              </a:rPr>
              <a:t>Due </a:t>
            </a:r>
            <a:r>
              <a:rPr lang="en-US" sz="1600" i="1" dirty="0" err="1">
                <a:ea typeface="ＭＳ Ｐゴシック" pitchFamily="34" charset="-128"/>
              </a:rPr>
              <a:t>criteri</a:t>
            </a:r>
            <a:r>
              <a:rPr lang="en-US" sz="1600" i="1" dirty="0">
                <a:ea typeface="ＭＳ Ｐゴシック" pitchFamily="34" charset="-128"/>
              </a:rPr>
              <a:t> </a:t>
            </a:r>
            <a:r>
              <a:rPr lang="en-US" sz="1600" i="1" dirty="0" err="1">
                <a:ea typeface="ＭＳ Ｐゴシック" pitchFamily="34" charset="-128"/>
              </a:rPr>
              <a:t>informativi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sono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quello</a:t>
            </a:r>
            <a:r>
              <a:rPr lang="en-US" sz="1600" dirty="0">
                <a:ea typeface="ＭＳ Ｐゴシック" pitchFamily="34" charset="-128"/>
              </a:rPr>
              <a:t> di Bayes (BIC) e </a:t>
            </a:r>
            <a:r>
              <a:rPr lang="en-US" sz="1600" dirty="0" err="1">
                <a:ea typeface="ＭＳ Ｐゴシック" pitchFamily="34" charset="-128"/>
              </a:rPr>
              <a:t>quello</a:t>
            </a:r>
            <a:r>
              <a:rPr lang="en-US" sz="1600" dirty="0">
                <a:ea typeface="ＭＳ Ｐゴシック" pitchFamily="34" charset="-128"/>
              </a:rPr>
              <a:t> di Akaike (AIC)…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0111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Il Bayes Information Criterion (BIC)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44824"/>
            <a:ext cx="8712968" cy="4572000"/>
          </a:xfrm>
        </p:spPr>
        <p:txBody>
          <a:bodyPr/>
          <a:lstStyle/>
          <a:p>
            <a:pPr>
              <a:defRPr/>
            </a:pPr>
            <a:r>
              <a:rPr lang="en-US" sz="2400" i="1" dirty="0"/>
              <a:t>Primo </a:t>
            </a:r>
            <a:r>
              <a:rPr lang="en-US" sz="2400" i="1" dirty="0" err="1"/>
              <a:t>termine</a:t>
            </a:r>
            <a:r>
              <a:rPr lang="en-US" sz="2400" dirty="0"/>
              <a:t>:  </a:t>
            </a:r>
            <a:r>
              <a:rPr lang="en-US" sz="2400" dirty="0" err="1"/>
              <a:t>sempre</a:t>
            </a:r>
            <a:r>
              <a:rPr lang="en-US" sz="2400" dirty="0"/>
              <a:t> </a:t>
            </a:r>
            <a:r>
              <a:rPr lang="en-US" sz="2400" dirty="0" err="1"/>
              <a:t>decrescente</a:t>
            </a:r>
            <a:r>
              <a:rPr lang="en-US" sz="2400" dirty="0"/>
              <a:t> in </a:t>
            </a:r>
            <a:r>
              <a:rPr lang="en-US" sz="2400" i="1" dirty="0"/>
              <a:t>p</a:t>
            </a:r>
            <a:r>
              <a:rPr lang="en-US" sz="2400" dirty="0"/>
              <a:t> (</a:t>
            </a:r>
            <a:r>
              <a:rPr lang="en-US" sz="2400" dirty="0" err="1"/>
              <a:t>più</a:t>
            </a:r>
            <a:r>
              <a:rPr lang="en-US" sz="2400" dirty="0"/>
              <a:t> </a:t>
            </a:r>
            <a:r>
              <a:rPr lang="en-US" sz="2400" dirty="0" err="1"/>
              <a:t>grande</a:t>
            </a:r>
            <a:r>
              <a:rPr lang="en-US" sz="2400" dirty="0"/>
              <a:t> è </a:t>
            </a:r>
            <a:r>
              <a:rPr lang="en-US" sz="2400" i="1" dirty="0"/>
              <a:t>p</a:t>
            </a:r>
            <a:r>
              <a:rPr lang="en-US" sz="2400" dirty="0"/>
              <a:t>, </a:t>
            </a:r>
            <a:r>
              <a:rPr lang="en-US" sz="2400" dirty="0" err="1"/>
              <a:t>migliore</a:t>
            </a:r>
            <a:r>
              <a:rPr lang="en-US" sz="2400" dirty="0"/>
              <a:t> </a:t>
            </a:r>
            <a:r>
              <a:rPr lang="en-US" sz="2400" dirty="0" err="1"/>
              <a:t>l’adattamento</a:t>
            </a:r>
            <a:r>
              <a:rPr lang="en-US" sz="2400" dirty="0"/>
              <a:t>)</a:t>
            </a:r>
            <a:endParaRPr lang="en-US" sz="1200" dirty="0"/>
          </a:p>
          <a:p>
            <a:pPr>
              <a:defRPr/>
            </a:pPr>
            <a:r>
              <a:rPr lang="en-US" sz="2400" i="1" dirty="0"/>
              <a:t>Secondo </a:t>
            </a:r>
            <a:r>
              <a:rPr lang="en-US" sz="2400" i="1" dirty="0" err="1"/>
              <a:t>termine</a:t>
            </a:r>
            <a:r>
              <a:rPr lang="en-US" sz="2400" dirty="0"/>
              <a:t>:  </a:t>
            </a:r>
            <a:r>
              <a:rPr lang="en-US" sz="2400" dirty="0" err="1"/>
              <a:t>sempre</a:t>
            </a:r>
            <a:r>
              <a:rPr lang="en-US" sz="2400" dirty="0"/>
              <a:t> </a:t>
            </a:r>
            <a:r>
              <a:rPr lang="en-US" sz="2400" dirty="0" err="1"/>
              <a:t>crescente</a:t>
            </a:r>
            <a:r>
              <a:rPr lang="en-US" sz="2400" dirty="0"/>
              <a:t> in </a:t>
            </a:r>
            <a:r>
              <a:rPr lang="en-US" sz="2400" i="1" dirty="0"/>
              <a:t>p</a:t>
            </a:r>
            <a:r>
              <a:rPr lang="en-US" sz="2400" dirty="0"/>
              <a:t>.  </a:t>
            </a:r>
            <a:endParaRPr lang="en-US" sz="1200" dirty="0"/>
          </a:p>
          <a:p>
            <a:pPr lvl="1">
              <a:defRPr/>
            </a:pPr>
            <a:r>
              <a:rPr lang="en-US" sz="1800" dirty="0"/>
              <a:t>La </a:t>
            </a:r>
            <a:r>
              <a:rPr lang="en-US" sz="1800" dirty="0" err="1"/>
              <a:t>varianza</a:t>
            </a:r>
            <a:r>
              <a:rPr lang="en-US" sz="1800" dirty="0"/>
              <a:t> </a:t>
            </a:r>
            <a:r>
              <a:rPr lang="en-US" sz="1800" dirty="0" err="1"/>
              <a:t>della</a:t>
            </a:r>
            <a:r>
              <a:rPr lang="en-US" sz="1800" dirty="0"/>
              <a:t> </a:t>
            </a:r>
            <a:r>
              <a:rPr lang="en-US" sz="1800" dirty="0" err="1"/>
              <a:t>previsione</a:t>
            </a:r>
            <a:r>
              <a:rPr lang="en-US" sz="1800" dirty="0"/>
              <a:t> </a:t>
            </a:r>
            <a:r>
              <a:rPr lang="en-US" sz="1800" dirty="0" err="1"/>
              <a:t>dovuta</a:t>
            </a:r>
            <a:r>
              <a:rPr lang="en-US" sz="1800" dirty="0"/>
              <a:t> </a:t>
            </a:r>
            <a:r>
              <a:rPr lang="en-US" sz="1800" dirty="0" err="1"/>
              <a:t>all’errore</a:t>
            </a:r>
            <a:r>
              <a:rPr lang="en-US" sz="1800" dirty="0"/>
              <a:t> di </a:t>
            </a:r>
            <a:r>
              <a:rPr lang="en-US" sz="1800" dirty="0" err="1"/>
              <a:t>stima</a:t>
            </a:r>
            <a:r>
              <a:rPr lang="en-US" sz="1800" dirty="0"/>
              <a:t> </a:t>
            </a:r>
            <a:r>
              <a:rPr lang="en-US" sz="1800" dirty="0" err="1"/>
              <a:t>aumenta</a:t>
            </a:r>
            <a:r>
              <a:rPr lang="en-US" sz="1800" dirty="0"/>
              <a:t> con </a:t>
            </a:r>
            <a:r>
              <a:rPr lang="en-US" sz="1800" i="1" dirty="0"/>
              <a:t>p</a:t>
            </a:r>
            <a:r>
              <a:rPr lang="en-US" sz="1800" dirty="0"/>
              <a:t> – </a:t>
            </a:r>
            <a:r>
              <a:rPr lang="en-US" sz="1800" dirty="0" err="1"/>
              <a:t>perciò</a:t>
            </a:r>
            <a:r>
              <a:rPr lang="en-US" sz="1800" dirty="0"/>
              <a:t> non </a:t>
            </a:r>
            <a:r>
              <a:rPr lang="en-US" sz="1800" dirty="0" err="1"/>
              <a:t>si</a:t>
            </a:r>
            <a:r>
              <a:rPr lang="en-US" sz="1800" dirty="0"/>
              <a:t> </a:t>
            </a:r>
            <a:r>
              <a:rPr lang="en-US" sz="1800" dirty="0" err="1"/>
              <a:t>vuole</a:t>
            </a:r>
            <a:r>
              <a:rPr lang="en-US" sz="1800" dirty="0"/>
              <a:t> un </a:t>
            </a:r>
            <a:r>
              <a:rPr lang="en-US" sz="1800" dirty="0" err="1"/>
              <a:t>modello</a:t>
            </a:r>
            <a:r>
              <a:rPr lang="en-US" sz="1800" dirty="0"/>
              <a:t> di </a:t>
            </a:r>
            <a:r>
              <a:rPr lang="en-US" sz="1800" dirty="0" err="1"/>
              <a:t>previsione</a:t>
            </a:r>
            <a:r>
              <a:rPr lang="en-US" sz="1800" dirty="0"/>
              <a:t> con </a:t>
            </a:r>
            <a:r>
              <a:rPr lang="en-US" sz="1800" dirty="0" err="1"/>
              <a:t>troppi</a:t>
            </a:r>
            <a:r>
              <a:rPr lang="en-US" sz="1800" dirty="0"/>
              <a:t> </a:t>
            </a:r>
            <a:r>
              <a:rPr lang="en-US" sz="1800" dirty="0" err="1"/>
              <a:t>coefficienti</a:t>
            </a:r>
            <a:r>
              <a:rPr lang="en-US" sz="1800" dirty="0"/>
              <a:t> – ma </a:t>
            </a:r>
            <a:r>
              <a:rPr lang="en-US" sz="1800" dirty="0" err="1"/>
              <a:t>quando</a:t>
            </a:r>
            <a:r>
              <a:rPr lang="en-US" sz="1800" dirty="0"/>
              <a:t> </a:t>
            </a:r>
            <a:r>
              <a:rPr lang="en-US" sz="1800" dirty="0" err="1"/>
              <a:t>sono</a:t>
            </a:r>
            <a:r>
              <a:rPr lang="en-US" sz="1800" dirty="0"/>
              <a:t> “</a:t>
            </a:r>
            <a:r>
              <a:rPr lang="en-US" sz="1800" dirty="0" err="1"/>
              <a:t>troppi</a:t>
            </a:r>
            <a:r>
              <a:rPr lang="en-US" sz="1800" dirty="0"/>
              <a:t>”?</a:t>
            </a:r>
            <a:endParaRPr lang="en-US" sz="1000" dirty="0"/>
          </a:p>
          <a:p>
            <a:pPr lvl="1">
              <a:defRPr/>
            </a:pPr>
            <a:r>
              <a:rPr lang="en-US" sz="1800" dirty="0" err="1"/>
              <a:t>Questo</a:t>
            </a:r>
            <a:r>
              <a:rPr lang="en-US" sz="1800" dirty="0"/>
              <a:t> </a:t>
            </a:r>
            <a:r>
              <a:rPr lang="en-US" sz="1800" dirty="0" err="1"/>
              <a:t>termine</a:t>
            </a:r>
            <a:r>
              <a:rPr lang="en-US" sz="1800" dirty="0"/>
              <a:t> è una “</a:t>
            </a:r>
            <a:r>
              <a:rPr lang="en-US" sz="1800" dirty="0" err="1"/>
              <a:t>penalità</a:t>
            </a:r>
            <a:r>
              <a:rPr lang="en-US" sz="1800" dirty="0"/>
              <a:t>” per </a:t>
            </a:r>
            <a:r>
              <a:rPr lang="en-US" sz="1800" dirty="0" err="1"/>
              <a:t>l’uso</a:t>
            </a:r>
            <a:r>
              <a:rPr lang="en-US" sz="1800" dirty="0"/>
              <a:t> di </a:t>
            </a:r>
            <a:r>
              <a:rPr lang="en-US" sz="1800" dirty="0" err="1"/>
              <a:t>più</a:t>
            </a:r>
            <a:r>
              <a:rPr lang="en-US" sz="1800" dirty="0"/>
              <a:t> </a:t>
            </a:r>
            <a:r>
              <a:rPr lang="en-US" sz="1800" dirty="0" err="1"/>
              <a:t>parametri</a:t>
            </a:r>
            <a:r>
              <a:rPr lang="en-US" sz="1800" dirty="0"/>
              <a:t> – </a:t>
            </a:r>
            <a:r>
              <a:rPr lang="en-US" sz="1800" dirty="0" err="1"/>
              <a:t>che</a:t>
            </a:r>
            <a:r>
              <a:rPr lang="en-US" sz="1800" dirty="0"/>
              <a:t> </a:t>
            </a:r>
            <a:r>
              <a:rPr lang="en-US" sz="1800" dirty="0" err="1"/>
              <a:t>aumenta</a:t>
            </a:r>
            <a:r>
              <a:rPr lang="en-US" sz="1800" dirty="0"/>
              <a:t> la </a:t>
            </a:r>
            <a:r>
              <a:rPr lang="en-US" sz="1800" dirty="0" err="1"/>
              <a:t>varianza</a:t>
            </a:r>
            <a:r>
              <a:rPr lang="en-US" sz="1800" dirty="0"/>
              <a:t> </a:t>
            </a:r>
            <a:r>
              <a:rPr lang="en-US" sz="1800" dirty="0" err="1"/>
              <a:t>della</a:t>
            </a:r>
            <a:r>
              <a:rPr lang="en-US" sz="1800" dirty="0"/>
              <a:t> </a:t>
            </a:r>
            <a:r>
              <a:rPr lang="en-US" sz="1800" dirty="0" err="1"/>
              <a:t>previsione</a:t>
            </a:r>
            <a:r>
              <a:rPr lang="en-US" sz="1800" dirty="0"/>
              <a:t>.</a:t>
            </a:r>
            <a:endParaRPr lang="en-US" sz="1000" dirty="0"/>
          </a:p>
          <a:p>
            <a:pPr>
              <a:spcAft>
                <a:spcPts val="1800"/>
              </a:spcAft>
              <a:defRPr/>
            </a:pPr>
            <a:r>
              <a:rPr lang="en-US" sz="2400" i="1" dirty="0" err="1"/>
              <a:t>Minimizzando</a:t>
            </a:r>
            <a:r>
              <a:rPr lang="en-US" sz="2400" i="1" dirty="0"/>
              <a:t> </a:t>
            </a:r>
            <a:r>
              <a:rPr lang="en-US" sz="2400" i="1" dirty="0" err="1"/>
              <a:t>il</a:t>
            </a:r>
            <a:r>
              <a:rPr lang="en-US" sz="2400" i="1" dirty="0"/>
              <a:t> BIC</a:t>
            </a:r>
            <a:r>
              <a:rPr lang="en-US" sz="2400" dirty="0"/>
              <a:t>(</a:t>
            </a:r>
            <a:r>
              <a:rPr lang="en-US" sz="2400" i="1" dirty="0"/>
              <a:t>p</a:t>
            </a:r>
            <a:r>
              <a:rPr lang="en-US" sz="2400" dirty="0"/>
              <a:t>)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bilanciano</a:t>
            </a:r>
            <a:r>
              <a:rPr lang="en-US" sz="2400" dirty="0"/>
              <a:t> </a:t>
            </a:r>
            <a:r>
              <a:rPr lang="en-US" sz="2400" dirty="0" err="1"/>
              <a:t>distorsione</a:t>
            </a:r>
            <a:r>
              <a:rPr lang="en-US" sz="2400" dirty="0"/>
              <a:t> e </a:t>
            </a:r>
            <a:r>
              <a:rPr lang="en-US" sz="2400" dirty="0" err="1"/>
              <a:t>varianza</a:t>
            </a:r>
            <a:r>
              <a:rPr lang="en-US" sz="2400" dirty="0"/>
              <a:t> per </a:t>
            </a:r>
            <a:r>
              <a:rPr lang="en-US" sz="2400" dirty="0" err="1"/>
              <a:t>determinare</a:t>
            </a:r>
            <a:r>
              <a:rPr lang="en-US" sz="2400" dirty="0"/>
              <a:t> un </a:t>
            </a:r>
            <a:r>
              <a:rPr lang="en-US" sz="2400" dirty="0" err="1"/>
              <a:t>valore</a:t>
            </a:r>
            <a:r>
              <a:rPr lang="en-US" sz="2400" dirty="0"/>
              <a:t> “</a:t>
            </a:r>
            <a:r>
              <a:rPr lang="en-US" sz="2400" dirty="0" err="1"/>
              <a:t>migliore</a:t>
            </a:r>
            <a:r>
              <a:rPr lang="en-US" sz="2400" dirty="0"/>
              <a:t>” di </a:t>
            </a:r>
            <a:r>
              <a:rPr lang="en-US" sz="2400" i="1" dirty="0"/>
              <a:t>p</a:t>
            </a:r>
            <a:r>
              <a:rPr lang="en-US" sz="2400" dirty="0"/>
              <a:t> per la </a:t>
            </a:r>
            <a:r>
              <a:rPr lang="en-US" sz="2400" dirty="0" err="1"/>
              <a:t>previsione</a:t>
            </a:r>
            <a:r>
              <a:rPr lang="en-US" sz="2400" dirty="0"/>
              <a:t>.</a:t>
            </a:r>
            <a:endParaRPr lang="en-US" sz="1200" dirty="0"/>
          </a:p>
          <a:p>
            <a:pPr lvl="1">
              <a:spcAft>
                <a:spcPts val="1800"/>
              </a:spcAft>
              <a:defRPr/>
            </a:pPr>
            <a:r>
              <a:rPr lang="en-US" sz="2000" dirty="0"/>
              <a:t>Il </a:t>
            </a:r>
            <a:r>
              <a:rPr lang="en-US" sz="2000" dirty="0" err="1"/>
              <a:t>risultato</a:t>
            </a:r>
            <a:r>
              <a:rPr lang="en-US" sz="2000" dirty="0"/>
              <a:t> è </a:t>
            </a:r>
            <a:r>
              <a:rPr lang="en-US" sz="2000" dirty="0" err="1"/>
              <a:t>che</a:t>
            </a:r>
            <a:r>
              <a:rPr lang="en-US" sz="2000" dirty="0"/>
              <a:t>               </a:t>
            </a:r>
            <a:r>
              <a:rPr lang="en-US" sz="2000" i="1" dirty="0"/>
              <a:t>p</a:t>
            </a:r>
            <a:r>
              <a:rPr lang="en-US" sz="2000" dirty="0"/>
              <a:t>  (</a:t>
            </a:r>
            <a:r>
              <a:rPr lang="en-US" sz="2000" i="1" dirty="0" err="1"/>
              <a:t>Appendice</a:t>
            </a:r>
            <a:r>
              <a:rPr lang="en-US" sz="2000" i="1" dirty="0"/>
              <a:t> 14.5</a:t>
            </a:r>
            <a:r>
              <a:rPr lang="en-US" sz="2000" dirty="0"/>
              <a:t>)</a:t>
            </a:r>
            <a:endParaRPr lang="en-US" sz="1050" dirty="0"/>
          </a:p>
          <a:p>
            <a:pPr>
              <a:defRPr/>
            </a:pPr>
            <a:endParaRPr lang="en-US" sz="2400" dirty="0"/>
          </a:p>
        </p:txBody>
      </p:sp>
      <p:graphicFrame>
        <p:nvGraphicFramePr>
          <p:cNvPr id="461826" name="Object 2"/>
          <p:cNvGraphicFramePr>
            <a:graphicFrameLocks noChangeAspect="1"/>
          </p:cNvGraphicFramePr>
          <p:nvPr/>
        </p:nvGraphicFramePr>
        <p:xfrm>
          <a:off x="3178820" y="6080844"/>
          <a:ext cx="673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42" name="Equation" r:id="rId4" imgW="672840" imgH="444240" progId="Equation.DSMT4">
                  <p:embed/>
                </p:oleObj>
              </mc:Choice>
              <mc:Fallback>
                <p:oleObj name="Equation" r:id="rId4" imgW="6728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820" y="6080844"/>
                        <a:ext cx="6731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827" name="Object 3"/>
          <p:cNvGraphicFramePr>
            <a:graphicFrameLocks noChangeAspect="1"/>
          </p:cNvGraphicFramePr>
          <p:nvPr/>
        </p:nvGraphicFramePr>
        <p:xfrm>
          <a:off x="3903365" y="5859016"/>
          <a:ext cx="3556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43" name="Equation" r:id="rId6" imgW="355600" imgH="584200" progId="Equation.DSMT4">
                  <p:embed/>
                </p:oleObj>
              </mc:Choice>
              <mc:Fallback>
                <p:oleObj name="Equation" r:id="rId6" imgW="3556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3365" y="5859016"/>
                        <a:ext cx="3556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828" name="Object 4"/>
          <p:cNvGraphicFramePr>
            <a:graphicFrameLocks noChangeAspect="1"/>
          </p:cNvGraphicFramePr>
          <p:nvPr/>
        </p:nvGraphicFramePr>
        <p:xfrm>
          <a:off x="3276600" y="1066800"/>
          <a:ext cx="309880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44" name="Equation" r:id="rId8" imgW="3479800" imgH="965200" progId="Equation.DSMT4">
                  <p:embed/>
                </p:oleObj>
              </mc:Choice>
              <mc:Fallback>
                <p:oleObj name="Equation" r:id="rId8" imgW="3479800" imgH="965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066800"/>
                        <a:ext cx="3098800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831" name="TextBox 6"/>
          <p:cNvSpPr txBox="1">
            <a:spLocks noChangeArrowheads="1"/>
          </p:cNvSpPr>
          <p:nvPr/>
        </p:nvSpPr>
        <p:spPr bwMode="auto">
          <a:xfrm>
            <a:off x="1828800" y="1276350"/>
            <a:ext cx="1447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BIC(</a:t>
            </a:r>
            <a:r>
              <a:rPr lang="en-US" i="1"/>
              <a:t>p</a:t>
            </a:r>
            <a:r>
              <a:rPr lang="en-US"/>
              <a:t>) =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5992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Un altro criterio di informazione:</a:t>
            </a:r>
            <a:br>
              <a:rPr lang="en-US">
                <a:ea typeface="ＭＳ Ｐゴシック" pitchFamily="34" charset="-128"/>
              </a:rPr>
            </a:br>
            <a:r>
              <a:rPr lang="en-US" i="1">
                <a:ea typeface="ＭＳ Ｐゴシック" pitchFamily="34" charset="-128"/>
              </a:rPr>
              <a:t>Akaike Information Criterion (AIC)</a:t>
            </a:r>
            <a:r>
              <a:rPr lang="en-US">
                <a:ea typeface="ＭＳ Ｐゴシック" pitchFamily="34" charset="-128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72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AIC(</a:t>
            </a:r>
            <a:r>
              <a:rPr lang="en-US" sz="2400" i="1" dirty="0"/>
              <a:t>p</a:t>
            </a:r>
            <a:r>
              <a:rPr lang="en-US" sz="2400" dirty="0"/>
              <a:t>) = </a:t>
            </a:r>
          </a:p>
          <a:p>
            <a:pPr marL="0" indent="0">
              <a:buFontTx/>
              <a:buNone/>
              <a:defRPr/>
            </a:pPr>
            <a:endParaRPr lang="en-US" sz="1200" dirty="0"/>
          </a:p>
          <a:p>
            <a:pPr marL="0" indent="0">
              <a:buFontTx/>
              <a:buNone/>
              <a:defRPr/>
            </a:pPr>
            <a:endParaRPr lang="en-US" sz="12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BIC(</a:t>
            </a:r>
            <a:r>
              <a:rPr lang="en-US" sz="2400" i="1" dirty="0"/>
              <a:t>p</a:t>
            </a:r>
            <a:r>
              <a:rPr lang="en-US" sz="2400" dirty="0"/>
              <a:t>) = </a:t>
            </a:r>
            <a:endParaRPr lang="en-US" sz="12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 </a:t>
            </a:r>
            <a:endParaRPr lang="en-US" sz="12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Il </a:t>
            </a:r>
            <a:r>
              <a:rPr lang="en-US" sz="2400" dirty="0" err="1"/>
              <a:t>termine</a:t>
            </a:r>
            <a:r>
              <a:rPr lang="en-US" sz="2400" dirty="0"/>
              <a:t> di </a:t>
            </a:r>
            <a:r>
              <a:rPr lang="en-US" sz="2400" dirty="0" err="1"/>
              <a:t>penalità</a:t>
            </a:r>
            <a:r>
              <a:rPr lang="en-US" sz="2400" dirty="0"/>
              <a:t> è </a:t>
            </a:r>
            <a:r>
              <a:rPr lang="en-US" sz="2400" dirty="0" err="1"/>
              <a:t>più</a:t>
            </a:r>
            <a:r>
              <a:rPr lang="en-US" sz="2400" dirty="0"/>
              <a:t> piccolo per </a:t>
            </a:r>
            <a:r>
              <a:rPr lang="en-US" sz="2400" dirty="0" err="1"/>
              <a:t>l’</a:t>
            </a:r>
            <a:r>
              <a:rPr lang="en-US" sz="2400" i="1" dirty="0" err="1"/>
              <a:t>AIC</a:t>
            </a:r>
            <a:r>
              <a:rPr lang="en-US" sz="2400" dirty="0"/>
              <a:t> rispetto al </a:t>
            </a:r>
            <a:r>
              <a:rPr lang="en-US" sz="2400" i="1" dirty="0"/>
              <a:t>BIC</a:t>
            </a:r>
            <a:r>
              <a:rPr lang="en-US" sz="2400" dirty="0"/>
              <a:t> (2 &lt; </a:t>
            </a:r>
            <a:r>
              <a:rPr lang="en-US" sz="2400" dirty="0" err="1"/>
              <a:t>ln</a:t>
            </a:r>
            <a:r>
              <a:rPr lang="en-US" sz="2400" i="1" dirty="0" err="1"/>
              <a:t>T</a:t>
            </a:r>
            <a:r>
              <a:rPr lang="en-US" sz="2400" dirty="0"/>
              <a:t>)</a:t>
            </a:r>
            <a:endParaRPr lang="en-US" sz="1200" dirty="0"/>
          </a:p>
          <a:p>
            <a:pPr lvl="1">
              <a:defRPr/>
            </a:pPr>
            <a:r>
              <a:rPr lang="en-US" sz="2000" i="1" dirty="0"/>
              <a:t>AIC</a:t>
            </a:r>
            <a:r>
              <a:rPr lang="en-US" sz="2000" dirty="0"/>
              <a:t> </a:t>
            </a:r>
            <a:r>
              <a:rPr lang="en-US" sz="2000" dirty="0" err="1"/>
              <a:t>stima</a:t>
            </a:r>
            <a:r>
              <a:rPr lang="en-US" sz="2000" dirty="0"/>
              <a:t> </a:t>
            </a:r>
            <a:r>
              <a:rPr lang="en-US" sz="2000" dirty="0" err="1"/>
              <a:t>più</a:t>
            </a:r>
            <a:r>
              <a:rPr lang="en-US" sz="2000" dirty="0"/>
              <a:t> </a:t>
            </a:r>
            <a:r>
              <a:rPr lang="en-US" sz="2000" dirty="0" err="1"/>
              <a:t>ritardi</a:t>
            </a:r>
            <a:r>
              <a:rPr lang="en-US" sz="2000" dirty="0"/>
              <a:t> (</a:t>
            </a:r>
            <a:r>
              <a:rPr lang="en-US" sz="2000" i="1" dirty="0"/>
              <a:t>p</a:t>
            </a:r>
            <a:r>
              <a:rPr lang="en-US" sz="2000" dirty="0"/>
              <a:t> </a:t>
            </a:r>
            <a:r>
              <a:rPr lang="en-US" sz="2000" dirty="0" err="1"/>
              <a:t>più</a:t>
            </a:r>
            <a:r>
              <a:rPr lang="en-US" sz="2000" dirty="0"/>
              <a:t> </a:t>
            </a:r>
            <a:r>
              <a:rPr lang="en-US" sz="2000" dirty="0" err="1"/>
              <a:t>grande</a:t>
            </a:r>
            <a:r>
              <a:rPr lang="en-US" sz="2000" dirty="0"/>
              <a:t>) del </a:t>
            </a:r>
            <a:r>
              <a:rPr lang="en-US" sz="2000" i="1" dirty="0"/>
              <a:t>BIC</a:t>
            </a:r>
            <a:endParaRPr lang="en-US" sz="1050" dirty="0"/>
          </a:p>
          <a:p>
            <a:pPr lvl="1">
              <a:defRPr/>
            </a:pPr>
            <a:r>
              <a:rPr lang="en-US" sz="2000" dirty="0" err="1"/>
              <a:t>Questo</a:t>
            </a:r>
            <a:r>
              <a:rPr lang="en-US" sz="2000" dirty="0"/>
              <a:t> </a:t>
            </a:r>
            <a:r>
              <a:rPr lang="en-US" sz="2000" dirty="0" err="1"/>
              <a:t>potrebbe</a:t>
            </a:r>
            <a:r>
              <a:rPr lang="en-US" sz="2000" dirty="0"/>
              <a:t> </a:t>
            </a:r>
            <a:r>
              <a:rPr lang="en-US" sz="2000" dirty="0" err="1"/>
              <a:t>essere</a:t>
            </a:r>
            <a:r>
              <a:rPr lang="en-US" sz="2000" dirty="0"/>
              <a:t> utile per </a:t>
            </a:r>
            <a:r>
              <a:rPr lang="en-US" sz="2000" dirty="0" err="1"/>
              <a:t>ottenere</a:t>
            </a:r>
            <a:r>
              <a:rPr lang="en-US" sz="2000" dirty="0"/>
              <a:t> </a:t>
            </a:r>
            <a:r>
              <a:rPr lang="en-US" sz="2000" dirty="0" err="1"/>
              <a:t>stime</a:t>
            </a:r>
            <a:r>
              <a:rPr lang="en-US" sz="2000" dirty="0"/>
              <a:t> </a:t>
            </a:r>
            <a:r>
              <a:rPr lang="en-US" sz="2000" dirty="0" err="1"/>
              <a:t>meno</a:t>
            </a:r>
            <a:r>
              <a:rPr lang="en-US" sz="2000" dirty="0"/>
              <a:t> </a:t>
            </a:r>
            <a:r>
              <a:rPr lang="en-US" sz="2000" dirty="0" err="1"/>
              <a:t>distorte</a:t>
            </a:r>
            <a:r>
              <a:rPr lang="en-US" sz="2000" dirty="0"/>
              <a:t> in </a:t>
            </a:r>
            <a:r>
              <a:rPr lang="en-US" sz="2000" dirty="0" err="1"/>
              <a:t>campioni</a:t>
            </a:r>
            <a:r>
              <a:rPr lang="en-US" sz="2000" dirty="0"/>
              <a:t> </a:t>
            </a:r>
            <a:r>
              <a:rPr lang="en-US" sz="2000" dirty="0" err="1"/>
              <a:t>finiti</a:t>
            </a:r>
            <a:r>
              <a:rPr lang="en-US" sz="2000" dirty="0"/>
              <a:t>.</a:t>
            </a:r>
            <a:endParaRPr lang="en-US" sz="1050" dirty="0"/>
          </a:p>
          <a:p>
            <a:pPr lvl="1">
              <a:defRPr/>
            </a:pPr>
            <a:r>
              <a:rPr lang="en-US" sz="2000" dirty="0" err="1"/>
              <a:t>Tuttavia</a:t>
            </a:r>
            <a:r>
              <a:rPr lang="en-US" sz="2000" dirty="0"/>
              <a:t>, lo </a:t>
            </a:r>
            <a:r>
              <a:rPr lang="en-US" sz="2000" dirty="0" err="1"/>
              <a:t>stimatore</a:t>
            </a:r>
            <a:r>
              <a:rPr lang="en-US" sz="2000" dirty="0"/>
              <a:t> AIC di </a:t>
            </a:r>
            <a:r>
              <a:rPr lang="en-US" sz="2000" i="1" dirty="0"/>
              <a:t>p</a:t>
            </a:r>
            <a:r>
              <a:rPr lang="en-US" sz="2000" dirty="0"/>
              <a:t> non è </a:t>
            </a:r>
            <a:r>
              <a:rPr lang="en-US" sz="2000" dirty="0" err="1"/>
              <a:t>consistente</a:t>
            </a:r>
            <a:r>
              <a:rPr lang="en-US" sz="2000" dirty="0"/>
              <a:t> – </a:t>
            </a:r>
            <a:r>
              <a:rPr lang="en-US" sz="2000" dirty="0" err="1"/>
              <a:t>può</a:t>
            </a:r>
            <a:r>
              <a:rPr lang="en-US" sz="2000" dirty="0"/>
              <a:t> </a:t>
            </a:r>
            <a:r>
              <a:rPr lang="en-US" sz="2000" dirty="0" err="1"/>
              <a:t>sovrastimare</a:t>
            </a:r>
            <a:r>
              <a:rPr lang="en-US" sz="2000" dirty="0"/>
              <a:t> </a:t>
            </a:r>
            <a:r>
              <a:rPr lang="en-US" sz="2000" i="1" dirty="0"/>
              <a:t>p</a:t>
            </a:r>
            <a:r>
              <a:rPr lang="en-US" sz="2000" dirty="0"/>
              <a:t> – la </a:t>
            </a:r>
            <a:r>
              <a:rPr lang="en-US" sz="2000" dirty="0" err="1"/>
              <a:t>penalità</a:t>
            </a:r>
            <a:r>
              <a:rPr lang="en-US" sz="2000" dirty="0"/>
              <a:t> non è </a:t>
            </a:r>
            <a:r>
              <a:rPr lang="en-US" sz="2000" dirty="0" err="1"/>
              <a:t>abbastanza</a:t>
            </a:r>
            <a:r>
              <a:rPr lang="en-US" sz="2000" dirty="0"/>
              <a:t> </a:t>
            </a:r>
            <a:r>
              <a:rPr lang="en-US" sz="2000" dirty="0" err="1"/>
              <a:t>grande</a:t>
            </a:r>
            <a:endParaRPr lang="en-US" sz="1050" dirty="0"/>
          </a:p>
          <a:p>
            <a:pPr>
              <a:defRPr/>
            </a:pPr>
            <a:endParaRPr lang="en-US" sz="2400" dirty="0"/>
          </a:p>
        </p:txBody>
      </p:sp>
      <p:graphicFrame>
        <p:nvGraphicFramePr>
          <p:cNvPr id="463874" name="Object 2"/>
          <p:cNvGraphicFramePr>
            <a:graphicFrameLocks noChangeAspect="1"/>
          </p:cNvGraphicFramePr>
          <p:nvPr/>
        </p:nvGraphicFramePr>
        <p:xfrm>
          <a:off x="1981200" y="1371600"/>
          <a:ext cx="303530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394" name="Equation" r:id="rId3" imgW="3187700" imgH="965200" progId="Equation.DSMT4">
                  <p:embed/>
                </p:oleObj>
              </mc:Choice>
              <mc:Fallback>
                <p:oleObj name="Equation" r:id="rId3" imgW="3187700" imgH="965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371600"/>
                        <a:ext cx="3035300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3875" name="Object 3"/>
          <p:cNvGraphicFramePr>
            <a:graphicFrameLocks noChangeAspect="1"/>
          </p:cNvGraphicFramePr>
          <p:nvPr/>
        </p:nvGraphicFramePr>
        <p:xfrm>
          <a:off x="1981200" y="2286000"/>
          <a:ext cx="34798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395" name="Equation" r:id="rId5" imgW="3479800" imgH="965200" progId="Equation.DSMT4">
                  <p:embed/>
                </p:oleObj>
              </mc:Choice>
              <mc:Fallback>
                <p:oleObj name="Equation" r:id="rId5" imgW="3479800" imgH="965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286000"/>
                        <a:ext cx="34798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4176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7" name="Title 1"/>
          <p:cNvSpPr>
            <a:spLocks noGrp="1"/>
          </p:cNvSpPr>
          <p:nvPr>
            <p:ph type="title"/>
          </p:nvPr>
        </p:nvSpPr>
        <p:spPr>
          <a:xfrm>
            <a:off x="107504" y="303213"/>
            <a:ext cx="8807896" cy="992187"/>
          </a:xfrm>
        </p:spPr>
        <p:txBody>
          <a:bodyPr/>
          <a:lstStyle/>
          <a:p>
            <a:r>
              <a:rPr lang="en-US" sz="2400" i="1">
                <a:ea typeface="ＭＳ Ｐゴシック" pitchFamily="34" charset="-128"/>
              </a:rPr>
              <a:t>Esempio</a:t>
            </a:r>
            <a:r>
              <a:rPr lang="en-US" sz="2400">
                <a:ea typeface="ＭＳ Ｐゴシック" pitchFamily="34" charset="-128"/>
              </a:rPr>
              <a:t>: modello AR dell’inflazione, ritardi 0 – 6: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294688" cy="324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3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3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3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3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Arial"/>
                        </a:rPr>
                        <a:t># intervalli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Arial"/>
                        </a:rPr>
                        <a:t>BIC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Arial"/>
                        </a:rPr>
                        <a:t>AIC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>
                          <a:latin typeface="Arial"/>
                          <a:ea typeface="Times New Roman"/>
                          <a:cs typeface="Arial"/>
                        </a:rPr>
                        <a:t>R</a:t>
                      </a:r>
                      <a:r>
                        <a:rPr lang="en-US" sz="2400" b="1" baseline="30000"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1,095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1,076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0,000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1,067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1,030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0,056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0,955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0,900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0,181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0,957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0,884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0,203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0,986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0,895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0,204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1,016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0,906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0,204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1,046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Arial"/>
                        </a:rPr>
                        <a:t>0,918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0,204</a:t>
                      </a:r>
                      <a:endParaRPr lang="en-US" sz="1200">
                        <a:latin typeface="Courier New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334000"/>
            <a:ext cx="80010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7338" indent="-287338">
              <a:buFont typeface="Arial"/>
              <a:buChar char="•"/>
              <a:defRPr/>
            </a:pPr>
            <a:r>
              <a:rPr lang="en-US">
                <a:latin typeface="Verdana" pitchFamily="84" charset="0"/>
                <a:ea typeface="ＭＳ Ｐゴシック" pitchFamily="84" charset="-128"/>
                <a:cs typeface="ＭＳ Ｐゴシック" pitchFamily="84" charset="-128"/>
              </a:rPr>
              <a:t>BIC sceglie 2 intervalli, AIC 3.</a:t>
            </a:r>
          </a:p>
          <a:p>
            <a:pPr marL="287338" indent="-287338">
              <a:buFont typeface="Arial"/>
              <a:buChar char="•"/>
              <a:defRPr/>
            </a:pPr>
            <a:r>
              <a:rPr lang="en-US">
                <a:latin typeface="Verdana" pitchFamily="84" charset="0"/>
                <a:ea typeface="ＭＳ Ｐゴシック" pitchFamily="84" charset="-128"/>
                <a:cs typeface="ＭＳ Ｐゴシック" pitchFamily="84" charset="-128"/>
              </a:rPr>
              <a:t>Se si usasse l’</a:t>
            </a:r>
            <a:r>
              <a:rPr lang="en-US" i="1">
                <a:latin typeface="Verdana" pitchFamily="84" charset="0"/>
                <a:ea typeface="ＭＳ Ｐゴシック" pitchFamily="84" charset="-128"/>
                <a:cs typeface="ＭＳ Ｐゴシック" pitchFamily="84" charset="-128"/>
              </a:rPr>
              <a:t>R</a:t>
            </a:r>
            <a:r>
              <a:rPr lang="en-US" baseline="30000">
                <a:latin typeface="Verdana" pitchFamily="84" charset="0"/>
                <a:ea typeface="ＭＳ Ｐゴシック" pitchFamily="84" charset="-128"/>
                <a:cs typeface="ＭＳ Ｐゴシック" pitchFamily="84" charset="-128"/>
              </a:rPr>
              <a:t>2</a:t>
            </a:r>
            <a:r>
              <a:rPr lang="en-US">
                <a:latin typeface="Verdana" pitchFamily="84" charset="0"/>
                <a:ea typeface="ＭＳ Ｐゴシック" pitchFamily="84" charset="-128"/>
                <a:cs typeface="ＭＳ Ｐゴシック" pitchFamily="84" charset="-128"/>
              </a:rPr>
              <a:t>, si sceglierebbe (sempre) il massimo numero possibile di intervalli.</a:t>
            </a:r>
          </a:p>
          <a:p>
            <a:pPr>
              <a:defRPr/>
            </a:pPr>
            <a:endParaRPr lang="en-US">
              <a:latin typeface="Verdana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2501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4. Non </a:t>
            </a:r>
            <a:r>
              <a:rPr lang="en-US" dirty="0" err="1">
                <a:ea typeface="ＭＳ Ｐゴシック" pitchFamily="34" charset="-128"/>
              </a:rPr>
              <a:t>stazionarietà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37752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Non </a:t>
            </a:r>
            <a:r>
              <a:rPr lang="en-US" dirty="0" err="1">
                <a:ea typeface="ＭＳ Ｐゴシック" pitchFamily="34" charset="-128"/>
              </a:rPr>
              <a:t>stazionarietà</a:t>
            </a:r>
            <a:r>
              <a:rPr lang="en-US" dirty="0">
                <a:ea typeface="ＭＳ Ｐゴシック" pitchFamily="34" charset="-128"/>
              </a:rPr>
              <a:t> I:  </a:t>
            </a:r>
            <a:r>
              <a:rPr lang="en-US" dirty="0" err="1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trend</a:t>
            </a:r>
            <a:br>
              <a:rPr lang="en-US" dirty="0">
                <a:ea typeface="ＭＳ Ｐゴシック" pitchFamily="34" charset="-128"/>
              </a:rPr>
            </a:br>
            <a:r>
              <a:rPr lang="en-US" dirty="0">
                <a:ea typeface="ＭＳ Ｐゴシック" pitchFamily="34" charset="-128"/>
              </a:rPr>
              <a:t>(</a:t>
            </a:r>
            <a:r>
              <a:rPr lang="en-US" dirty="0" err="1">
                <a:ea typeface="ＭＳ Ｐゴシック" pitchFamily="34" charset="-128"/>
              </a:rPr>
              <a:t>Paragrafo</a:t>
            </a:r>
            <a:r>
              <a:rPr lang="en-US" dirty="0">
                <a:ea typeface="ＭＳ Ｐゴシック" pitchFamily="34" charset="-128"/>
              </a:rPr>
              <a:t> 14.6)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/>
              <a:t>Finora abbiamo assunto che i dati fossero stazionari, cioè che la distribuzione di (</a:t>
            </a:r>
            <a:r>
              <a:rPr lang="en-US" sz="2400" i="1"/>
              <a:t>Y</a:t>
            </a:r>
            <a:r>
              <a:rPr lang="en-US" sz="2400" i="1" baseline="-25000"/>
              <a:t>s</a:t>
            </a:r>
            <a:r>
              <a:rPr lang="en-US" sz="2400" baseline="-25000"/>
              <a:t>+1</a:t>
            </a:r>
            <a:r>
              <a:rPr lang="en-US" sz="2400"/>
              <a:t>,…, </a:t>
            </a:r>
            <a:r>
              <a:rPr lang="en-US" sz="2400" i="1" err="1"/>
              <a:t>Y</a:t>
            </a:r>
            <a:r>
              <a:rPr lang="en-US" sz="2400" i="1" baseline="-25000" err="1"/>
              <a:t>s</a:t>
            </a:r>
            <a:r>
              <a:rPr lang="en-US" sz="2400" baseline="-25000" err="1"/>
              <a:t>+</a:t>
            </a:r>
            <a:r>
              <a:rPr lang="en-US" sz="2400" i="1" baseline="-25000" err="1"/>
              <a:t>T</a:t>
            </a:r>
            <a:r>
              <a:rPr lang="en-US" sz="2400"/>
              <a:t>) non dipendesse da </a:t>
            </a:r>
            <a:r>
              <a:rPr lang="en-US" sz="2400" i="1"/>
              <a:t>s</a:t>
            </a:r>
            <a:r>
              <a:rPr lang="en-US" sz="2400"/>
              <a:t>.</a:t>
            </a:r>
          </a:p>
          <a:p>
            <a:pPr marL="0" indent="0">
              <a:buFontTx/>
              <a:buNone/>
              <a:defRPr/>
            </a:pPr>
            <a:r>
              <a:rPr lang="en-US" sz="2400"/>
              <a:t> </a:t>
            </a:r>
          </a:p>
          <a:p>
            <a:pPr marL="0" indent="0">
              <a:buFontTx/>
              <a:buNone/>
              <a:defRPr/>
            </a:pPr>
            <a:r>
              <a:rPr lang="en-US" sz="2400"/>
              <a:t>Se non c’è stazionarietà, le serie si dicono </a:t>
            </a:r>
            <a:r>
              <a:rPr lang="en-US" sz="2400" b="1" i="1"/>
              <a:t>non stazionarie</a:t>
            </a:r>
            <a:r>
              <a:rPr lang="en-US" sz="2400"/>
              <a:t>.</a:t>
            </a:r>
          </a:p>
          <a:p>
            <a:pPr marL="0" indent="0">
              <a:buFontTx/>
              <a:buNone/>
              <a:defRPr/>
            </a:pPr>
            <a:r>
              <a:rPr lang="en-US" sz="2400"/>
              <a:t> </a:t>
            </a:r>
          </a:p>
          <a:p>
            <a:pPr marL="0" indent="0">
              <a:buFontTx/>
              <a:buNone/>
              <a:defRPr/>
            </a:pPr>
            <a:r>
              <a:rPr lang="en-US" sz="2400"/>
              <a:t>Due importanti tipi di non stazionarietà:</a:t>
            </a:r>
          </a:p>
          <a:p>
            <a:pPr>
              <a:defRPr/>
            </a:pPr>
            <a:r>
              <a:rPr lang="en-US" sz="2400"/>
              <a:t>Trend (Paragrafo 14.6) </a:t>
            </a:r>
          </a:p>
          <a:p>
            <a:pPr>
              <a:defRPr/>
            </a:pPr>
            <a:r>
              <a:rPr lang="en-US" sz="2400"/>
              <a:t>Rotture strutturali (instabilità del modello) (Paragrafo 14.7) </a:t>
            </a:r>
          </a:p>
          <a:p>
            <a:pPr>
              <a:defRPr/>
            </a:pPr>
            <a:endParaRPr lang="en-US" sz="2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69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7944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Sommario della discussione dei trend nei dati temporali:</a:t>
            </a:r>
          </a:p>
        </p:txBody>
      </p:sp>
      <p:sp>
        <p:nvSpPr>
          <p:cNvPr id="4679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Verdana" pitchFamily="34" charset="0"/>
              <a:buAutoNum type="alphaUcPeriod"/>
            </a:pPr>
            <a:r>
              <a:rPr lang="en-US" sz="2400">
                <a:ea typeface="ＭＳ Ｐゴシック" pitchFamily="34" charset="-128"/>
              </a:rPr>
              <a:t>Che cos’è un trend?</a:t>
            </a:r>
          </a:p>
          <a:p>
            <a:pPr marL="514350" indent="-514350">
              <a:buFont typeface="Verdana" pitchFamily="34" charset="0"/>
              <a:buAutoNum type="alphaUcPeriod"/>
            </a:pPr>
            <a:endParaRPr lang="en-US" sz="24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lphaUcPeriod"/>
            </a:pPr>
            <a:r>
              <a:rPr lang="en-US" sz="2400">
                <a:ea typeface="ＭＳ Ｐゴシック" pitchFamily="34" charset="-128"/>
              </a:rPr>
              <a:t>Trend deterministici e stocastici (casuali)</a:t>
            </a:r>
          </a:p>
          <a:p>
            <a:pPr marL="514350" indent="-514350">
              <a:buFont typeface="Verdana" pitchFamily="34" charset="0"/>
              <a:buAutoNum type="alphaUcPeriod"/>
            </a:pPr>
            <a:endParaRPr lang="en-US" sz="24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lphaUcPeriod"/>
            </a:pPr>
            <a:r>
              <a:rPr lang="en-US" sz="2400">
                <a:ea typeface="ＭＳ Ｐゴシック" pitchFamily="34" charset="-128"/>
              </a:rPr>
              <a:t>Quali problemi sono causati dai trend?</a:t>
            </a:r>
          </a:p>
          <a:p>
            <a:pPr marL="514350" indent="-514350">
              <a:buFont typeface="Verdana" pitchFamily="34" charset="0"/>
              <a:buAutoNum type="alphaUcPeriod"/>
            </a:pPr>
            <a:endParaRPr lang="en-US" sz="24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lphaUcPeriod"/>
            </a:pPr>
            <a:r>
              <a:rPr lang="en-US" sz="2400">
                <a:ea typeface="ＭＳ Ｐゴシック" pitchFamily="34" charset="-128"/>
              </a:rPr>
              <a:t>Come si rilevano i trend?</a:t>
            </a:r>
          </a:p>
          <a:p>
            <a:pPr marL="514350" indent="-514350">
              <a:buFont typeface="Verdana" pitchFamily="34" charset="0"/>
              <a:buAutoNum type="alphaUcPeriod"/>
            </a:pPr>
            <a:endParaRPr lang="en-US" sz="24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lphaUcPeriod"/>
            </a:pPr>
            <a:r>
              <a:rPr lang="en-US" sz="2400">
                <a:ea typeface="ＭＳ Ｐゴシック" pitchFamily="34" charset="-128"/>
              </a:rPr>
              <a:t>Come si risolvono/mitigano problemi posti dai trend</a:t>
            </a:r>
          </a:p>
          <a:p>
            <a:pPr marL="514350" indent="-514350">
              <a:buFont typeface="Verdana" pitchFamily="34" charset="0"/>
              <a:buAutoNum type="alphaUcPeriod"/>
            </a:pPr>
            <a:endParaRPr lang="en-US" sz="24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65494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A.  Che cos’è un trend?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94688" cy="1905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000"/>
              <a:t>Un trend è un movimento o tendenza persistente, di lungo termine, nei dati. Non è semplicemente una retta!</a:t>
            </a:r>
          </a:p>
          <a:p>
            <a:pPr marL="0" indent="0">
              <a:buFontTx/>
              <a:buNone/>
              <a:defRPr/>
            </a:pPr>
            <a:r>
              <a:rPr lang="en-US" sz="2000" i="1"/>
              <a:t>Quale di queste serie ha un trend?</a:t>
            </a:r>
            <a:endParaRPr lang="en-US" sz="2000"/>
          </a:p>
          <a:p>
            <a:pPr>
              <a:defRPr/>
            </a:pPr>
            <a:endParaRPr lang="en-US" sz="2000"/>
          </a:p>
        </p:txBody>
      </p:sp>
      <p:pic>
        <p:nvPicPr>
          <p:cNvPr id="530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2564904"/>
            <a:ext cx="5438775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0572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20" y="764704"/>
            <a:ext cx="6641830" cy="451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7443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301308" cy="4680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7034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Che cos’è un trend (continua)</a:t>
            </a:r>
            <a:endParaRPr lang="en-US">
              <a:ea typeface="ＭＳ Ｐゴシック" pitchFamily="34" charset="-128"/>
            </a:endParaRPr>
          </a:p>
        </p:txBody>
      </p:sp>
      <p:sp>
        <p:nvSpPr>
          <p:cNvPr id="4720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Le tre serie:</a:t>
            </a:r>
          </a:p>
          <a:p>
            <a:r>
              <a:rPr lang="en-US" sz="2000">
                <a:ea typeface="ＭＳ Ｐゴシック" pitchFamily="34" charset="-128"/>
              </a:rPr>
              <a:t>Log del PIL giapponese ha chiaramente un trend di lungo termine – non una retta, ma un trend lentamente decrescente – con crescita rapida durante gli anni ’60 e ‘70, più lenta durante gli anni ’80, stagnante durante gli anni ‘90/2000.</a:t>
            </a:r>
          </a:p>
          <a:p>
            <a:r>
              <a:rPr lang="en-US" sz="2000">
                <a:ea typeface="ＭＳ Ｐゴシック" pitchFamily="34" charset="-128"/>
              </a:rPr>
              <a:t>L’inflazione ha un andamento altalenante nel lungo termine, periodi in cui è persistentemente elevata per molti anni (anni ’70/primi ’80) e periodi in cui è persistentemente bassa. Forse ha un trend – difficile dirlo.</a:t>
            </a:r>
          </a:p>
          <a:p>
            <a:r>
              <a:rPr lang="en-US" sz="2000">
                <a:ea typeface="ＭＳ Ｐゴシック" pitchFamily="34" charset="-128"/>
              </a:rPr>
              <a:t>Le variazioni giornaliere del NYSE non hanno un trend evidente. Ci sono periodi di volatilità persistentemente alta, ma questo non è un trend.</a:t>
            </a:r>
          </a:p>
          <a:p>
            <a:pPr marL="0" indent="0">
              <a:buNone/>
            </a:pPr>
            <a:endParaRPr lang="en-US" sz="20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10401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B.  Trend deterministici e stocastici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1200"/>
              </a:spcAft>
              <a:buFontTx/>
              <a:buNone/>
              <a:defRPr/>
            </a:pPr>
            <a:r>
              <a:rPr lang="it-IT" sz="2400" dirty="0"/>
              <a:t>Un trend è un movimento o tendenza di lungo termine nei dati.</a:t>
            </a: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it-IT" sz="2000" dirty="0"/>
              <a:t>Un </a:t>
            </a:r>
            <a:r>
              <a:rPr lang="it-IT" sz="2000" b="1" dirty="0"/>
              <a:t>trend deterministico</a:t>
            </a:r>
            <a:r>
              <a:rPr lang="it-IT" sz="2000" dirty="0"/>
              <a:t> è una funzione non casuale del tempo, ad esempio 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dirty="0"/>
              <a:t> = </a:t>
            </a:r>
            <a:r>
              <a:rPr lang="it-IT" sz="2000" i="1" dirty="0"/>
              <a:t>t + u</a:t>
            </a:r>
            <a:r>
              <a:rPr lang="it-IT" sz="2000" i="1" baseline="-25000" dirty="0"/>
              <a:t>t</a:t>
            </a:r>
            <a:r>
              <a:rPr lang="it-IT" sz="2000" dirty="0"/>
              <a:t> oppure 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dirty="0"/>
              <a:t> = </a:t>
            </a:r>
            <a:r>
              <a:rPr lang="it-IT" sz="2000" i="1" dirty="0"/>
              <a:t>t</a:t>
            </a:r>
            <a:r>
              <a:rPr lang="it-IT" sz="2000" baseline="30000" dirty="0"/>
              <a:t>2</a:t>
            </a:r>
            <a:r>
              <a:rPr lang="it-IT" sz="2000" i="1" dirty="0"/>
              <a:t> + u</a:t>
            </a:r>
            <a:r>
              <a:rPr lang="it-IT" sz="2000" i="1" baseline="-25000" dirty="0"/>
              <a:t>t</a:t>
            </a:r>
            <a:endParaRPr lang="it-IT" sz="2000" dirty="0"/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it-IT" sz="2000" dirty="0"/>
              <a:t>Un </a:t>
            </a:r>
            <a:r>
              <a:rPr lang="it-IT" sz="2000" b="1" dirty="0"/>
              <a:t>trend stocastico</a:t>
            </a:r>
            <a:r>
              <a:rPr lang="it-IT" sz="2000" dirty="0"/>
              <a:t> è casuale e varia nel tempo. Un importante esempio di trend stocastico è una </a:t>
            </a:r>
            <a:r>
              <a:rPr lang="it-IT" sz="2000" b="1" dirty="0"/>
              <a:t>passeggiata aleatoria</a:t>
            </a:r>
            <a:r>
              <a:rPr lang="it-IT" sz="2000" dirty="0"/>
              <a:t>:</a:t>
            </a:r>
            <a:r>
              <a:rPr lang="it-IT" sz="2000" i="1" dirty="0"/>
              <a:t> </a:t>
            </a:r>
            <a:endParaRPr lang="it-IT" sz="2000" dirty="0"/>
          </a:p>
          <a:p>
            <a:pPr algn="ctr">
              <a:spcBef>
                <a:spcPts val="600"/>
              </a:spcBef>
              <a:spcAft>
                <a:spcPts val="1200"/>
              </a:spcAft>
              <a:buFontTx/>
              <a:buNone/>
              <a:defRPr/>
            </a:pP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dirty="0"/>
              <a:t> = 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baseline="-25000" dirty="0"/>
              <a:t>–1</a:t>
            </a:r>
            <a:r>
              <a:rPr lang="it-IT" sz="2000" dirty="0"/>
              <a:t> + </a:t>
            </a:r>
            <a:r>
              <a:rPr lang="it-IT" sz="2000" i="1" dirty="0"/>
              <a:t>u</a:t>
            </a:r>
            <a:r>
              <a:rPr lang="it-IT" sz="2000" i="1" baseline="-25000" dirty="0"/>
              <a:t>t</a:t>
            </a:r>
            <a:r>
              <a:rPr lang="it-IT" sz="2000" dirty="0"/>
              <a:t>, dove</a:t>
            </a:r>
            <a:r>
              <a:rPr lang="it-IT" sz="2000" baseline="-25000" dirty="0"/>
              <a:t> </a:t>
            </a:r>
            <a:r>
              <a:rPr lang="it-IT" sz="2000" i="1" dirty="0"/>
              <a:t>u</a:t>
            </a:r>
            <a:r>
              <a:rPr lang="it-IT" sz="2000" i="1" baseline="-25000" dirty="0"/>
              <a:t>t</a:t>
            </a:r>
            <a:r>
              <a:rPr lang="it-IT" sz="2000" dirty="0"/>
              <a:t> è serialmente </a:t>
            </a:r>
            <a:r>
              <a:rPr lang="it-IT" sz="2000" dirty="0" err="1"/>
              <a:t>incorrelato</a:t>
            </a:r>
            <a:endParaRPr lang="it-IT" sz="2000" dirty="0"/>
          </a:p>
          <a:p>
            <a:pPr>
              <a:spcBef>
                <a:spcPts val="600"/>
              </a:spcBef>
              <a:spcAft>
                <a:spcPts val="1200"/>
              </a:spcAft>
              <a:buFontTx/>
              <a:buNone/>
              <a:defRPr/>
            </a:pPr>
            <a:r>
              <a:rPr lang="it-IT" sz="2000" dirty="0"/>
              <a:t>	Se </a:t>
            </a: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dirty="0"/>
              <a:t> segue una passeggiata aleatoria, allora il valore di </a:t>
            </a:r>
            <a:r>
              <a:rPr lang="it-IT" sz="2000" i="1" dirty="0"/>
              <a:t>Y</a:t>
            </a:r>
            <a:r>
              <a:rPr lang="it-IT" sz="2000" dirty="0"/>
              <a:t> domani è il valore di </a:t>
            </a:r>
            <a:r>
              <a:rPr lang="it-IT" sz="2000" i="1" dirty="0"/>
              <a:t>Y</a:t>
            </a:r>
            <a:r>
              <a:rPr lang="it-IT" sz="2000" dirty="0"/>
              <a:t> oggi più un disturbo impredicibile.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7018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21" name="Title 1"/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611187"/>
          </a:xfrm>
        </p:spPr>
        <p:txBody>
          <a:bodyPr/>
          <a:lstStyle/>
          <a:p>
            <a:r>
              <a:rPr lang="en-US" sz="2000">
                <a:ea typeface="ＭＳ Ｐゴシック" pitchFamily="34" charset="-128"/>
              </a:rPr>
              <a:t>Quattro passeggiate aleatorie generate artificialmente,</a:t>
            </a:r>
            <a:br>
              <a:rPr lang="en-US" sz="2000">
                <a:ea typeface="ＭＳ Ｐゴシック" pitchFamily="34" charset="-128"/>
              </a:rPr>
            </a:br>
            <a:r>
              <a:rPr lang="en-US" sz="2000" i="1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= 200:</a:t>
            </a:r>
          </a:p>
        </p:txBody>
      </p:sp>
      <p:pic>
        <p:nvPicPr>
          <p:cNvPr id="2" name="Immagin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054100"/>
            <a:ext cx="3671888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66800"/>
            <a:ext cx="355917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3503613"/>
            <a:ext cx="3671888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3540125"/>
            <a:ext cx="3514725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4122" name="TextBox 10"/>
          <p:cNvSpPr txBox="1">
            <a:spLocks noChangeArrowheads="1"/>
          </p:cNvSpPr>
          <p:nvPr/>
        </p:nvSpPr>
        <p:spPr bwMode="auto">
          <a:xfrm>
            <a:off x="381000" y="6019800"/>
            <a:ext cx="7467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i="1"/>
              <a:t>Come produrreste una passaggiata aleatoria al computer?</a:t>
            </a:r>
            <a:endParaRPr lang="en-US" sz="1800"/>
          </a:p>
          <a:p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20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Trend deterministici e stocastici (continua)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defRPr/>
                </a:pPr>
                <a:r>
                  <a:rPr lang="en-US" sz="2400" dirty="0"/>
                  <a:t>Due </a:t>
                </a:r>
                <a:r>
                  <a:rPr lang="en-US" sz="2400" dirty="0" err="1"/>
                  <a:t>caratteristiche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chiave</a:t>
                </a:r>
                <a:r>
                  <a:rPr lang="en-US" sz="2400" dirty="0"/>
                  <a:t> di </a:t>
                </a:r>
                <a:r>
                  <a:rPr lang="en-US" sz="2400" dirty="0" err="1"/>
                  <a:t>una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passeggiata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aleatoria</a:t>
                </a:r>
                <a:r>
                  <a:rPr lang="en-US" sz="2400" dirty="0"/>
                  <a:t>:</a:t>
                </a:r>
                <a:endParaRPr lang="en-US" sz="1200" dirty="0"/>
              </a:p>
              <a:p>
                <a:pPr>
                  <a:buFontTx/>
                  <a:buNone/>
                  <a:defRPr/>
                </a:pPr>
                <a:r>
                  <a:rPr lang="en-US" sz="2400" dirty="0"/>
                  <a:t>(</a:t>
                </a:r>
                <a:r>
                  <a:rPr lang="en-US" sz="2400" dirty="0" err="1"/>
                  <a:t>i</a:t>
                </a:r>
                <a:r>
                  <a:rPr lang="en-US" sz="2400" dirty="0"/>
                  <a:t>) 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baseline="-25000" dirty="0" err="1"/>
                  <a:t>+</a:t>
                </a:r>
                <a:r>
                  <a:rPr lang="en-US" sz="2400" i="1" baseline="-25000" dirty="0" err="1"/>
                  <a:t>h</a:t>
                </a:r>
                <a:r>
                  <a:rPr lang="en-US" sz="2400" baseline="-25000" dirty="0" err="1"/>
                  <a:t>|</a:t>
                </a:r>
                <a:r>
                  <a:rPr lang="en-US" sz="2400" i="1" baseline="-25000" dirty="0" err="1"/>
                  <a:t>T</a:t>
                </a:r>
                <a:r>
                  <a:rPr lang="en-US" sz="2400" dirty="0"/>
                  <a:t> = </a:t>
                </a:r>
                <a:r>
                  <a:rPr lang="en-US" sz="2400" i="1" dirty="0"/>
                  <a:t>Y</a:t>
                </a:r>
                <a:r>
                  <a:rPr lang="en-US" sz="2400" i="1" baseline="-25000" dirty="0"/>
                  <a:t>T</a:t>
                </a:r>
                <a:endParaRPr lang="en-US" sz="1200" dirty="0"/>
              </a:p>
              <a:p>
                <a:pPr lvl="1">
                  <a:defRPr/>
                </a:pPr>
                <a:r>
                  <a:rPr lang="en-US" sz="2000" dirty="0"/>
                  <a:t>La </a:t>
                </a:r>
                <a:r>
                  <a:rPr lang="en-US" sz="2000" dirty="0" err="1"/>
                  <a:t>miglior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previsione</a:t>
                </a:r>
                <a:r>
                  <a:rPr lang="en-US" sz="2000" dirty="0"/>
                  <a:t> del </a:t>
                </a:r>
                <a:r>
                  <a:rPr lang="en-US" sz="2000" dirty="0" err="1"/>
                  <a:t>valore</a:t>
                </a:r>
                <a:r>
                  <a:rPr lang="en-US" sz="2000" dirty="0"/>
                  <a:t> di </a:t>
                </a:r>
                <a:r>
                  <a:rPr lang="en-US" sz="2000" i="1" dirty="0"/>
                  <a:t>Y</a:t>
                </a:r>
                <a:r>
                  <a:rPr lang="en-US" sz="2000" dirty="0"/>
                  <a:t> </a:t>
                </a:r>
                <a:r>
                  <a:rPr lang="en-US" sz="2000" dirty="0" err="1"/>
                  <a:t>nel</a:t>
                </a:r>
                <a:r>
                  <a:rPr lang="en-US" sz="2000" dirty="0"/>
                  <a:t> </a:t>
                </a:r>
                <a:r>
                  <a:rPr lang="en-US" sz="2000" dirty="0" err="1"/>
                  <a:t>futuro</a:t>
                </a:r>
                <a:r>
                  <a:rPr lang="en-US" sz="2000" dirty="0"/>
                  <a:t> è </a:t>
                </a:r>
                <a:r>
                  <a:rPr lang="en-US" sz="2000" dirty="0" err="1"/>
                  <a:t>il</a:t>
                </a:r>
                <a:r>
                  <a:rPr lang="en-US" sz="2000" dirty="0"/>
                  <a:t> </a:t>
                </a:r>
                <a:r>
                  <a:rPr lang="en-US" sz="2000" dirty="0" err="1"/>
                  <a:t>valore</a:t>
                </a:r>
                <a:r>
                  <a:rPr lang="en-US" sz="2000" dirty="0"/>
                  <a:t> di </a:t>
                </a:r>
                <a:r>
                  <a:rPr lang="en-US" sz="2000" i="1" dirty="0"/>
                  <a:t>Y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oggi</a:t>
                </a:r>
                <a:endParaRPr lang="en-US" sz="1050" dirty="0"/>
              </a:p>
              <a:p>
                <a:pPr lvl="1">
                  <a:defRPr/>
                </a:pPr>
                <a:r>
                  <a:rPr lang="en-US" sz="2000" dirty="0"/>
                  <a:t>In </a:t>
                </a:r>
                <a:r>
                  <a:rPr lang="en-US" sz="2000" dirty="0" err="1"/>
                  <a:t>una</a:t>
                </a:r>
                <a:r>
                  <a:rPr lang="en-US" sz="2000" dirty="0"/>
                  <a:t> </a:t>
                </a:r>
                <a:r>
                  <a:rPr lang="en-US" sz="2000" u="sng" dirty="0"/>
                  <a:t>prima </a:t>
                </a:r>
                <a:r>
                  <a:rPr lang="en-US" sz="2000" u="sng" dirty="0" err="1"/>
                  <a:t>approssimazione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logaritmi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dei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prezzi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azionari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seguono</a:t>
                </a:r>
                <a:r>
                  <a:rPr lang="en-US" sz="2000" dirty="0"/>
                  <a:t> </a:t>
                </a:r>
                <a:r>
                  <a:rPr lang="en-US" sz="2000" dirty="0" err="1"/>
                  <a:t>una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passeggiata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aleatoria</a:t>
                </a:r>
                <a:r>
                  <a:rPr lang="en-US" sz="2000" dirty="0"/>
                  <a:t> (</a:t>
                </a:r>
                <a:r>
                  <a:rPr lang="en-US" sz="2000" dirty="0" err="1"/>
                  <a:t>più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precisamente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rendimenti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azionari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corretti</a:t>
                </a:r>
                <a:r>
                  <a:rPr lang="en-US" sz="2000" dirty="0"/>
                  <a:t> per </a:t>
                </a:r>
                <a:r>
                  <a:rPr lang="en-US" sz="2000" dirty="0" err="1"/>
                  <a:t>il</a:t>
                </a:r>
                <a:r>
                  <a:rPr lang="en-US" sz="2000" dirty="0"/>
                  <a:t> </a:t>
                </a:r>
                <a:r>
                  <a:rPr lang="en-US" sz="2000" dirty="0" err="1"/>
                  <a:t>rischio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sono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impredicibili</a:t>
                </a:r>
                <a:r>
                  <a:rPr lang="en-US" sz="2000" dirty="0"/>
                  <a:t> se </a:t>
                </a:r>
                <a:r>
                  <a:rPr lang="en-US" sz="2000" dirty="0" err="1"/>
                  <a:t>il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mercato</a:t>
                </a:r>
                <a:r>
                  <a:rPr lang="en-US" sz="2000" dirty="0"/>
                  <a:t> è </a:t>
                </a:r>
                <a:r>
                  <a:rPr lang="en-US" sz="2000" dirty="0" err="1"/>
                  <a:t>efficiente</a:t>
                </a:r>
                <a:r>
                  <a:rPr lang="en-US" sz="2000" dirty="0"/>
                  <a:t>)</a:t>
                </a:r>
              </a:p>
              <a:p>
                <a:pPr>
                  <a:buFontTx/>
                  <a:buNone/>
                  <a:defRPr/>
                </a:pPr>
                <a:r>
                  <a:rPr lang="en-US" sz="2400" dirty="0"/>
                  <a:t>(ii) </a:t>
                </a:r>
                <a:r>
                  <a:rPr lang="en-US" sz="2400" dirty="0" err="1"/>
                  <a:t>Supponiamo</a:t>
                </a:r>
                <a:r>
                  <a:rPr lang="en-US" sz="2400" dirty="0"/>
                  <a:t> </a:t>
                </a:r>
                <a:r>
                  <a:rPr lang="en-US" sz="2400" i="1" dirty="0"/>
                  <a:t>Y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= 0.  </a:t>
                </a:r>
                <a:r>
                  <a:rPr lang="en-US" sz="2400" dirty="0" err="1"/>
                  <a:t>Allora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var</a:t>
                </a:r>
                <a:r>
                  <a:rPr lang="en-US" sz="2400" dirty="0"/>
                  <a:t>(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t</a:t>
                </a:r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.</a:t>
                </a:r>
                <a:endParaRPr lang="en-US" sz="1200" dirty="0"/>
              </a:p>
              <a:p>
                <a:pPr lvl="1">
                  <a:defRPr/>
                </a:pPr>
                <a:r>
                  <a:rPr lang="en-US" sz="2000" dirty="0"/>
                  <a:t>Questa </a:t>
                </a:r>
                <a:r>
                  <a:rPr lang="en-US" sz="2000" dirty="0" err="1"/>
                  <a:t>varianza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dipende</a:t>
                </a:r>
                <a:r>
                  <a:rPr lang="en-US" sz="2000" dirty="0"/>
                  <a:t> da </a:t>
                </a:r>
                <a:r>
                  <a:rPr lang="en-US" sz="2000" i="1" dirty="0"/>
                  <a:t>t</a:t>
                </a:r>
                <a:r>
                  <a:rPr lang="en-US" sz="2000" dirty="0"/>
                  <a:t> (</a:t>
                </a:r>
                <a:r>
                  <a:rPr lang="en-US" sz="2000" dirty="0" err="1"/>
                  <a:t>aumenta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linearmente</a:t>
                </a:r>
                <a:r>
                  <a:rPr lang="en-US" sz="2000" dirty="0"/>
                  <a:t> con </a:t>
                </a:r>
                <a:r>
                  <a:rPr lang="en-US" sz="2000" i="1" dirty="0"/>
                  <a:t>t</a:t>
                </a:r>
                <a:r>
                  <a:rPr lang="en-US" sz="2000" dirty="0"/>
                  <a:t>), </a:t>
                </a:r>
                <a:r>
                  <a:rPr lang="en-US" sz="2000" dirty="0" err="1"/>
                  <a:t>perciò</a:t>
                </a:r>
                <a:r>
                  <a:rPr lang="en-US" sz="2000" dirty="0"/>
                  <a:t> </a:t>
                </a:r>
                <a:r>
                  <a:rPr lang="en-US" sz="2000" i="1" dirty="0" err="1"/>
                  <a:t>Y</a:t>
                </a:r>
                <a:r>
                  <a:rPr lang="en-US" sz="2000" i="1" baseline="-25000" dirty="0" err="1"/>
                  <a:t>t</a:t>
                </a:r>
                <a:r>
                  <a:rPr lang="en-US" sz="2000" dirty="0"/>
                  <a:t> non è </a:t>
                </a:r>
                <a:r>
                  <a:rPr lang="en-US" sz="2000" dirty="0" err="1"/>
                  <a:t>stazionaria</a:t>
                </a:r>
                <a:r>
                  <a:rPr lang="en-US" sz="2000" dirty="0"/>
                  <a:t> (</a:t>
                </a:r>
                <a:r>
                  <a:rPr lang="en-US" sz="2000" dirty="0" err="1"/>
                  <a:t>si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ricordi</a:t>
                </a:r>
                <a:r>
                  <a:rPr lang="en-US" sz="2000" dirty="0"/>
                  <a:t> la </a:t>
                </a:r>
                <a:r>
                  <a:rPr lang="en-US" sz="2000" dirty="0" err="1"/>
                  <a:t>definizione</a:t>
                </a:r>
                <a:r>
                  <a:rPr lang="en-US" sz="2000" dirty="0"/>
                  <a:t> di </a:t>
                </a:r>
                <a:r>
                  <a:rPr lang="en-US" sz="2000" dirty="0" err="1"/>
                  <a:t>stazionarietà</a:t>
                </a:r>
                <a:r>
                  <a:rPr lang="en-US" sz="2000" dirty="0"/>
                  <a:t>).</a:t>
                </a:r>
                <a:br>
                  <a:rPr lang="en-US" sz="2000" dirty="0"/>
                </a:b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02" t="-1067" b="-3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441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Trend deterministici e stocastici (continua)</a:t>
            </a:r>
          </a:p>
        </p:txBody>
      </p:sp>
      <p:sp>
        <p:nvSpPr>
          <p:cNvPr id="4771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Una </a:t>
            </a:r>
            <a:r>
              <a:rPr lang="en-US" sz="2000" b="1" dirty="0" err="1">
                <a:ea typeface="ＭＳ Ｐゴシック" pitchFamily="34" charset="-128"/>
              </a:rPr>
              <a:t>passeggiata</a:t>
            </a:r>
            <a:r>
              <a:rPr lang="en-US" sz="2000" b="1" dirty="0">
                <a:ea typeface="ＭＳ Ｐゴシック" pitchFamily="34" charset="-128"/>
              </a:rPr>
              <a:t> </a:t>
            </a:r>
            <a:r>
              <a:rPr lang="en-US" sz="2000" b="1" dirty="0" err="1">
                <a:ea typeface="ＭＳ Ｐゴシック" pitchFamily="34" charset="-128"/>
              </a:rPr>
              <a:t>aleatoria</a:t>
            </a:r>
            <a:r>
              <a:rPr lang="en-US" sz="2000" b="1" dirty="0">
                <a:ea typeface="ＭＳ Ｐゴシック" pitchFamily="34" charset="-128"/>
              </a:rPr>
              <a:t> con </a:t>
            </a:r>
            <a:r>
              <a:rPr lang="en-US" sz="2000" b="1" dirty="0" err="1">
                <a:ea typeface="ＭＳ Ｐゴシック" pitchFamily="34" charset="-128"/>
              </a:rPr>
              <a:t>deriva</a:t>
            </a:r>
            <a:r>
              <a:rPr lang="en-US" sz="2000" dirty="0">
                <a:ea typeface="ＭＳ Ｐゴシック" pitchFamily="34" charset="-128"/>
              </a:rPr>
              <a:t> è</a:t>
            </a:r>
          </a:p>
          <a:p>
            <a:pPr marL="0" indent="0">
              <a:buFontTx/>
              <a:buNone/>
            </a:pPr>
            <a:r>
              <a:rPr lang="en-US" sz="2000" i="1" dirty="0">
                <a:ea typeface="ＭＳ Ｐゴシック" pitchFamily="34" charset="-128"/>
              </a:rPr>
              <a:t> </a:t>
            </a:r>
            <a:endParaRPr lang="en-US" sz="2000" dirty="0">
              <a:ea typeface="ＭＳ Ｐゴシック" pitchFamily="34" charset="-128"/>
            </a:endParaRPr>
          </a:p>
          <a:p>
            <a:pPr marL="0" indent="0" algn="ctr">
              <a:buFontTx/>
              <a:buNone/>
            </a:pP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+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baseline="-25000" dirty="0">
                <a:ea typeface="ＭＳ Ｐゴシック" pitchFamily="34" charset="-128"/>
              </a:rPr>
              <a:t>–1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, dove</a:t>
            </a:r>
            <a:r>
              <a:rPr lang="en-US" sz="2000" baseline="-25000" dirty="0">
                <a:ea typeface="ＭＳ Ｐゴシック" pitchFamily="34" charset="-128"/>
              </a:rPr>
              <a:t>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è </a:t>
            </a:r>
            <a:r>
              <a:rPr lang="en-US" sz="2000" dirty="0" err="1">
                <a:ea typeface="ＭＳ Ｐゴシック" pitchFamily="34" charset="-128"/>
              </a:rPr>
              <a:t>serialmente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incorrelato</a:t>
            </a:r>
            <a:endParaRPr lang="en-US" sz="2000" dirty="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 </a:t>
            </a:r>
          </a:p>
          <a:p>
            <a:pPr marL="0" indent="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La “</a:t>
            </a:r>
            <a:r>
              <a:rPr lang="en-US" sz="2000" dirty="0" err="1">
                <a:ea typeface="ＭＳ Ｐゴシック" pitchFamily="34" charset="-128"/>
              </a:rPr>
              <a:t>deriva</a:t>
            </a:r>
            <a:r>
              <a:rPr lang="en-US" sz="2000" dirty="0">
                <a:ea typeface="ＭＳ Ｐゴシック" pitchFamily="34" charset="-128"/>
              </a:rPr>
              <a:t>” è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, se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>
                <a:ea typeface="ＭＳ Ｐゴシック" pitchFamily="34" charset="-128"/>
                <a:sym typeface="Symbol" pitchFamily="18" charset="2"/>
              </a:rPr>
              <a:t>≠</a:t>
            </a:r>
            <a:r>
              <a:rPr lang="en-US" sz="2000" dirty="0">
                <a:ea typeface="ＭＳ Ｐゴシック" pitchFamily="34" charset="-128"/>
              </a:rPr>
              <a:t> 0, </a:t>
            </a:r>
            <a:r>
              <a:rPr lang="en-US" sz="2000" dirty="0" err="1">
                <a:ea typeface="ＭＳ Ｐゴシック" pitchFamily="34" charset="-128"/>
              </a:rPr>
              <a:t>allora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segue </a:t>
            </a:r>
            <a:r>
              <a:rPr lang="en-US" sz="2000" dirty="0" err="1">
                <a:ea typeface="ＭＳ Ｐゴシック" pitchFamily="34" charset="-128"/>
              </a:rPr>
              <a:t>una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passeggiata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aleatoria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attorno</a:t>
            </a:r>
            <a:r>
              <a:rPr lang="en-US" sz="2000" dirty="0">
                <a:ea typeface="ＭＳ Ｐゴシック" pitchFamily="34" charset="-128"/>
              </a:rPr>
              <a:t> a un trend </a:t>
            </a:r>
            <a:r>
              <a:rPr lang="en-US" sz="2000" dirty="0" err="1">
                <a:ea typeface="ＭＳ Ｐゴシック" pitchFamily="34" charset="-128"/>
              </a:rPr>
              <a:t>lineare</a:t>
            </a:r>
            <a:r>
              <a:rPr lang="en-US" sz="2000" dirty="0">
                <a:ea typeface="ＭＳ Ｐゴシック" pitchFamily="34" charset="-128"/>
              </a:rPr>
              <a:t>. </a:t>
            </a:r>
          </a:p>
          <a:p>
            <a:pPr marL="0" indent="0">
              <a:buFontTx/>
              <a:buNone/>
            </a:pPr>
            <a:endParaRPr lang="en-US" sz="2000" dirty="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en-US" sz="2000" dirty="0" err="1">
                <a:ea typeface="ＭＳ Ｐゴシック" pitchFamily="34" charset="-128"/>
              </a:rPr>
              <a:t>Potete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vederlo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considerando</a:t>
            </a:r>
            <a:r>
              <a:rPr lang="en-US" sz="2000" dirty="0">
                <a:ea typeface="ＭＳ Ｐゴシック" pitchFamily="34" charset="-128"/>
              </a:rPr>
              <a:t> la </a:t>
            </a:r>
            <a:r>
              <a:rPr lang="en-US" sz="2000" dirty="0" err="1">
                <a:ea typeface="ＭＳ Ｐゴシック" pitchFamily="34" charset="-128"/>
              </a:rPr>
              <a:t>previsione</a:t>
            </a:r>
            <a:r>
              <a:rPr lang="en-US" sz="2000" dirty="0">
                <a:ea typeface="ＭＳ Ｐゴシック" pitchFamily="34" charset="-128"/>
              </a:rPr>
              <a:t> con </a:t>
            </a:r>
            <a:r>
              <a:rPr lang="en-US" sz="2000" dirty="0" err="1">
                <a:ea typeface="ＭＳ Ｐゴシック" pitchFamily="34" charset="-128"/>
              </a:rPr>
              <a:t>passo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</a:rPr>
              <a:t>h</a:t>
            </a:r>
            <a:r>
              <a:rPr lang="en-US" sz="2000" dirty="0">
                <a:ea typeface="ＭＳ Ｐゴシック" pitchFamily="34" charset="-128"/>
              </a:rPr>
              <a:t>:</a:t>
            </a:r>
          </a:p>
          <a:p>
            <a:pPr marL="0" indent="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 </a:t>
            </a:r>
          </a:p>
          <a:p>
            <a:pPr marL="0" indent="0" algn="ctr">
              <a:buFontTx/>
              <a:buNone/>
            </a:pP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baseline="-25000" dirty="0" err="1">
                <a:ea typeface="ＭＳ Ｐゴシック" pitchFamily="34" charset="-128"/>
              </a:rPr>
              <a:t>+</a:t>
            </a:r>
            <a:r>
              <a:rPr lang="en-US" sz="2000" i="1" baseline="-25000" dirty="0" err="1">
                <a:ea typeface="ＭＳ Ｐゴシック" pitchFamily="34" charset="-128"/>
              </a:rPr>
              <a:t>h</a:t>
            </a:r>
            <a:r>
              <a:rPr lang="en-US" sz="2000" baseline="-25000" dirty="0" err="1">
                <a:ea typeface="ＭＳ Ｐゴシック" pitchFamily="34" charset="-128"/>
              </a:rPr>
              <a:t>|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i="1" dirty="0">
                <a:ea typeface="ＭＳ Ｐゴシック" pitchFamily="34" charset="-128"/>
              </a:rPr>
              <a:t>h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>
                <a:ea typeface="ＭＳ Ｐゴシック" pitchFamily="34" charset="-128"/>
              </a:rPr>
              <a:t>Y</a:t>
            </a:r>
            <a:r>
              <a:rPr lang="en-US" sz="2000" i="1" baseline="-25000" dirty="0">
                <a:ea typeface="ＭＳ Ｐゴシック" pitchFamily="34" charset="-128"/>
              </a:rPr>
              <a:t>T</a:t>
            </a:r>
            <a:endParaRPr lang="en-US" sz="2000" dirty="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 </a:t>
            </a:r>
          </a:p>
          <a:p>
            <a:pPr marL="0" indent="0"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Il </a:t>
            </a:r>
            <a:r>
              <a:rPr lang="en-US" sz="2000" dirty="0" err="1">
                <a:ea typeface="ＭＳ Ｐゴシック" pitchFamily="34" charset="-128"/>
              </a:rPr>
              <a:t>modello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della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passeggiata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aleatoria</a:t>
            </a:r>
            <a:r>
              <a:rPr lang="en-US" sz="2000" dirty="0">
                <a:ea typeface="ＭＳ Ｐゴシック" pitchFamily="34" charset="-128"/>
              </a:rPr>
              <a:t> (con o </a:t>
            </a:r>
            <a:r>
              <a:rPr lang="en-US" sz="2000" dirty="0" err="1">
                <a:ea typeface="ＭＳ Ｐゴシック" pitchFamily="34" charset="-128"/>
              </a:rPr>
              <a:t>senza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deriva</a:t>
            </a:r>
            <a:r>
              <a:rPr lang="en-US" sz="2000" dirty="0">
                <a:ea typeface="ＭＳ Ｐゴシック" pitchFamily="34" charset="-128"/>
              </a:rPr>
              <a:t>) </a:t>
            </a:r>
            <a:r>
              <a:rPr lang="en-US" sz="2000" dirty="0" err="1">
                <a:ea typeface="ＭＳ Ｐゴシック" pitchFamily="34" charset="-128"/>
              </a:rPr>
              <a:t>offre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una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buona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descrizione</a:t>
            </a:r>
            <a:r>
              <a:rPr lang="en-US" sz="2000" dirty="0">
                <a:ea typeface="ＭＳ Ｐゴシック" pitchFamily="34" charset="-128"/>
              </a:rPr>
              <a:t> di trend </a:t>
            </a:r>
            <a:r>
              <a:rPr lang="en-US" sz="2000" dirty="0" err="1">
                <a:ea typeface="ＭＳ Ｐゴシック" pitchFamily="34" charset="-128"/>
              </a:rPr>
              <a:t>stocastici</a:t>
            </a:r>
            <a:r>
              <a:rPr lang="en-US" sz="2000" dirty="0">
                <a:ea typeface="ＭＳ Ｐゴシック" pitchFamily="34" charset="-128"/>
              </a:rPr>
              <a:t> in </a:t>
            </a:r>
            <a:r>
              <a:rPr lang="en-US" sz="2000" dirty="0" err="1">
                <a:ea typeface="ＭＳ Ｐゴシック" pitchFamily="34" charset="-128"/>
              </a:rPr>
              <a:t>molte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serie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temporali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economiche</a:t>
            </a:r>
            <a:r>
              <a:rPr lang="en-US" sz="2000" dirty="0">
                <a:ea typeface="ＭＳ Ｐゴシック" pitchFamily="34" charset="-128"/>
              </a:rPr>
              <a:t>.</a:t>
            </a:r>
            <a:br>
              <a:rPr lang="en-US" sz="2000" b="1" dirty="0">
                <a:ea typeface="ＭＳ Ｐゴシック" pitchFamily="34" charset="-128"/>
              </a:rPr>
            </a:b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6753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Trend stocastici e radici autoregressive unitarie</a:t>
            </a:r>
          </a:p>
        </p:txBody>
      </p:sp>
      <p:sp>
        <p:nvSpPr>
          <p:cNvPr id="4792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 dirty="0" err="1">
                <a:ea typeface="ＭＳ Ｐゴシック" pitchFamily="34" charset="-128"/>
              </a:rPr>
              <a:t>Passeggiata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aleatoria</a:t>
            </a:r>
            <a:r>
              <a:rPr lang="en-US" sz="2000" dirty="0">
                <a:ea typeface="ＭＳ Ｐゴシック" pitchFamily="34" charset="-128"/>
              </a:rPr>
              <a:t> (con </a:t>
            </a:r>
            <a:r>
              <a:rPr lang="en-US" sz="2000" dirty="0" err="1">
                <a:ea typeface="ＭＳ Ｐゴシック" pitchFamily="34" charset="-128"/>
              </a:rPr>
              <a:t>deriva</a:t>
            </a:r>
            <a:r>
              <a:rPr lang="en-US" sz="2000" dirty="0">
                <a:ea typeface="ＭＳ Ｐゴシック" pitchFamily="34" charset="-128"/>
              </a:rPr>
              <a:t>):  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baseline="-25000" dirty="0">
                <a:ea typeface="ＭＳ Ｐゴシック" pitchFamily="34" charset="-128"/>
              </a:rPr>
              <a:t>–1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endParaRPr lang="en-US" sz="2000" dirty="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 b="1" dirty="0">
                <a:ea typeface="ＭＳ Ｐゴシック" pitchFamily="34" charset="-128"/>
              </a:rPr>
              <a:t> </a:t>
            </a:r>
            <a:endParaRPr lang="en-US" sz="2000" dirty="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AR(1):                            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i="1" dirty="0">
                <a:ea typeface="ＭＳ Ｐゴシック" pitchFamily="34" charset="-128"/>
              </a:rPr>
              <a:t>Y</a:t>
            </a:r>
            <a:r>
              <a:rPr lang="en-US" sz="2000" i="1" baseline="-25000" dirty="0">
                <a:ea typeface="ＭＳ Ｐゴシック" pitchFamily="34" charset="-128"/>
              </a:rPr>
              <a:t>t</a:t>
            </a:r>
            <a:r>
              <a:rPr lang="en-US" sz="2000" baseline="-25000" dirty="0">
                <a:ea typeface="ＭＳ Ｐゴシック" pitchFamily="34" charset="-128"/>
              </a:rPr>
              <a:t>–1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endParaRPr lang="en-US" sz="2000" dirty="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 </a:t>
            </a:r>
          </a:p>
          <a:p>
            <a:r>
              <a:rPr lang="en-US" sz="2000" dirty="0">
                <a:ea typeface="ＭＳ Ｐゴシック" pitchFamily="34" charset="-128"/>
              </a:rPr>
              <a:t>La </a:t>
            </a:r>
            <a:r>
              <a:rPr lang="en-US" sz="2000" dirty="0" err="1">
                <a:ea typeface="ＭＳ Ｐゴシック" pitchFamily="34" charset="-128"/>
              </a:rPr>
              <a:t>passeggiata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aleatoria</a:t>
            </a:r>
            <a:r>
              <a:rPr lang="en-US" sz="2000" dirty="0">
                <a:ea typeface="ＭＳ Ｐゴシック" pitchFamily="34" charset="-128"/>
              </a:rPr>
              <a:t> è un AR(1) con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 = 1.</a:t>
            </a:r>
          </a:p>
          <a:p>
            <a:r>
              <a:rPr lang="en-US" sz="2000" dirty="0">
                <a:ea typeface="ＭＳ Ｐゴシック" pitchFamily="34" charset="-128"/>
              </a:rPr>
              <a:t>Il </a:t>
            </a:r>
            <a:r>
              <a:rPr lang="en-US" sz="2000" dirty="0" err="1">
                <a:ea typeface="ＭＳ Ｐゴシック" pitchFamily="34" charset="-128"/>
              </a:rPr>
              <a:t>caso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speciale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 = 1 è </a:t>
            </a:r>
            <a:r>
              <a:rPr lang="en-US" sz="2000" dirty="0" err="1">
                <a:ea typeface="ＭＳ Ｐゴシック" pitchFamily="34" charset="-128"/>
              </a:rPr>
              <a:t>detto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radice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unitaria</a:t>
            </a:r>
            <a:r>
              <a:rPr lang="en-US" sz="2000" dirty="0">
                <a:ea typeface="ＭＳ Ｐゴシック" pitchFamily="34" charset="-128"/>
              </a:rPr>
              <a:t>*.</a:t>
            </a:r>
          </a:p>
          <a:p>
            <a:r>
              <a:rPr lang="en-US" sz="2000" dirty="0" err="1">
                <a:ea typeface="ＭＳ Ｐゴシック" pitchFamily="34" charset="-128"/>
              </a:rPr>
              <a:t>Quando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 = 1, </a:t>
            </a:r>
            <a:r>
              <a:rPr lang="en-US" sz="2000" dirty="0" err="1">
                <a:ea typeface="ＭＳ Ｐゴシック" pitchFamily="34" charset="-128"/>
              </a:rPr>
              <a:t>il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modello</a:t>
            </a:r>
            <a:r>
              <a:rPr lang="en-US" sz="2000" dirty="0">
                <a:ea typeface="ＭＳ Ｐゴシック" pitchFamily="34" charset="-128"/>
              </a:rPr>
              <a:t> AR(1) </a:t>
            </a:r>
            <a:r>
              <a:rPr lang="en-US" sz="2000" dirty="0" err="1">
                <a:ea typeface="ＭＳ Ｐゴシック" pitchFamily="34" charset="-128"/>
              </a:rPr>
              <a:t>diventa</a:t>
            </a:r>
            <a:endParaRPr lang="en-US" sz="2000" dirty="0">
              <a:ea typeface="ＭＳ Ｐゴシック" pitchFamily="34" charset="-128"/>
            </a:endParaRPr>
          </a:p>
          <a:p>
            <a:pPr algn="ctr">
              <a:buFontTx/>
              <a:buNone/>
            </a:pPr>
            <a:r>
              <a:rPr lang="en-US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endParaRPr lang="en-US" sz="2000" dirty="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1400" dirty="0">
                <a:ea typeface="ＭＳ Ｐゴシック" pitchFamily="34" charset="-128"/>
              </a:rPr>
              <a:t> </a:t>
            </a:r>
          </a:p>
          <a:p>
            <a:pPr>
              <a:buFontTx/>
              <a:buNone/>
            </a:pPr>
            <a:endParaRPr lang="en-US" sz="1400" dirty="0">
              <a:ea typeface="ＭＳ Ｐゴシック" pitchFamily="34" charset="-128"/>
            </a:endParaRPr>
          </a:p>
          <a:p>
            <a:pPr>
              <a:buFontTx/>
              <a:buNone/>
            </a:pPr>
            <a:endParaRPr lang="en-US" sz="1400" dirty="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1200" dirty="0">
                <a:ea typeface="ＭＳ Ｐゴシック" pitchFamily="34" charset="-128"/>
              </a:rPr>
              <a:t>*Questa </a:t>
            </a:r>
            <a:r>
              <a:rPr lang="en-US" sz="1200" dirty="0" err="1">
                <a:ea typeface="ＭＳ Ｐゴシック" pitchFamily="34" charset="-128"/>
              </a:rPr>
              <a:t>terminologia</a:t>
            </a:r>
            <a:r>
              <a:rPr lang="en-US" sz="1200" dirty="0">
                <a:ea typeface="ＭＳ Ｐゴシック" pitchFamily="34" charset="-128"/>
              </a:rPr>
              <a:t> </a:t>
            </a:r>
            <a:r>
              <a:rPr lang="en-US" sz="1200" dirty="0" err="1">
                <a:ea typeface="ＭＳ Ｐゴシック" pitchFamily="34" charset="-128"/>
              </a:rPr>
              <a:t>deriva</a:t>
            </a:r>
            <a:r>
              <a:rPr lang="en-US" sz="1200" dirty="0">
                <a:ea typeface="ＭＳ Ｐゴシック" pitchFamily="34" charset="-128"/>
              </a:rPr>
              <a:t> dal </a:t>
            </a:r>
            <a:r>
              <a:rPr lang="en-US" sz="1200" dirty="0" err="1">
                <a:ea typeface="ＭＳ Ｐゴシック" pitchFamily="34" charset="-128"/>
              </a:rPr>
              <a:t>considerare</a:t>
            </a:r>
            <a:r>
              <a:rPr lang="en-US" sz="1200" dirty="0">
                <a:ea typeface="ＭＳ Ｐゴシック" pitchFamily="34" charset="-128"/>
              </a:rPr>
              <a:t> </a:t>
            </a:r>
            <a:r>
              <a:rPr lang="en-US" sz="1200" dirty="0" err="1">
                <a:ea typeface="ＭＳ Ｐゴシック" pitchFamily="34" charset="-128"/>
              </a:rPr>
              <a:t>l’equazione</a:t>
            </a:r>
            <a:endParaRPr lang="en-US" sz="1200" dirty="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1200" dirty="0">
                <a:ea typeface="ＭＳ Ｐゴシック" pitchFamily="34" charset="-128"/>
              </a:rPr>
              <a:t>1 – </a:t>
            </a:r>
            <a:r>
              <a:rPr lang="en-US" sz="12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1200" baseline="-25000" dirty="0">
                <a:ea typeface="ＭＳ Ｐゴシック" pitchFamily="34" charset="-128"/>
              </a:rPr>
              <a:t>1</a:t>
            </a:r>
            <a:r>
              <a:rPr lang="en-US" sz="1200" i="1" dirty="0">
                <a:ea typeface="ＭＳ Ｐゴシック" pitchFamily="34" charset="-128"/>
              </a:rPr>
              <a:t>z</a:t>
            </a:r>
            <a:r>
              <a:rPr lang="en-US" sz="1200" dirty="0">
                <a:ea typeface="ＭＳ Ｐゴシック" pitchFamily="34" charset="-128"/>
              </a:rPr>
              <a:t> = 0; la “</a:t>
            </a:r>
            <a:r>
              <a:rPr lang="en-US" sz="1200" dirty="0" err="1">
                <a:ea typeface="ＭＳ Ｐゴシック" pitchFamily="34" charset="-128"/>
              </a:rPr>
              <a:t>radice</a:t>
            </a:r>
            <a:r>
              <a:rPr lang="en-US" sz="1200" dirty="0">
                <a:ea typeface="ＭＳ Ｐゴシック" pitchFamily="34" charset="-128"/>
              </a:rPr>
              <a:t>” di </a:t>
            </a:r>
            <a:r>
              <a:rPr lang="en-US" sz="1200" dirty="0" err="1">
                <a:ea typeface="ＭＳ Ｐゴシック" pitchFamily="34" charset="-128"/>
              </a:rPr>
              <a:t>questa</a:t>
            </a:r>
            <a:r>
              <a:rPr lang="en-US" sz="1200" dirty="0">
                <a:ea typeface="ＭＳ Ｐゴシック" pitchFamily="34" charset="-128"/>
              </a:rPr>
              <a:t> </a:t>
            </a:r>
            <a:r>
              <a:rPr lang="en-US" sz="1200" dirty="0" err="1">
                <a:ea typeface="ＭＳ Ｐゴシック" pitchFamily="34" charset="-128"/>
              </a:rPr>
              <a:t>equazione</a:t>
            </a:r>
            <a:r>
              <a:rPr lang="en-US" sz="1200" dirty="0">
                <a:ea typeface="ＭＳ Ｐゴシック" pitchFamily="34" charset="-128"/>
              </a:rPr>
              <a:t> è </a:t>
            </a:r>
            <a:r>
              <a:rPr lang="en-US" sz="1200" i="1" dirty="0">
                <a:ea typeface="ＭＳ Ｐゴシック" pitchFamily="34" charset="-128"/>
              </a:rPr>
              <a:t>z</a:t>
            </a:r>
            <a:r>
              <a:rPr lang="en-US" sz="1200" dirty="0">
                <a:ea typeface="ＭＳ Ｐゴシック" pitchFamily="34" charset="-128"/>
              </a:rPr>
              <a:t> = 1/</a:t>
            </a:r>
            <a:r>
              <a:rPr lang="en-US" sz="12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1200" baseline="-25000" dirty="0">
                <a:ea typeface="ＭＳ Ｐゴシック" pitchFamily="34" charset="-128"/>
              </a:rPr>
              <a:t>1</a:t>
            </a:r>
            <a:r>
              <a:rPr lang="en-US" sz="1200" dirty="0">
                <a:ea typeface="ＭＳ Ｐゴシック" pitchFamily="34" charset="-128"/>
              </a:rPr>
              <a:t>, </a:t>
            </a:r>
            <a:r>
              <a:rPr lang="en-US" sz="1200" dirty="0" err="1">
                <a:ea typeface="ＭＳ Ｐゴシック" pitchFamily="34" charset="-128"/>
              </a:rPr>
              <a:t>che</a:t>
            </a:r>
            <a:r>
              <a:rPr lang="en-US" sz="1200" dirty="0">
                <a:ea typeface="ＭＳ Ｐゴシック" pitchFamily="34" charset="-128"/>
              </a:rPr>
              <a:t> è </a:t>
            </a:r>
            <a:r>
              <a:rPr lang="en-US" sz="1200" dirty="0" err="1">
                <a:ea typeface="ＭＳ Ｐゴシック" pitchFamily="34" charset="-128"/>
              </a:rPr>
              <a:t>uguale</a:t>
            </a:r>
            <a:r>
              <a:rPr lang="en-US" sz="1200" dirty="0">
                <a:ea typeface="ＭＳ Ｐゴシック" pitchFamily="34" charset="-128"/>
              </a:rPr>
              <a:t> a </a:t>
            </a:r>
            <a:r>
              <a:rPr lang="en-US" sz="1200" dirty="0" err="1">
                <a:ea typeface="ＭＳ Ｐゴシック" pitchFamily="34" charset="-128"/>
              </a:rPr>
              <a:t>uno</a:t>
            </a:r>
            <a:r>
              <a:rPr lang="en-US" sz="1200" dirty="0">
                <a:ea typeface="ＭＳ Ｐゴシック" pitchFamily="34" charset="-128"/>
              </a:rPr>
              <a:t> (</a:t>
            </a:r>
            <a:r>
              <a:rPr lang="en-US" sz="1200" dirty="0" err="1">
                <a:ea typeface="ＭＳ Ｐゴシック" pitchFamily="34" charset="-128"/>
              </a:rPr>
              <a:t>unità</a:t>
            </a:r>
            <a:r>
              <a:rPr lang="en-US" sz="1200" dirty="0">
                <a:ea typeface="ＭＳ Ｐゴシック" pitchFamily="34" charset="-128"/>
              </a:rPr>
              <a:t>) se </a:t>
            </a:r>
            <a:r>
              <a:rPr lang="en-US" sz="12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1200" baseline="-25000" dirty="0">
                <a:ea typeface="ＭＳ Ｐゴシック" pitchFamily="34" charset="-128"/>
              </a:rPr>
              <a:t>1</a:t>
            </a:r>
            <a:r>
              <a:rPr lang="en-US" sz="1200" dirty="0">
                <a:ea typeface="ＭＳ Ｐゴシック" pitchFamily="34" charset="-128"/>
              </a:rPr>
              <a:t> = 1.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79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5255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C.  </a:t>
            </a:r>
            <a:r>
              <a:rPr lang="it-IT" dirty="0">
                <a:ea typeface="ＭＳ Ｐゴシック" pitchFamily="34" charset="-128"/>
              </a:rPr>
              <a:t>Quali problemi sono causati dai trend?   </a:t>
            </a:r>
            <a:br>
              <a:rPr lang="it-IT" dirty="0">
                <a:ea typeface="ＭＳ Ｐゴシック" pitchFamily="34" charset="-128"/>
              </a:rPr>
            </a:br>
            <a:r>
              <a:rPr lang="it-IT" dirty="0">
                <a:ea typeface="ＭＳ Ｐゴシック" pitchFamily="34" charset="-128"/>
              </a:rPr>
              <a:t>     </a:t>
            </a:r>
            <a:r>
              <a:rPr lang="it-IT" sz="1800" dirty="0">
                <a:ea typeface="ＭＳ Ｐゴシック" pitchFamily="34" charset="-128"/>
              </a:rPr>
              <a:t>(Soprattutto ma non solo quelli stocastici)</a:t>
            </a:r>
            <a:endParaRPr lang="it-IT" dirty="0">
              <a:ea typeface="ＭＳ Ｐゴシック" pitchFamily="34" charset="-128"/>
            </a:endParaRPr>
          </a:p>
        </p:txBody>
      </p:sp>
      <p:sp>
        <p:nvSpPr>
          <p:cNvPr id="4864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Verdana" pitchFamily="34" charset="0"/>
              <a:buAutoNum type="arabicPeriod"/>
            </a:pPr>
            <a:r>
              <a:rPr lang="en-US" sz="2400">
                <a:ea typeface="ＭＳ Ｐゴシック" pitchFamily="34" charset="-128"/>
              </a:rPr>
              <a:t>I </a:t>
            </a:r>
            <a:r>
              <a:rPr lang="en-US" sz="2400" b="1">
                <a:ea typeface="ＭＳ Ｐゴシック" pitchFamily="34" charset="-128"/>
              </a:rPr>
              <a:t>coefficienti AR</a:t>
            </a:r>
            <a:r>
              <a:rPr lang="en-US" sz="2400">
                <a:ea typeface="ＭＳ Ｐゴシック" pitchFamily="34" charset="-128"/>
              </a:rPr>
              <a:t> sono fortemente </a:t>
            </a:r>
            <a:r>
              <a:rPr lang="en-US" sz="2400" b="1">
                <a:ea typeface="ＭＳ Ｐゴシック" pitchFamily="34" charset="-128"/>
              </a:rPr>
              <a:t>distorti verso zero</a:t>
            </a:r>
            <a:r>
              <a:rPr lang="en-US" sz="2400">
                <a:ea typeface="ＭＳ Ｐゴシック" pitchFamily="34" charset="-128"/>
              </a:rPr>
              <a:t>. Questo porta a previsioni scadenti.</a:t>
            </a:r>
          </a:p>
          <a:p>
            <a:pPr marL="514350" indent="-514350">
              <a:buFont typeface="Verdana" pitchFamily="34" charset="0"/>
              <a:buAutoNum type="arabicPeriod"/>
            </a:pPr>
            <a:endParaRPr lang="en-US" sz="24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rabicPeriod"/>
            </a:pPr>
            <a:r>
              <a:rPr lang="en-US" sz="2400" b="1">
                <a:ea typeface="ＭＳ Ｐゴシック" pitchFamily="34" charset="-128"/>
              </a:rPr>
              <a:t>Alcune statistiche </a:t>
            </a:r>
            <a:r>
              <a:rPr lang="en-US" sz="2400" i="1">
                <a:ea typeface="ＭＳ Ｐゴシック" pitchFamily="34" charset="-128"/>
              </a:rPr>
              <a:t>t </a:t>
            </a:r>
            <a:r>
              <a:rPr lang="en-US" sz="2400" b="1">
                <a:ea typeface="ＭＳ Ｐゴシック" pitchFamily="34" charset="-128"/>
              </a:rPr>
              <a:t>non hanno una distribuzione</a:t>
            </a:r>
            <a:r>
              <a:rPr lang="en-US" sz="2400">
                <a:ea typeface="ＭＳ Ｐゴシック" pitchFamily="34" charset="-128"/>
              </a:rPr>
              <a:t> normale </a:t>
            </a:r>
            <a:r>
              <a:rPr lang="en-US" sz="2400" b="1">
                <a:ea typeface="ＭＳ Ｐゴシック" pitchFamily="34" charset="-128"/>
              </a:rPr>
              <a:t>standard</a:t>
            </a:r>
            <a:r>
              <a:rPr lang="en-US" sz="2400">
                <a:ea typeface="ＭＳ Ｐゴシック" pitchFamily="34" charset="-128"/>
              </a:rPr>
              <a:t>, anche in grandi campioni (ci torneremo più avanti).</a:t>
            </a:r>
          </a:p>
          <a:p>
            <a:pPr marL="514350" indent="-514350">
              <a:buFont typeface="Verdana" pitchFamily="34" charset="0"/>
              <a:buAutoNum type="arabicPeriod"/>
            </a:pPr>
            <a:endParaRPr lang="en-US" sz="24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rabicPeriod"/>
            </a:pPr>
            <a:r>
              <a:rPr lang="en-US" sz="2400">
                <a:ea typeface="ＭＳ Ｐゴシック" pitchFamily="34" charset="-128"/>
              </a:rPr>
              <a:t>Se </a:t>
            </a:r>
            <a:r>
              <a:rPr lang="en-US" sz="2400" i="1">
                <a:ea typeface="ＭＳ Ｐゴシック" pitchFamily="34" charset="-128"/>
              </a:rPr>
              <a:t>Y</a:t>
            </a:r>
            <a:r>
              <a:rPr lang="en-US" sz="2400">
                <a:ea typeface="ＭＳ Ｐゴシック" pitchFamily="34" charset="-128"/>
              </a:rPr>
              <a:t> e </a:t>
            </a:r>
            <a:r>
              <a:rPr lang="en-US" sz="2400" i="1">
                <a:ea typeface="ＭＳ Ｐゴシック" pitchFamily="34" charset="-128"/>
              </a:rPr>
              <a:t>X</a:t>
            </a:r>
            <a:r>
              <a:rPr lang="en-US" sz="2400">
                <a:ea typeface="ＭＳ Ｐゴシック" pitchFamily="34" charset="-128"/>
              </a:rPr>
              <a:t> hanno entrambe trend di passeggiata aleatoria, allora possono apparire correlate anche se non lo sono – si possono ottenere “</a:t>
            </a:r>
            <a:r>
              <a:rPr lang="en-US" sz="2400" b="1">
                <a:ea typeface="ＭＳ Ｐゴシック" pitchFamily="34" charset="-128"/>
              </a:rPr>
              <a:t>regressioni spurie</a:t>
            </a:r>
            <a:r>
              <a:rPr lang="en-US" sz="2400">
                <a:ea typeface="ＭＳ Ｐゴシック" pitchFamily="34" charset="-128"/>
              </a:rPr>
              <a:t>”. Di seguito un esempio…</a:t>
            </a:r>
          </a:p>
          <a:p>
            <a:pPr marL="514350" indent="-514350">
              <a:buFont typeface="Verdana" pitchFamily="34" charset="0"/>
              <a:buAutoNum type="arabicPeriod"/>
            </a:pPr>
            <a:endParaRPr lang="en-US" sz="24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955651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Logaritmo del PIL giapponese </a:t>
            </a:r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(linea liscia) e inflazione USA </a:t>
            </a:r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(entrambi riscalati), 1965-1981</a:t>
            </a:r>
          </a:p>
        </p:txBody>
      </p:sp>
      <p:sp>
        <p:nvSpPr>
          <p:cNvPr id="484356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94688" cy="457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400" i="1">
                <a:ea typeface="ＭＳ Ｐゴシック" pitchFamily="34" charset="-128"/>
              </a:rPr>
              <a:t>Sembra una relazione positiva forte!</a:t>
            </a:r>
            <a:endParaRPr lang="en-US" sz="2400">
              <a:ea typeface="ＭＳ Ｐゴシック" pitchFamily="34" charset="-128"/>
            </a:endParaRPr>
          </a:p>
        </p:txBody>
      </p:sp>
      <p:pic>
        <p:nvPicPr>
          <p:cNvPr id="2" name="Immagin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05013"/>
            <a:ext cx="6559550" cy="437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41815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Logaritmo del PIL giapponese </a:t>
            </a:r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(linea liscia) e inflazione USA </a:t>
            </a:r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(entrambi riscalati), 1982-1999</a:t>
            </a:r>
          </a:p>
        </p:txBody>
      </p:sp>
      <p:sp>
        <p:nvSpPr>
          <p:cNvPr id="485380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6096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400" i="1">
                <a:ea typeface="ＭＳ Ｐゴシック" pitchFamily="34" charset="-128"/>
              </a:rPr>
              <a:t>Che cosa è successo a quella relazione?!?</a:t>
            </a:r>
            <a:endParaRPr lang="en-US" sz="2400">
              <a:ea typeface="ＭＳ Ｐゴシック" pitchFamily="34" charset="-128"/>
            </a:endParaRPr>
          </a:p>
          <a:p>
            <a:pPr algn="ctr">
              <a:buFontTx/>
              <a:buNone/>
            </a:pPr>
            <a:endParaRPr lang="en-US" sz="1800">
              <a:ea typeface="ＭＳ Ｐゴシック" pitchFamily="34" charset="-128"/>
            </a:endParaRPr>
          </a:p>
        </p:txBody>
      </p:sp>
      <p:pic>
        <p:nvPicPr>
          <p:cNvPr id="2" name="Immagin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0"/>
            <a:ext cx="62865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24796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D.  Come si individuano trend stocastici?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sz="2000"/>
              <a:t>Si traccia il grafico dei dati: ci sono movimenti persistenti di lungo termine?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sz="200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/>
              <a:t>Si usa un test di regressione per una passeggiata aleatoria: il test di Dickey-Fuller per una radice unitaria.</a:t>
            </a:r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93298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D.  Come si individuano trend stocastici?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294688" cy="50292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000" u="sng" dirty="0"/>
              <a:t>Il test di Dickey-Fuller in un AR(1) con </a:t>
            </a:r>
            <a:r>
              <a:rPr lang="en-US" sz="2000" u="sng" dirty="0" err="1"/>
              <a:t>errori</a:t>
            </a:r>
            <a:r>
              <a:rPr lang="en-US" sz="2000" u="sng" dirty="0"/>
              <a:t> </a:t>
            </a:r>
            <a:r>
              <a:rPr lang="en-US" sz="2000" u="sng" dirty="0" err="1"/>
              <a:t>i.i.d</a:t>
            </a:r>
            <a:r>
              <a:rPr lang="en-US" sz="2000" u="sng" dirty="0"/>
              <a:t>.</a:t>
            </a:r>
            <a:endParaRPr lang="en-US" sz="2000" dirty="0"/>
          </a:p>
          <a:p>
            <a:pPr>
              <a:buFontTx/>
              <a:buNone/>
              <a:defRPr/>
            </a:pPr>
            <a:endParaRPr lang="en-US" sz="2000" i="1" dirty="0"/>
          </a:p>
          <a:p>
            <a:pPr>
              <a:defRPr/>
            </a:pPr>
            <a:r>
              <a:rPr lang="en-US" sz="2000" dirty="0"/>
              <a:t>Si </a:t>
            </a:r>
            <a:r>
              <a:rPr lang="en-US" sz="2000" dirty="0" err="1"/>
              <a:t>parte</a:t>
            </a:r>
            <a:r>
              <a:rPr lang="en-US" sz="2000" dirty="0"/>
              <a:t> da</a:t>
            </a:r>
            <a:r>
              <a:rPr lang="en-US" sz="2000" i="1" dirty="0"/>
              <a:t> </a:t>
            </a:r>
            <a:endParaRPr lang="en-US" sz="2000" dirty="0"/>
          </a:p>
          <a:p>
            <a:pPr>
              <a:buFontTx/>
              <a:buNone/>
              <a:defRPr/>
            </a:pPr>
            <a:r>
              <a:rPr lang="en-US" sz="2000" i="1" dirty="0"/>
              <a:t>         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t</a:t>
            </a:r>
            <a:r>
              <a:rPr lang="en-US" sz="2000" dirty="0"/>
              <a:t> = 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0</a:t>
            </a:r>
            <a:r>
              <a:rPr lang="en-US" sz="2000" dirty="0"/>
              <a:t> + 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1</a:t>
            </a:r>
            <a:r>
              <a:rPr lang="en-US" sz="2000" i="1" dirty="0"/>
              <a:t>Y</a:t>
            </a:r>
            <a:r>
              <a:rPr lang="en-US" sz="2000" i="1" baseline="-25000" dirty="0"/>
              <a:t>t</a:t>
            </a:r>
            <a:r>
              <a:rPr lang="en-US" sz="2000" baseline="-25000" dirty="0"/>
              <a:t>–1</a:t>
            </a:r>
            <a:r>
              <a:rPr lang="en-US" sz="2000" dirty="0"/>
              <a:t> + </a:t>
            </a:r>
            <a:r>
              <a:rPr lang="en-US" sz="2000" i="1" dirty="0" err="1"/>
              <a:t>u</a:t>
            </a:r>
            <a:r>
              <a:rPr lang="en-US" sz="2000" i="1" baseline="-25000" dirty="0" err="1"/>
              <a:t>t</a:t>
            </a:r>
            <a:endParaRPr lang="en-US" sz="2000" dirty="0"/>
          </a:p>
          <a:p>
            <a:pPr>
              <a:buFontTx/>
              <a:buNone/>
              <a:defRPr/>
            </a:pPr>
            <a:endParaRPr lang="en-US" sz="2000" dirty="0"/>
          </a:p>
          <a:p>
            <a:pPr>
              <a:defRPr/>
            </a:pPr>
            <a:r>
              <a:rPr lang="en-US" sz="2000" dirty="0"/>
              <a:t>Si </a:t>
            </a:r>
            <a:r>
              <a:rPr lang="en-US" sz="2000" dirty="0" err="1"/>
              <a:t>somma</a:t>
            </a:r>
            <a:r>
              <a:rPr lang="en-US" sz="2000" dirty="0"/>
              <a:t> -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t</a:t>
            </a:r>
            <a:r>
              <a:rPr lang="en-US" sz="2000" baseline="-25000" dirty="0"/>
              <a:t>–1</a:t>
            </a:r>
            <a:r>
              <a:rPr lang="en-US" sz="2000" dirty="0"/>
              <a:t> ad </a:t>
            </a:r>
            <a:r>
              <a:rPr lang="en-US" sz="2000" dirty="0" err="1"/>
              <a:t>entrambi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lati</a:t>
            </a:r>
            <a:r>
              <a:rPr lang="en-US" sz="2000" dirty="0"/>
              <a:t>,</a:t>
            </a:r>
          </a:p>
          <a:p>
            <a:pPr algn="ctr">
              <a:buNone/>
              <a:defRPr/>
            </a:pPr>
            <a:r>
              <a:rPr lang="en-US" sz="2000" dirty="0" err="1">
                <a:sym typeface="Symbol"/>
              </a:rPr>
              <a:t>Δ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t</a:t>
            </a:r>
            <a:r>
              <a:rPr lang="en-US" sz="2000" dirty="0"/>
              <a:t> = 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0</a:t>
            </a:r>
            <a:r>
              <a:rPr lang="en-US" sz="2000" dirty="0"/>
              <a:t> + 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1</a:t>
            </a:r>
            <a:r>
              <a:rPr lang="en-US" sz="2000" i="1" dirty="0"/>
              <a:t>Y</a:t>
            </a:r>
            <a:r>
              <a:rPr lang="en-US" sz="2000" i="1" baseline="-25000" dirty="0"/>
              <a:t>t</a:t>
            </a:r>
            <a:r>
              <a:rPr lang="en-US" sz="2000" baseline="-25000" dirty="0"/>
              <a:t>–1</a:t>
            </a:r>
            <a:r>
              <a:rPr lang="en-US" sz="2000" dirty="0"/>
              <a:t> - 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t</a:t>
            </a:r>
            <a:r>
              <a:rPr lang="en-US" sz="2000" baseline="-25000" dirty="0"/>
              <a:t>–1 </a:t>
            </a:r>
            <a:r>
              <a:rPr lang="en-US" sz="2000" dirty="0"/>
              <a:t>+ </a:t>
            </a:r>
            <a:r>
              <a:rPr lang="en-US" sz="2000" i="1" dirty="0" err="1"/>
              <a:t>u</a:t>
            </a:r>
            <a:r>
              <a:rPr lang="en-US" sz="2000" i="1" baseline="-25000" dirty="0" err="1"/>
              <a:t>t</a:t>
            </a:r>
            <a:endParaRPr lang="en-US" sz="2000" dirty="0"/>
          </a:p>
          <a:p>
            <a:pPr>
              <a:buNone/>
              <a:defRPr/>
            </a:pPr>
            <a:r>
              <a:rPr lang="en-US" sz="2000" dirty="0"/>
              <a:t>                                = 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0</a:t>
            </a:r>
            <a:r>
              <a:rPr lang="en-US" sz="2000" dirty="0"/>
              <a:t> + (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1</a:t>
            </a:r>
            <a:r>
              <a:rPr lang="en-US" sz="2000" dirty="0"/>
              <a:t> – 1)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t</a:t>
            </a:r>
            <a:r>
              <a:rPr lang="en-US" sz="2000" baseline="-25000" dirty="0"/>
              <a:t>–1</a:t>
            </a:r>
            <a:r>
              <a:rPr lang="en-US" sz="2000" dirty="0"/>
              <a:t> + </a:t>
            </a:r>
            <a:r>
              <a:rPr lang="en-US" sz="2000" i="1" dirty="0" err="1"/>
              <a:t>u</a:t>
            </a:r>
            <a:r>
              <a:rPr lang="en-US" sz="2000" i="1" baseline="-25000" dirty="0" err="1"/>
              <a:t>t</a:t>
            </a:r>
            <a:endParaRPr lang="en-US" sz="2000" dirty="0"/>
          </a:p>
          <a:p>
            <a:pPr>
              <a:buFontTx/>
              <a:buNone/>
              <a:defRPr/>
            </a:pPr>
            <a:r>
              <a:rPr lang="en-US" sz="2000" dirty="0">
                <a:sym typeface="Symbol"/>
              </a:rPr>
              <a:t>=&gt;                           </a:t>
            </a:r>
            <a:r>
              <a:rPr lang="en-US" sz="2000" dirty="0" err="1">
                <a:sym typeface="Symbol"/>
              </a:rPr>
              <a:t>Δ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t</a:t>
            </a:r>
            <a:r>
              <a:rPr lang="en-US" sz="2000" dirty="0"/>
              <a:t> = 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0</a:t>
            </a:r>
            <a:r>
              <a:rPr lang="en-US" sz="2000" dirty="0"/>
              <a:t> + </a:t>
            </a:r>
            <a:r>
              <a:rPr lang="en-US" sz="2000" i="1" dirty="0" err="1">
                <a:sym typeface="Symbol"/>
              </a:rPr>
              <a:t>δ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t</a:t>
            </a:r>
            <a:r>
              <a:rPr lang="en-US" sz="2000" baseline="-25000" dirty="0"/>
              <a:t>–1</a:t>
            </a:r>
            <a:r>
              <a:rPr lang="en-US" sz="2000" dirty="0"/>
              <a:t> + </a:t>
            </a:r>
            <a:r>
              <a:rPr lang="en-US" sz="2000" i="1" dirty="0" err="1"/>
              <a:t>u</a:t>
            </a:r>
            <a:r>
              <a:rPr lang="en-US" sz="2000" i="1" baseline="-25000" dirty="0" err="1"/>
              <a:t>t</a:t>
            </a:r>
            <a:r>
              <a:rPr lang="en-US" sz="2000" dirty="0"/>
              <a:t> ,</a:t>
            </a:r>
            <a:r>
              <a:rPr lang="en-US" sz="2000" i="1" baseline="-25000" dirty="0"/>
              <a:t>       </a:t>
            </a:r>
          </a:p>
          <a:p>
            <a:pPr>
              <a:buFontTx/>
              <a:buNone/>
              <a:defRPr/>
            </a:pPr>
            <a:r>
              <a:rPr lang="en-US" sz="2000" dirty="0">
                <a:sym typeface="Symbol"/>
              </a:rPr>
              <a:t>          dove </a:t>
            </a:r>
          </a:p>
          <a:p>
            <a:pPr>
              <a:buFontTx/>
              <a:buNone/>
              <a:defRPr/>
            </a:pPr>
            <a:r>
              <a:rPr lang="en-US" sz="2000" i="1" dirty="0">
                <a:sym typeface="Symbol"/>
              </a:rPr>
              <a:t>	                                      δ = β</a:t>
            </a:r>
            <a:r>
              <a:rPr lang="en-US" sz="2000" baseline="-25000" dirty="0"/>
              <a:t>1</a:t>
            </a:r>
            <a:r>
              <a:rPr lang="en-US" sz="2000" i="1" dirty="0">
                <a:sym typeface="Symbol"/>
              </a:rPr>
              <a:t> - </a:t>
            </a:r>
            <a:r>
              <a:rPr lang="en-US" sz="2000" dirty="0">
                <a:sym typeface="Symbol"/>
              </a:rPr>
              <a:t>1</a:t>
            </a:r>
            <a:endParaRPr lang="en-US" sz="2000" dirty="0"/>
          </a:p>
          <a:p>
            <a:pPr>
              <a:defRPr/>
            </a:pPr>
            <a:r>
              <a:rPr lang="en-US" sz="2000" dirty="0"/>
              <a:t>La </a:t>
            </a:r>
            <a:r>
              <a:rPr lang="en-US" sz="2000" dirty="0" err="1"/>
              <a:t>presenza</a:t>
            </a:r>
            <a:r>
              <a:rPr lang="en-US" sz="2000" dirty="0"/>
              <a:t> di una </a:t>
            </a:r>
            <a:r>
              <a:rPr lang="en-US" sz="2000" dirty="0" err="1"/>
              <a:t>radice</a:t>
            </a:r>
            <a:r>
              <a:rPr lang="en-US" sz="2000" dirty="0"/>
              <a:t> </a:t>
            </a:r>
            <a:r>
              <a:rPr lang="en-US" sz="2000" dirty="0" err="1"/>
              <a:t>unitaria</a:t>
            </a:r>
            <a:r>
              <a:rPr lang="en-US" sz="2000" dirty="0"/>
              <a:t> </a:t>
            </a:r>
            <a:r>
              <a:rPr lang="en-US" sz="2000" dirty="0" err="1"/>
              <a:t>dunque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può</a:t>
            </a:r>
            <a:r>
              <a:rPr lang="en-US" sz="2000" dirty="0"/>
              <a:t> </a:t>
            </a:r>
            <a:r>
              <a:rPr lang="en-US" sz="2000" dirty="0" err="1"/>
              <a:t>verificare</a:t>
            </a:r>
            <a:r>
              <a:rPr lang="en-US" sz="2000" dirty="0"/>
              <a:t> </a:t>
            </a:r>
            <a:r>
              <a:rPr lang="en-US" sz="2000" dirty="0" err="1"/>
              <a:t>sottoponendo</a:t>
            </a:r>
            <a:r>
              <a:rPr lang="en-US" sz="2000" dirty="0"/>
              <a:t> a </a:t>
            </a:r>
            <a:r>
              <a:rPr lang="en-US" sz="2000" dirty="0" err="1"/>
              <a:t>verifica</a:t>
            </a:r>
            <a:r>
              <a:rPr lang="en-US" sz="2000" dirty="0"/>
              <a:t> </a:t>
            </a:r>
          </a:p>
          <a:p>
            <a:pPr>
              <a:buFontTx/>
              <a:buNone/>
              <a:defRPr/>
            </a:pPr>
            <a:r>
              <a:rPr lang="en-US" sz="2000" i="1" dirty="0"/>
              <a:t>          H</a:t>
            </a:r>
            <a:r>
              <a:rPr lang="en-US" sz="2000" baseline="-25000" dirty="0"/>
              <a:t>0</a:t>
            </a:r>
            <a:r>
              <a:rPr lang="en-US" sz="2000" dirty="0"/>
              <a:t>: </a:t>
            </a:r>
            <a:r>
              <a:rPr lang="en-US" sz="2000" i="1" dirty="0">
                <a:sym typeface="Symbol"/>
              </a:rPr>
              <a:t>δ</a:t>
            </a:r>
            <a:r>
              <a:rPr lang="en-US" sz="2000" i="1" dirty="0"/>
              <a:t> </a:t>
            </a:r>
            <a:r>
              <a:rPr lang="en-US" sz="2000" dirty="0"/>
              <a:t>= 0 (</a:t>
            </a:r>
            <a:r>
              <a:rPr lang="en-US" sz="2000" dirty="0" err="1"/>
              <a:t>cioè</a:t>
            </a:r>
            <a:r>
              <a:rPr lang="en-US" sz="2000" dirty="0"/>
              <a:t> 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1</a:t>
            </a:r>
            <a:r>
              <a:rPr lang="en-US" sz="2000" dirty="0"/>
              <a:t> = 1) vs. </a:t>
            </a:r>
            <a:r>
              <a:rPr lang="en-US" sz="2000" i="1" dirty="0"/>
              <a:t>H</a:t>
            </a:r>
            <a:r>
              <a:rPr lang="en-US" sz="2000" baseline="-25000" dirty="0"/>
              <a:t>1</a:t>
            </a:r>
            <a:r>
              <a:rPr lang="en-US" sz="2000" dirty="0"/>
              <a:t>: </a:t>
            </a:r>
            <a:r>
              <a:rPr lang="en-US" sz="2000" i="1" dirty="0">
                <a:sym typeface="Symbol"/>
              </a:rPr>
              <a:t>δ</a:t>
            </a:r>
            <a:r>
              <a:rPr lang="en-US" sz="2000" dirty="0"/>
              <a:t> &lt; 0 (</a:t>
            </a:r>
            <a:r>
              <a:rPr lang="en-US" sz="2000" dirty="0" err="1"/>
              <a:t>cioè</a:t>
            </a:r>
            <a:r>
              <a:rPr lang="en-US" sz="2000" dirty="0"/>
              <a:t> </a:t>
            </a:r>
            <a:r>
              <a:rPr lang="en-US" sz="2000" i="1" dirty="0">
                <a:sym typeface="Symbol"/>
              </a:rPr>
              <a:t>β</a:t>
            </a:r>
            <a:r>
              <a:rPr lang="en-US" sz="2000" baseline="-25000" dirty="0"/>
              <a:t>1</a:t>
            </a:r>
            <a:r>
              <a:rPr lang="en-US" sz="2000" dirty="0"/>
              <a:t> &lt; 1) </a:t>
            </a:r>
          </a:p>
          <a:p>
            <a:pPr>
              <a:lnSpc>
                <a:spcPct val="150000"/>
              </a:lnSpc>
              <a:buFontTx/>
              <a:buNone/>
              <a:defRPr/>
            </a:pPr>
            <a:r>
              <a:rPr lang="en-US" sz="2000" i="1" dirty="0"/>
              <a:t>	</a:t>
            </a:r>
            <a:r>
              <a:rPr lang="en-US" sz="2000" dirty="0"/>
              <a:t>(</a:t>
            </a:r>
            <a:r>
              <a:rPr lang="en-US" sz="2000" i="1" dirty="0"/>
              <a:t>nota: è </a:t>
            </a:r>
            <a:r>
              <a:rPr lang="en-US" sz="2000" i="1" dirty="0" err="1"/>
              <a:t>monolaterale</a:t>
            </a:r>
            <a:r>
              <a:rPr lang="en-US" sz="2000" i="1" dirty="0"/>
              <a:t>: </a:t>
            </a:r>
            <a:r>
              <a:rPr lang="en-US" sz="2000" i="1" dirty="0">
                <a:sym typeface="Symbol"/>
              </a:rPr>
              <a:t>δ</a:t>
            </a:r>
            <a:r>
              <a:rPr lang="en-US" sz="2000" i="1" baseline="-25000" dirty="0"/>
              <a:t> </a:t>
            </a:r>
            <a:r>
              <a:rPr lang="en-US" sz="2000" i="1" dirty="0"/>
              <a:t> &lt; 0 </a:t>
            </a:r>
            <a:r>
              <a:rPr lang="en-US" sz="2000" i="1" dirty="0" err="1"/>
              <a:t>significa</a:t>
            </a:r>
            <a:r>
              <a:rPr lang="en-US" sz="2000" i="1" dirty="0"/>
              <a:t> </a:t>
            </a:r>
            <a:r>
              <a:rPr lang="en-US" sz="2000" i="1" dirty="0" err="1"/>
              <a:t>che</a:t>
            </a:r>
            <a:r>
              <a:rPr lang="en-US" sz="2000" i="1" dirty="0"/>
              <a:t> 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t</a:t>
            </a:r>
            <a:r>
              <a:rPr lang="en-US" sz="2000" i="1" dirty="0"/>
              <a:t> è </a:t>
            </a:r>
            <a:r>
              <a:rPr lang="en-US" sz="2000" i="1" dirty="0" err="1"/>
              <a:t>stazionaria</a:t>
            </a:r>
            <a:r>
              <a:rPr lang="en-US" sz="2000" dirty="0"/>
              <a:t>)</a:t>
            </a:r>
          </a:p>
          <a:p>
            <a:pPr>
              <a:buFontTx/>
              <a:buNone/>
              <a:defRPr/>
            </a:pP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3516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Test DF in AR(1) (continua)</a:t>
            </a:r>
          </a:p>
        </p:txBody>
      </p:sp>
      <p:sp>
        <p:nvSpPr>
          <p:cNvPr id="489474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>
                <a:ea typeface="ＭＳ Ｐゴシック" pitchFamily="34" charset="-128"/>
                <a:sym typeface="Symbol" pitchFamily="18" charset="2"/>
              </a:rPr>
              <a:t>          </a:t>
            </a:r>
            <a:r>
              <a:rPr lang="en-US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baseline="-25000" dirty="0">
                <a:ea typeface="ＭＳ Ｐゴシック" pitchFamily="34" charset="-128"/>
              </a:rPr>
              <a:t>–1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endParaRPr lang="en-US" sz="2000" dirty="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 i="1" dirty="0">
                <a:ea typeface="ＭＳ Ｐゴシック" pitchFamily="34" charset="-128"/>
              </a:rPr>
              <a:t>        </a:t>
            </a:r>
          </a:p>
          <a:p>
            <a:pPr>
              <a:buFontTx/>
              <a:buNone/>
            </a:pPr>
            <a:r>
              <a:rPr lang="en-US" sz="2000" i="1" dirty="0">
                <a:ea typeface="ＭＳ Ｐゴシック" pitchFamily="34" charset="-128"/>
              </a:rPr>
              <a:t>H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: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>
                <a:ea typeface="ＭＳ Ｐゴシック" pitchFamily="34" charset="-128"/>
              </a:rPr>
              <a:t> </a:t>
            </a:r>
            <a:r>
              <a:rPr lang="en-US" sz="2000" dirty="0">
                <a:ea typeface="ＭＳ Ｐゴシック" pitchFamily="34" charset="-128"/>
              </a:rPr>
              <a:t>= 0 (</a:t>
            </a:r>
            <a:r>
              <a:rPr lang="en-US" sz="2000" dirty="0" err="1">
                <a:ea typeface="ＭＳ Ｐゴシック" pitchFamily="34" charset="-128"/>
              </a:rPr>
              <a:t>cioè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 = 1) v. </a:t>
            </a:r>
            <a:r>
              <a:rPr lang="en-US" sz="2000" i="1" dirty="0">
                <a:ea typeface="ＭＳ Ｐゴシック" pitchFamily="34" charset="-128"/>
              </a:rPr>
              <a:t>H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: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dirty="0">
                <a:ea typeface="ＭＳ Ｐゴシック" pitchFamily="34" charset="-128"/>
              </a:rPr>
              <a:t> &lt; 0</a:t>
            </a:r>
          </a:p>
          <a:p>
            <a:pPr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 </a:t>
            </a:r>
          </a:p>
          <a:p>
            <a:pPr>
              <a:spcAft>
                <a:spcPts val="1200"/>
              </a:spcAft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Test DF: </a:t>
            </a:r>
            <a:r>
              <a:rPr lang="en-US" sz="2000" dirty="0" err="1">
                <a:ea typeface="ＭＳ Ｐゴシック" pitchFamily="34" charset="-128"/>
              </a:rPr>
              <a:t>calcolare</a:t>
            </a:r>
            <a:r>
              <a:rPr lang="en-US" sz="2000" dirty="0">
                <a:ea typeface="ＭＳ Ｐゴシック" pitchFamily="34" charset="-128"/>
              </a:rPr>
              <a:t> la </a:t>
            </a:r>
            <a:r>
              <a:rPr lang="en-US" sz="2000" dirty="0" err="1">
                <a:ea typeface="ＭＳ Ｐゴシック" pitchFamily="34" charset="-128"/>
              </a:rPr>
              <a:t>statistica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che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verifica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dirty="0">
                <a:ea typeface="ＭＳ Ｐゴシック" pitchFamily="34" charset="-128"/>
              </a:rPr>
              <a:t> = 0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ea typeface="ＭＳ Ｐゴシック" pitchFamily="34" charset="-128"/>
              </a:rPr>
              <a:t>Se </a:t>
            </a:r>
            <a:r>
              <a:rPr lang="en-US" sz="2000" i="1" dirty="0">
                <a:ea typeface="ＭＳ Ｐゴシック" pitchFamily="34" charset="-128"/>
              </a:rPr>
              <a:t>H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è </a:t>
            </a:r>
            <a:r>
              <a:rPr lang="en-US" sz="2000" dirty="0" err="1">
                <a:ea typeface="ＭＳ Ｐゴシック" pitchFamily="34" charset="-128"/>
              </a:rPr>
              <a:t>vera</a:t>
            </a:r>
            <a:r>
              <a:rPr lang="en-US" sz="2000" dirty="0">
                <a:ea typeface="ＭＳ Ｐゴシック" pitchFamily="34" charset="-128"/>
              </a:rPr>
              <a:t>, </a:t>
            </a:r>
            <a:r>
              <a:rPr lang="en-US" sz="2000" dirty="0" err="1">
                <a:ea typeface="ＭＳ Ｐゴシック" pitchFamily="34" charset="-128"/>
              </a:rPr>
              <a:t>questa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statistica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b="1" dirty="0">
                <a:ea typeface="ＭＳ Ｐゴシック" pitchFamily="34" charset="-128"/>
              </a:rPr>
              <a:t>non </a:t>
            </a:r>
            <a:r>
              <a:rPr lang="en-US" sz="2000" dirty="0">
                <a:ea typeface="ＭＳ Ｐゴシック" pitchFamily="34" charset="-128"/>
              </a:rPr>
              <a:t>ha una </a:t>
            </a:r>
            <a:r>
              <a:rPr lang="en-US" sz="2000" dirty="0" err="1">
                <a:ea typeface="ＭＳ Ｐゴシック" pitchFamily="34" charset="-128"/>
              </a:rPr>
              <a:t>distribuzione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normale</a:t>
            </a:r>
            <a:r>
              <a:rPr lang="en-US" sz="2000" dirty="0">
                <a:ea typeface="ＭＳ Ｐゴシック" pitchFamily="34" charset="-128"/>
              </a:rPr>
              <a:t>!  </a:t>
            </a:r>
          </a:p>
          <a:p>
            <a:pPr lvl="1">
              <a:spcAft>
                <a:spcPts val="1200"/>
              </a:spcAft>
            </a:pPr>
            <a:r>
              <a:rPr lang="en-US" sz="1600" dirty="0">
                <a:ea typeface="ＭＳ Ｐゴシック" pitchFamily="34" charset="-128"/>
              </a:rPr>
              <a:t>(la nostra </a:t>
            </a:r>
            <a:r>
              <a:rPr lang="en-US" sz="1600" dirty="0" err="1">
                <a:ea typeface="ＭＳ Ｐゴシック" pitchFamily="34" charset="-128"/>
              </a:rPr>
              <a:t>teoria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della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distribuzione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si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applica</a:t>
            </a:r>
            <a:r>
              <a:rPr lang="en-US" sz="1600" dirty="0">
                <a:ea typeface="ＭＳ Ｐゴシック" pitchFamily="34" charset="-128"/>
              </a:rPr>
              <a:t> a </a:t>
            </a:r>
            <a:r>
              <a:rPr lang="en-US" sz="1600" dirty="0" err="1">
                <a:ea typeface="ＭＳ Ｐゴシック" pitchFamily="34" charset="-128"/>
              </a:rPr>
              <a:t>variabili</a:t>
            </a:r>
            <a:r>
              <a:rPr lang="en-US" sz="1600" dirty="0">
                <a:ea typeface="ＭＳ Ｐゴシック" pitchFamily="34" charset="-128"/>
              </a:rPr>
              <a:t> </a:t>
            </a:r>
            <a:r>
              <a:rPr lang="en-US" sz="1600" dirty="0" err="1">
                <a:ea typeface="ＭＳ Ｐゴシック" pitchFamily="34" charset="-128"/>
              </a:rPr>
              <a:t>stazionarie</a:t>
            </a:r>
            <a:r>
              <a:rPr lang="en-US" sz="1600" dirty="0">
                <a:ea typeface="ＭＳ Ｐゴシック" pitchFamily="34" charset="-128"/>
              </a:rPr>
              <a:t>, e </a:t>
            </a:r>
            <a:r>
              <a:rPr lang="en-US" sz="1600" i="1" dirty="0" err="1">
                <a:ea typeface="ＭＳ Ｐゴシック" pitchFamily="34" charset="-128"/>
              </a:rPr>
              <a:t>Y</a:t>
            </a:r>
            <a:r>
              <a:rPr lang="en-US" sz="1600" i="1" baseline="-25000" dirty="0" err="1">
                <a:ea typeface="ＭＳ Ｐゴシック" pitchFamily="34" charset="-128"/>
              </a:rPr>
              <a:t>t</a:t>
            </a:r>
            <a:r>
              <a:rPr lang="en-US" sz="1600" dirty="0">
                <a:ea typeface="ＭＳ Ｐゴシック" pitchFamily="34" charset="-128"/>
              </a:rPr>
              <a:t> non è </a:t>
            </a:r>
            <a:r>
              <a:rPr lang="en-US" sz="1600" dirty="0" err="1">
                <a:ea typeface="ＭＳ Ｐゴシック" pitchFamily="34" charset="-128"/>
              </a:rPr>
              <a:t>stazionaria</a:t>
            </a:r>
            <a:r>
              <a:rPr lang="en-US" sz="1600" dirty="0">
                <a:ea typeface="ＭＳ Ｐゴシック" pitchFamily="34" charset="-128"/>
              </a:rPr>
              <a:t>!)</a:t>
            </a:r>
          </a:p>
          <a:p>
            <a:pPr>
              <a:spcAft>
                <a:spcPts val="1200"/>
              </a:spcAft>
            </a:pPr>
            <a:r>
              <a:rPr lang="en-US" sz="2000" dirty="0" err="1">
                <a:ea typeface="ＭＳ Ｐゴシック" pitchFamily="34" charset="-128"/>
              </a:rPr>
              <a:t>Occorre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la </a:t>
            </a:r>
            <a:r>
              <a:rPr lang="en-US" sz="2000" dirty="0" err="1">
                <a:ea typeface="ＭＳ Ｐゴシック" pitchFamily="34" charset="-128"/>
              </a:rPr>
              <a:t>tabella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valori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critici</a:t>
            </a:r>
            <a:r>
              <a:rPr lang="en-US" sz="2000" dirty="0">
                <a:ea typeface="ＭＳ Ｐゴシック" pitchFamily="34" charset="-128"/>
              </a:rPr>
              <a:t> di Dickey-Fuller.  Ci </a:t>
            </a:r>
            <a:r>
              <a:rPr lang="en-US" sz="2000" dirty="0" err="1">
                <a:ea typeface="ＭＳ Ｐゴシック" pitchFamily="34" charset="-128"/>
              </a:rPr>
              <a:t>sono</a:t>
            </a:r>
            <a:r>
              <a:rPr lang="en-US" sz="2000" dirty="0">
                <a:ea typeface="ＭＳ Ｐゴシック" pitchFamily="34" charset="-128"/>
              </a:rPr>
              <a:t> due </a:t>
            </a:r>
            <a:r>
              <a:rPr lang="en-US" sz="2000" dirty="0" err="1">
                <a:ea typeface="ＭＳ Ｐゴシック" pitchFamily="34" charset="-128"/>
              </a:rPr>
              <a:t>casi</a:t>
            </a:r>
            <a:r>
              <a:rPr lang="en-US" sz="2000" dirty="0">
                <a:ea typeface="ＭＳ Ｐゴシック" pitchFamily="34" charset="-128"/>
              </a:rPr>
              <a:t>, </a:t>
            </a:r>
            <a:r>
              <a:rPr lang="en-US" sz="2000" dirty="0" err="1">
                <a:ea typeface="ＭＳ Ｐゴシック" pitchFamily="34" charset="-128"/>
              </a:rPr>
              <a:t>che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hanno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valori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critici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diversi</a:t>
            </a:r>
            <a:r>
              <a:rPr lang="en-US" sz="2000" dirty="0">
                <a:ea typeface="ＭＳ Ｐゴシック" pitchFamily="34" charset="-128"/>
              </a:rPr>
              <a:t>:</a:t>
            </a:r>
          </a:p>
          <a:p>
            <a:pPr>
              <a:spcAft>
                <a:spcPts val="1200"/>
              </a:spcAft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	(a)  </a:t>
            </a:r>
            <a:r>
              <a:rPr lang="en-US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baseline="-25000" dirty="0">
                <a:ea typeface="ＭＳ Ｐゴシック" pitchFamily="34" charset="-128"/>
              </a:rPr>
              <a:t>–1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          (sola </a:t>
            </a:r>
            <a:r>
              <a:rPr lang="en-US" sz="2000" dirty="0" err="1">
                <a:ea typeface="ＭＳ Ｐゴシック" pitchFamily="34" charset="-128"/>
              </a:rPr>
              <a:t>intercetta</a:t>
            </a:r>
            <a:r>
              <a:rPr lang="en-US" sz="2000" dirty="0">
                <a:ea typeface="ＭＳ Ｐゴシック" pitchFamily="34" charset="-128"/>
              </a:rPr>
              <a:t>)</a:t>
            </a:r>
          </a:p>
          <a:p>
            <a:pPr>
              <a:spcAft>
                <a:spcPts val="1200"/>
              </a:spcAft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	(b)	</a:t>
            </a:r>
            <a:r>
              <a:rPr lang="en-US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=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  <a:sym typeface="Symbol" pitchFamily="18" charset="2"/>
              </a:rPr>
              <a:t>μ</a:t>
            </a:r>
            <a:r>
              <a:rPr lang="en-US" sz="2000" i="1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baseline="-25000" dirty="0">
                <a:ea typeface="ＭＳ Ｐゴシック" pitchFamily="34" charset="-128"/>
              </a:rPr>
              <a:t>–1</a:t>
            </a:r>
            <a:r>
              <a:rPr lang="en-US" sz="2000" dirty="0">
                <a:ea typeface="ＭＳ Ｐゴシック" pitchFamily="34" charset="-128"/>
              </a:rPr>
              <a:t> + </a:t>
            </a:r>
            <a:r>
              <a:rPr lang="en-US" sz="2000" i="1" dirty="0" err="1">
                <a:ea typeface="ＭＳ Ｐゴシック" pitchFamily="34" charset="-128"/>
              </a:rPr>
              <a:t>u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   (</a:t>
            </a:r>
            <a:r>
              <a:rPr lang="en-US" sz="2000" dirty="0" err="1">
                <a:ea typeface="ＭＳ Ｐゴシック" pitchFamily="34" charset="-128"/>
              </a:rPr>
              <a:t>intercetta</a:t>
            </a:r>
            <a:r>
              <a:rPr lang="en-US" sz="2000" dirty="0">
                <a:ea typeface="ＭＳ Ｐゴシック" pitchFamily="34" charset="-128"/>
              </a:rPr>
              <a:t> e trend </a:t>
            </a:r>
            <a:r>
              <a:rPr lang="en-US" sz="2000" dirty="0" err="1">
                <a:ea typeface="ＭＳ Ｐゴシック" pitchFamily="34" charset="-128"/>
              </a:rPr>
              <a:t>temporale</a:t>
            </a:r>
            <a:r>
              <a:rPr lang="en-US" sz="2000" dirty="0">
                <a:ea typeface="ＭＳ Ｐゴシック" pitchFamily="34" charset="-128"/>
              </a:rPr>
              <a:t>)</a:t>
            </a:r>
          </a:p>
          <a:p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6566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Tabella di valori critici DF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1800" dirty="0"/>
              <a:t>(a) </a:t>
            </a:r>
            <a:r>
              <a:rPr lang="en-US" sz="1800" dirty="0" err="1">
                <a:sym typeface="Symbol"/>
              </a:rPr>
              <a:t>Δ</a:t>
            </a:r>
            <a:r>
              <a:rPr lang="en-US" sz="1800" i="1" dirty="0" err="1"/>
              <a:t>Y</a:t>
            </a:r>
            <a:r>
              <a:rPr lang="en-US" sz="1800" i="1" baseline="-25000" dirty="0" err="1"/>
              <a:t>t</a:t>
            </a:r>
            <a:r>
              <a:rPr lang="en-US" sz="1800" dirty="0"/>
              <a:t> = </a:t>
            </a:r>
            <a:r>
              <a:rPr lang="en-US" sz="1800" i="1" dirty="0">
                <a:sym typeface="Symbol"/>
              </a:rPr>
              <a:t>β</a:t>
            </a:r>
            <a:r>
              <a:rPr lang="en-US" sz="1800" baseline="-25000" dirty="0"/>
              <a:t>0</a:t>
            </a:r>
            <a:r>
              <a:rPr lang="en-US" sz="1800" dirty="0"/>
              <a:t> + </a:t>
            </a:r>
            <a:r>
              <a:rPr lang="en-US" sz="1800" i="1" dirty="0" err="1">
                <a:sym typeface="Symbol"/>
              </a:rPr>
              <a:t>δ</a:t>
            </a:r>
            <a:r>
              <a:rPr lang="en-US" sz="1800" i="1" dirty="0" err="1"/>
              <a:t>Y</a:t>
            </a:r>
            <a:r>
              <a:rPr lang="en-US" sz="1800" i="1" baseline="-25000" dirty="0" err="1"/>
              <a:t>t</a:t>
            </a:r>
            <a:r>
              <a:rPr lang="en-US" sz="1800" baseline="-25000" dirty="0"/>
              <a:t>–1</a:t>
            </a:r>
            <a:r>
              <a:rPr lang="en-US" sz="1800" dirty="0"/>
              <a:t> + </a:t>
            </a:r>
            <a:r>
              <a:rPr lang="en-US" sz="1800" i="1" dirty="0" err="1"/>
              <a:t>u</a:t>
            </a:r>
            <a:r>
              <a:rPr lang="en-US" sz="1800" i="1" baseline="-25000" dirty="0" err="1"/>
              <a:t>t</a:t>
            </a:r>
            <a:r>
              <a:rPr lang="en-US" sz="1800" dirty="0"/>
              <a:t>                   (sola </a:t>
            </a:r>
            <a:r>
              <a:rPr lang="en-US" sz="1800" dirty="0" err="1"/>
              <a:t>intercetta</a:t>
            </a:r>
            <a:r>
              <a:rPr lang="en-US" sz="1800" dirty="0"/>
              <a:t>)</a:t>
            </a:r>
          </a:p>
          <a:p>
            <a:pPr>
              <a:buFontTx/>
              <a:buNone/>
              <a:defRPr/>
            </a:pPr>
            <a:r>
              <a:rPr lang="en-US" sz="1800" dirty="0"/>
              <a:t>(b) </a:t>
            </a:r>
            <a:r>
              <a:rPr lang="en-US" sz="1800" dirty="0" err="1">
                <a:sym typeface="Symbol"/>
              </a:rPr>
              <a:t>Δ</a:t>
            </a:r>
            <a:r>
              <a:rPr lang="en-US" sz="1800" i="1" dirty="0" err="1"/>
              <a:t>Y</a:t>
            </a:r>
            <a:r>
              <a:rPr lang="en-US" sz="1800" i="1" baseline="-25000" dirty="0" err="1"/>
              <a:t>t</a:t>
            </a:r>
            <a:r>
              <a:rPr lang="en-US" sz="1800" dirty="0"/>
              <a:t> = </a:t>
            </a:r>
            <a:r>
              <a:rPr lang="en-US" sz="1800" i="1" dirty="0">
                <a:sym typeface="Symbol"/>
              </a:rPr>
              <a:t>β</a:t>
            </a:r>
            <a:r>
              <a:rPr lang="en-US" sz="1800" baseline="-25000" dirty="0"/>
              <a:t>0</a:t>
            </a:r>
            <a:r>
              <a:rPr lang="en-US" sz="1800" dirty="0"/>
              <a:t> + </a:t>
            </a:r>
            <a:r>
              <a:rPr lang="en-US" sz="1800" i="1" dirty="0" err="1">
                <a:sym typeface="Symbol"/>
              </a:rPr>
              <a:t>μ</a:t>
            </a:r>
            <a:r>
              <a:rPr lang="en-US" sz="1800" i="1" dirty="0" err="1"/>
              <a:t>t</a:t>
            </a:r>
            <a:r>
              <a:rPr lang="en-US" sz="1800" dirty="0"/>
              <a:t> + </a:t>
            </a:r>
            <a:r>
              <a:rPr lang="en-US" sz="1800" i="1" dirty="0" err="1">
                <a:sym typeface="Symbol"/>
              </a:rPr>
              <a:t>δ</a:t>
            </a:r>
            <a:r>
              <a:rPr lang="en-US" sz="1800" i="1" dirty="0" err="1"/>
              <a:t>Y</a:t>
            </a:r>
            <a:r>
              <a:rPr lang="en-US" sz="1800" i="1" baseline="-25000" dirty="0" err="1"/>
              <a:t>t</a:t>
            </a:r>
            <a:r>
              <a:rPr lang="en-US" sz="1800" baseline="-25000" dirty="0"/>
              <a:t>–1</a:t>
            </a:r>
            <a:r>
              <a:rPr lang="en-US" sz="1800" dirty="0"/>
              <a:t> + </a:t>
            </a:r>
            <a:r>
              <a:rPr lang="en-US" sz="1800" i="1" dirty="0" err="1"/>
              <a:t>u</a:t>
            </a:r>
            <a:r>
              <a:rPr lang="en-US" sz="1800" i="1" baseline="-25000" dirty="0" err="1"/>
              <a:t>t</a:t>
            </a:r>
            <a:r>
              <a:rPr lang="en-US" sz="1800" dirty="0"/>
              <a:t>            (</a:t>
            </a:r>
            <a:r>
              <a:rPr lang="en-US" sz="1800" dirty="0" err="1"/>
              <a:t>intercetta</a:t>
            </a:r>
            <a:r>
              <a:rPr lang="en-US" sz="1800" dirty="0"/>
              <a:t> e trend </a:t>
            </a:r>
            <a:r>
              <a:rPr lang="en-US" sz="1800" dirty="0" err="1"/>
              <a:t>temporale</a:t>
            </a:r>
            <a:r>
              <a:rPr lang="en-US" sz="1800" dirty="0"/>
              <a:t>)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 marL="0" indent="0">
              <a:buFontTx/>
              <a:buNone/>
              <a:defRPr/>
            </a:pPr>
            <a:r>
              <a:rPr lang="en-US" sz="1800" dirty="0" err="1"/>
              <a:t>Respingere</a:t>
            </a:r>
            <a:r>
              <a:rPr lang="en-US" sz="1800" dirty="0"/>
              <a:t> se la </a:t>
            </a:r>
            <a:r>
              <a:rPr lang="en-US" sz="1800" dirty="0" err="1"/>
              <a:t>statistica</a:t>
            </a:r>
            <a:r>
              <a:rPr lang="en-US" sz="1800" dirty="0"/>
              <a:t> </a:t>
            </a:r>
            <a:r>
              <a:rPr lang="en-US" sz="1800" i="1" dirty="0"/>
              <a:t>t</a:t>
            </a:r>
            <a:r>
              <a:rPr lang="en-US" sz="1800" dirty="0"/>
              <a:t> DF (la </a:t>
            </a:r>
            <a:r>
              <a:rPr lang="en-US" sz="1800" dirty="0" err="1"/>
              <a:t>statistica</a:t>
            </a:r>
            <a:r>
              <a:rPr lang="en-US" sz="1800" dirty="0"/>
              <a:t> </a:t>
            </a:r>
            <a:r>
              <a:rPr lang="en-US" sz="1800" i="1" dirty="0"/>
              <a:t>t</a:t>
            </a:r>
            <a:r>
              <a:rPr lang="en-US" sz="1800" dirty="0"/>
              <a:t> </a:t>
            </a:r>
            <a:r>
              <a:rPr lang="en-US" sz="1800" dirty="0" err="1"/>
              <a:t>che</a:t>
            </a:r>
            <a:r>
              <a:rPr lang="en-US" sz="1800" dirty="0"/>
              <a:t> </a:t>
            </a:r>
            <a:r>
              <a:rPr lang="en-US" sz="1800" dirty="0" err="1"/>
              <a:t>verifica</a:t>
            </a:r>
            <a:r>
              <a:rPr lang="en-US" sz="1800" dirty="0"/>
              <a:t> </a:t>
            </a:r>
            <a:r>
              <a:rPr lang="en-US" sz="1800" i="1" dirty="0">
                <a:sym typeface="Symbol"/>
              </a:rPr>
              <a:t>δ</a:t>
            </a:r>
            <a:r>
              <a:rPr lang="en-US" sz="1800" dirty="0"/>
              <a:t> </a:t>
            </a:r>
            <a:r>
              <a:rPr lang="en-US" sz="1800" baseline="-25000" dirty="0"/>
              <a:t> </a:t>
            </a:r>
            <a:r>
              <a:rPr lang="en-US" sz="1800" dirty="0"/>
              <a:t>= 0) è </a:t>
            </a:r>
            <a:r>
              <a:rPr lang="en-US" sz="1800" dirty="0" err="1"/>
              <a:t>minore</a:t>
            </a:r>
            <a:r>
              <a:rPr lang="en-US" sz="1800" dirty="0"/>
              <a:t> del </a:t>
            </a:r>
            <a:r>
              <a:rPr lang="en-US" sz="1800" dirty="0" err="1"/>
              <a:t>valore</a:t>
            </a:r>
            <a:r>
              <a:rPr lang="en-US" sz="1800" dirty="0"/>
              <a:t> </a:t>
            </a:r>
            <a:r>
              <a:rPr lang="en-US" sz="1800" dirty="0" err="1"/>
              <a:t>critico</a:t>
            </a:r>
            <a:r>
              <a:rPr lang="en-US" sz="1800" dirty="0"/>
              <a:t> </a:t>
            </a:r>
            <a:r>
              <a:rPr lang="en-US" sz="1800" dirty="0" err="1"/>
              <a:t>specificato</a:t>
            </a:r>
            <a:r>
              <a:rPr lang="en-US" sz="1800" dirty="0"/>
              <a:t>. </a:t>
            </a:r>
            <a:r>
              <a:rPr lang="en-US" sz="1800" dirty="0" err="1"/>
              <a:t>Questo</a:t>
            </a:r>
            <a:r>
              <a:rPr lang="en-US" sz="1800" dirty="0"/>
              <a:t> è un </a:t>
            </a:r>
            <a:r>
              <a:rPr lang="en-US" sz="1800" b="1" dirty="0"/>
              <a:t>test </a:t>
            </a:r>
            <a:r>
              <a:rPr lang="en-US" sz="1800" b="1" dirty="0" err="1"/>
              <a:t>monolaterale</a:t>
            </a:r>
            <a:r>
              <a:rPr lang="en-US" sz="1800" b="1" dirty="0"/>
              <a:t> </a:t>
            </a:r>
            <a:r>
              <a:rPr lang="en-US" sz="1800" b="1" dirty="0" err="1"/>
              <a:t>dell’ipotesi</a:t>
            </a:r>
            <a:r>
              <a:rPr lang="en-US" sz="1800" b="1" dirty="0"/>
              <a:t> </a:t>
            </a:r>
            <a:r>
              <a:rPr lang="en-US" sz="1800" b="1" dirty="0" err="1"/>
              <a:t>nulla</a:t>
            </a:r>
            <a:r>
              <a:rPr lang="en-US" sz="1800" b="1" dirty="0"/>
              <a:t> di </a:t>
            </a:r>
            <a:r>
              <a:rPr lang="en-US" sz="1800" b="1" dirty="0" err="1"/>
              <a:t>una</a:t>
            </a:r>
            <a:r>
              <a:rPr lang="en-US" sz="1800" b="1" dirty="0"/>
              <a:t> </a:t>
            </a:r>
            <a:r>
              <a:rPr lang="en-US" sz="1800" b="1" dirty="0" err="1"/>
              <a:t>radice</a:t>
            </a:r>
            <a:r>
              <a:rPr lang="en-US" sz="1800" b="1" dirty="0"/>
              <a:t> </a:t>
            </a:r>
            <a:r>
              <a:rPr lang="en-US" sz="1800" b="1" dirty="0" err="1"/>
              <a:t>unitaria</a:t>
            </a:r>
            <a:r>
              <a:rPr lang="en-US" sz="1800" b="1" dirty="0"/>
              <a:t> </a:t>
            </a:r>
            <a:r>
              <a:rPr lang="en-US" sz="1800" dirty="0"/>
              <a:t>(</a:t>
            </a:r>
            <a:r>
              <a:rPr lang="en-US" sz="1800" dirty="0" err="1"/>
              <a:t>passeggiata</a:t>
            </a:r>
            <a:r>
              <a:rPr lang="en-US" sz="1800" dirty="0"/>
              <a:t> </a:t>
            </a:r>
            <a:r>
              <a:rPr lang="en-US" sz="1800" dirty="0" err="1"/>
              <a:t>aleatoria</a:t>
            </a:r>
            <a:r>
              <a:rPr lang="en-US" sz="1800" dirty="0"/>
              <a:t>) </a:t>
            </a:r>
            <a:r>
              <a:rPr lang="en-US" sz="1800" dirty="0" err="1"/>
              <a:t>rispetto</a:t>
            </a:r>
            <a:r>
              <a:rPr lang="en-US" sz="1800" dirty="0"/>
              <a:t> </a:t>
            </a:r>
            <a:r>
              <a:rPr lang="en-US" sz="1800" dirty="0" err="1"/>
              <a:t>all’alternativa</a:t>
            </a:r>
            <a:r>
              <a:rPr lang="en-US" sz="1800" dirty="0"/>
              <a:t> </a:t>
            </a:r>
            <a:r>
              <a:rPr lang="en-US" sz="1800" dirty="0" err="1"/>
              <a:t>che</a:t>
            </a:r>
            <a:r>
              <a:rPr lang="en-US" sz="1800" dirty="0"/>
              <a:t> </a:t>
            </a:r>
            <a:r>
              <a:rPr lang="en-US" sz="1800" dirty="0" err="1"/>
              <a:t>l’autoregressione</a:t>
            </a:r>
            <a:r>
              <a:rPr lang="en-US" sz="1800" dirty="0"/>
              <a:t> </a:t>
            </a:r>
            <a:r>
              <a:rPr lang="en-US" sz="1800" dirty="0" err="1"/>
              <a:t>sia</a:t>
            </a:r>
            <a:r>
              <a:rPr lang="en-US" sz="1800" dirty="0"/>
              <a:t> </a:t>
            </a:r>
            <a:r>
              <a:rPr lang="en-US" sz="1800" dirty="0" err="1"/>
              <a:t>stazionaria</a:t>
            </a:r>
            <a:r>
              <a:rPr lang="en-US" sz="1800" dirty="0"/>
              <a:t>. </a:t>
            </a:r>
          </a:p>
          <a:p>
            <a:pPr>
              <a:defRPr/>
            </a:pPr>
            <a:endParaRPr lang="en-US" sz="1800" dirty="0"/>
          </a:p>
        </p:txBody>
      </p:sp>
      <p:pic>
        <p:nvPicPr>
          <p:cNvPr id="533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95575"/>
            <a:ext cx="8820472" cy="140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4840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Il test di Dickey-Fuller Augmentato (Augmented DF)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524000"/>
                <a:ext cx="8610600" cy="4953000"/>
              </a:xfrm>
            </p:spPr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it-IT" sz="2400" dirty="0"/>
                  <a:t>Si ammette correlazione seriale negli errori e dunque si calcola una statistica relativa a </a:t>
                </a:r>
                <a14:m>
                  <m:oMath xmlns:m="http://schemas.openxmlformats.org/officeDocument/2006/math"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it-IT" sz="2400" dirty="0"/>
                  <a:t> che ne tenga conto e valori critici appropriatamente modificati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it-IT" sz="2000" dirty="0"/>
                  <a:t>Come se ne tiene conto? </a:t>
                </a:r>
              </a:p>
              <a:p>
                <a:pPr lvl="1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it-IT" sz="1600" dirty="0"/>
                  <a:t>La maniera più ovvia sarebbe quella di introdurre ritardi dell’errore:</a:t>
                </a:r>
                <a:endParaRPr lang="it-IT" sz="1200" dirty="0"/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  <a:buNone/>
                  <a:defRPr/>
                </a:pPr>
                <a:r>
                  <a:rPr lang="it-IT" sz="1200" dirty="0"/>
                  <a:t>(a) </a:t>
                </a:r>
                <a:r>
                  <a:rPr lang="it-IT" sz="1200" dirty="0" err="1">
                    <a:sym typeface="Symbol"/>
                  </a:rPr>
                  <a:t>Δ</a:t>
                </a:r>
                <a:r>
                  <a:rPr lang="it-IT" sz="1200" i="1" dirty="0" err="1"/>
                  <a:t>Y</a:t>
                </a:r>
                <a:r>
                  <a:rPr lang="it-IT" sz="1200" i="1" baseline="-25000" dirty="0" err="1"/>
                  <a:t>t</a:t>
                </a:r>
                <a:r>
                  <a:rPr lang="it-IT" sz="1200" dirty="0"/>
                  <a:t> = </a:t>
                </a:r>
                <a:r>
                  <a:rPr lang="it-IT" sz="1200" i="1" dirty="0">
                    <a:sym typeface="Symbol"/>
                  </a:rPr>
                  <a:t>β</a:t>
                </a:r>
                <a:r>
                  <a:rPr lang="it-IT" sz="1200" baseline="-25000" dirty="0"/>
                  <a:t>0</a:t>
                </a:r>
                <a:r>
                  <a:rPr lang="it-IT" sz="1200" dirty="0"/>
                  <a:t> + </a:t>
                </a:r>
                <a:r>
                  <a:rPr lang="it-IT" sz="1200" i="1" dirty="0" err="1">
                    <a:sym typeface="Symbol"/>
                  </a:rPr>
                  <a:t>δ</a:t>
                </a:r>
                <a:r>
                  <a:rPr lang="it-IT" sz="1200" i="1" dirty="0" err="1"/>
                  <a:t>Y</a:t>
                </a:r>
                <a:r>
                  <a:rPr lang="it-IT" sz="1200" i="1" baseline="-25000" dirty="0" err="1"/>
                  <a:t>t</a:t>
                </a:r>
                <a:r>
                  <a:rPr lang="it-IT" sz="1200" baseline="-25000" dirty="0"/>
                  <a:t>–1</a:t>
                </a:r>
                <a:r>
                  <a:rPr lang="it-IT" sz="12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it-IT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it-IT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it-IT" sz="12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it-IT" sz="1200" dirty="0"/>
                  <a:t>    	(sola intercetta)</a:t>
                </a:r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  <a:buNone/>
                  <a:defRPr/>
                </a:pPr>
                <a:r>
                  <a:rPr lang="it-IT" sz="1200" dirty="0"/>
                  <a:t>(b) </a:t>
                </a:r>
                <a:r>
                  <a:rPr lang="it-IT" sz="1200" dirty="0" err="1">
                    <a:sym typeface="Symbol"/>
                  </a:rPr>
                  <a:t>Δ</a:t>
                </a:r>
                <a:r>
                  <a:rPr lang="it-IT" sz="1200" i="1" dirty="0" err="1"/>
                  <a:t>Y</a:t>
                </a:r>
                <a:r>
                  <a:rPr lang="it-IT" sz="1200" i="1" baseline="-25000" dirty="0" err="1"/>
                  <a:t>t</a:t>
                </a:r>
                <a:r>
                  <a:rPr lang="it-IT" sz="1200" dirty="0"/>
                  <a:t> = </a:t>
                </a:r>
                <a:r>
                  <a:rPr lang="it-IT" sz="1200" i="1" dirty="0">
                    <a:sym typeface="Symbol"/>
                  </a:rPr>
                  <a:t>β</a:t>
                </a:r>
                <a:r>
                  <a:rPr lang="it-IT" sz="1200" baseline="-25000" dirty="0"/>
                  <a:t>0</a:t>
                </a:r>
                <a:r>
                  <a:rPr lang="it-IT" sz="1200" dirty="0"/>
                  <a:t> + </a:t>
                </a:r>
                <a:r>
                  <a:rPr lang="it-IT" sz="1200" i="1" dirty="0" err="1">
                    <a:sym typeface="Symbol"/>
                  </a:rPr>
                  <a:t>μ</a:t>
                </a:r>
                <a:r>
                  <a:rPr lang="it-IT" sz="1200" i="1" dirty="0" err="1"/>
                  <a:t>t</a:t>
                </a:r>
                <a:r>
                  <a:rPr lang="it-IT" sz="1200" dirty="0"/>
                  <a:t> + </a:t>
                </a:r>
                <a:r>
                  <a:rPr lang="it-IT" sz="1200" i="1" dirty="0" err="1">
                    <a:sym typeface="Symbol"/>
                  </a:rPr>
                  <a:t>δ</a:t>
                </a:r>
                <a:r>
                  <a:rPr lang="it-IT" sz="1200" i="1" dirty="0" err="1"/>
                  <a:t>Y</a:t>
                </a:r>
                <a:r>
                  <a:rPr lang="it-IT" sz="1200" i="1" baseline="-25000" dirty="0" err="1"/>
                  <a:t>t</a:t>
                </a:r>
                <a:r>
                  <a:rPr lang="it-IT" sz="1200" baseline="-25000" dirty="0"/>
                  <a:t>–1</a:t>
                </a:r>
                <a:r>
                  <a:rPr lang="it-IT" sz="12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it-IT" sz="1200" dirty="0"/>
                  <a:t> 	(intercetta e trend temporale)</a:t>
                </a:r>
              </a:p>
              <a:p>
                <a:pPr lvl="1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it-IT" sz="1600" dirty="0"/>
                  <a:t>…oppure, in maniera più semplice, introducendo ritardi della variabile dipendente (ovvero, in questo caso, ritardi di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6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it-IT" sz="16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sz="1600" dirty="0"/>
                  <a:t>)</a:t>
                </a:r>
                <a:endParaRPr lang="it-IT" sz="1200" dirty="0"/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  <a:buNone/>
                  <a:defRPr/>
                </a:pPr>
                <a:r>
                  <a:rPr lang="it-IT" sz="1200" dirty="0"/>
                  <a:t>(a) </a:t>
                </a:r>
                <a:r>
                  <a:rPr lang="it-IT" sz="1200" dirty="0" err="1">
                    <a:sym typeface="Symbol"/>
                  </a:rPr>
                  <a:t>Δ</a:t>
                </a:r>
                <a:r>
                  <a:rPr lang="it-IT" sz="1200" i="1" dirty="0" err="1"/>
                  <a:t>Y</a:t>
                </a:r>
                <a:r>
                  <a:rPr lang="it-IT" sz="1200" i="1" baseline="-25000" dirty="0" err="1"/>
                  <a:t>t</a:t>
                </a:r>
                <a:r>
                  <a:rPr lang="it-IT" sz="1200" dirty="0"/>
                  <a:t> = </a:t>
                </a:r>
                <a:r>
                  <a:rPr lang="it-IT" sz="1200" i="1" dirty="0">
                    <a:sym typeface="Symbol"/>
                  </a:rPr>
                  <a:t>β</a:t>
                </a:r>
                <a:r>
                  <a:rPr lang="it-IT" sz="1200" baseline="-25000" dirty="0"/>
                  <a:t>0</a:t>
                </a:r>
                <a:r>
                  <a:rPr lang="it-IT" sz="1200" dirty="0"/>
                  <a:t> + </a:t>
                </a:r>
                <a:r>
                  <a:rPr lang="it-IT" sz="1200" i="1" dirty="0" err="1">
                    <a:sym typeface="Symbol"/>
                  </a:rPr>
                  <a:t>δ</a:t>
                </a:r>
                <a:r>
                  <a:rPr lang="it-IT" sz="1200" i="1" dirty="0" err="1"/>
                  <a:t>Y</a:t>
                </a:r>
                <a:r>
                  <a:rPr lang="it-IT" sz="1200" i="1" baseline="-25000" dirty="0" err="1"/>
                  <a:t>t</a:t>
                </a:r>
                <a:r>
                  <a:rPr lang="it-IT" sz="1200" baseline="-25000" dirty="0"/>
                  <a:t>–1</a:t>
                </a:r>
                <a:r>
                  <a:rPr lang="it-IT" sz="12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2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2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2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2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it-IT" sz="1200" dirty="0"/>
                  <a:t>	(sola intercetta)</a:t>
                </a:r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  <a:buNone/>
                  <a:defRPr/>
                </a:pPr>
                <a:r>
                  <a:rPr lang="it-IT" sz="1200" dirty="0"/>
                  <a:t>(b) </a:t>
                </a:r>
                <a:r>
                  <a:rPr lang="it-IT" sz="1200" dirty="0" err="1">
                    <a:sym typeface="Symbol"/>
                  </a:rPr>
                  <a:t>Δ</a:t>
                </a:r>
                <a:r>
                  <a:rPr lang="it-IT" sz="1200" i="1" dirty="0" err="1"/>
                  <a:t>Y</a:t>
                </a:r>
                <a:r>
                  <a:rPr lang="it-IT" sz="1200" i="1" baseline="-25000" dirty="0" err="1"/>
                  <a:t>t</a:t>
                </a:r>
                <a:r>
                  <a:rPr lang="it-IT" sz="1200" dirty="0"/>
                  <a:t> = </a:t>
                </a:r>
                <a:r>
                  <a:rPr lang="it-IT" sz="1200" i="1" dirty="0">
                    <a:sym typeface="Symbol"/>
                  </a:rPr>
                  <a:t>β</a:t>
                </a:r>
                <a:r>
                  <a:rPr lang="it-IT" sz="1200" baseline="-25000" dirty="0"/>
                  <a:t>0</a:t>
                </a:r>
                <a:r>
                  <a:rPr lang="it-IT" sz="1200" dirty="0"/>
                  <a:t> + </a:t>
                </a:r>
                <a:r>
                  <a:rPr lang="it-IT" sz="1200" i="1" dirty="0" err="1">
                    <a:sym typeface="Symbol"/>
                  </a:rPr>
                  <a:t>μ</a:t>
                </a:r>
                <a:r>
                  <a:rPr lang="it-IT" sz="1200" i="1" dirty="0" err="1"/>
                  <a:t>t</a:t>
                </a:r>
                <a:r>
                  <a:rPr lang="it-IT" sz="1200" dirty="0"/>
                  <a:t> + </a:t>
                </a:r>
                <a:r>
                  <a:rPr lang="it-IT" sz="1200" i="1" dirty="0" err="1">
                    <a:sym typeface="Symbol"/>
                  </a:rPr>
                  <a:t>δ</a:t>
                </a:r>
                <a:r>
                  <a:rPr lang="it-IT" sz="1200" i="1" dirty="0" err="1"/>
                  <a:t>Y</a:t>
                </a:r>
                <a:r>
                  <a:rPr lang="it-IT" sz="1200" i="1" baseline="-25000" dirty="0" err="1"/>
                  <a:t>t</a:t>
                </a:r>
                <a:r>
                  <a:rPr lang="it-IT" sz="1200" baseline="-25000" dirty="0"/>
                  <a:t>–1</a:t>
                </a:r>
                <a:r>
                  <a:rPr lang="it-IT" sz="12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2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2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it-IT" sz="12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b>
                      <m:sSubPr>
                        <m:ctrlPr>
                          <a:rPr lang="it-IT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2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sz="1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it-IT" sz="1200" dirty="0"/>
                  <a:t>	(intercetta e trend temporale)</a:t>
                </a:r>
              </a:p>
              <a:p>
                <a:pPr marL="0" indent="0">
                  <a:buNone/>
                  <a:defRPr/>
                </a:pPr>
                <a:endParaRPr lang="it-IT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524000"/>
                <a:ext cx="8610600" cy="4953000"/>
              </a:xfrm>
              <a:blipFill>
                <a:blip r:embed="rId2"/>
                <a:stretch>
                  <a:fillRect l="-1062" t="-98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118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Quando si dovrebbe includere un trend temporale nel test DF?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it-IT" dirty="0"/>
              <a:t>La decisione di usare il test DF/ADF con sola intercetta o quello con intercetta e trend dipende da quale sia l’alternativa e da come appaiano i dati.</a:t>
            </a:r>
          </a:p>
          <a:p>
            <a:pPr>
              <a:spcBef>
                <a:spcPts val="600"/>
              </a:spcBef>
              <a:defRPr/>
            </a:pPr>
            <a:r>
              <a:rPr lang="it-IT" sz="2400" dirty="0"/>
              <a:t>Nel caso con sola intercetta, l’alternativa è che </a:t>
            </a:r>
            <a:r>
              <a:rPr lang="it-IT" sz="2400" i="1" dirty="0"/>
              <a:t>Y</a:t>
            </a:r>
            <a:r>
              <a:rPr lang="it-IT" sz="2400" dirty="0"/>
              <a:t> sia stazionaria attorno a una costante – no crescita di lungo termine nella serie</a:t>
            </a:r>
          </a:p>
          <a:p>
            <a:pPr>
              <a:spcBef>
                <a:spcPts val="600"/>
              </a:spcBef>
              <a:defRPr/>
            </a:pPr>
            <a:r>
              <a:rPr lang="it-IT" sz="2400" dirty="0"/>
              <a:t>Nel caso con intercetta e trend, l’alternativa è che </a:t>
            </a:r>
            <a:r>
              <a:rPr lang="it-IT" sz="2400" i="1" dirty="0"/>
              <a:t>Y</a:t>
            </a:r>
            <a:r>
              <a:rPr lang="it-IT" sz="2400" dirty="0"/>
              <a:t> sia stazionaria attorno a un trend temporale lineare – la serie presenta crescita di lungo termine.</a:t>
            </a:r>
          </a:p>
          <a:p>
            <a:pPr>
              <a:defRPr/>
            </a:pP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32253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i="1">
                <a:ea typeface="ＭＳ Ｐゴシック" pitchFamily="34" charset="-128"/>
              </a:rPr>
              <a:t>Esempio:</a:t>
            </a:r>
            <a:r>
              <a:rPr lang="en-US" sz="2400">
                <a:ea typeface="ＭＳ Ｐゴシック" pitchFamily="34" charset="-128"/>
              </a:rPr>
              <a:t> l’inflazione USA ha una radice unitaria? </a:t>
            </a:r>
          </a:p>
        </p:txBody>
      </p:sp>
      <p:sp>
        <p:nvSpPr>
          <p:cNvPr id="493570" name="Content Placeholder 2"/>
          <p:cNvSpPr>
            <a:spLocks noGrp="1"/>
          </p:cNvSpPr>
          <p:nvPr>
            <p:ph idx="1"/>
          </p:nvPr>
        </p:nvSpPr>
        <p:spPr>
          <a:xfrm>
            <a:off x="107504" y="5775920"/>
            <a:ext cx="8856984" cy="5334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L’alternativa è che l’inflazione sia stazionaria attorno a una costante</a:t>
            </a:r>
          </a:p>
          <a:p>
            <a:pPr>
              <a:buFontTx/>
              <a:buNone/>
            </a:pPr>
            <a:endParaRPr lang="en-US" sz="2000">
              <a:ea typeface="ＭＳ Ｐゴシック" pitchFamily="34" charset="-128"/>
            </a:endParaRPr>
          </a:p>
        </p:txBody>
      </p:sp>
      <p:pic>
        <p:nvPicPr>
          <p:cNvPr id="534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555823" cy="4672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89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429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>
                <a:ea typeface="ＭＳ Ｐゴシック" pitchFamily="34" charset="-128"/>
              </a:rPr>
              <a:t>L’inflazione</a:t>
            </a:r>
            <a:r>
              <a:rPr lang="en-US" sz="2000" dirty="0">
                <a:ea typeface="ＭＳ Ｐゴシック" pitchFamily="34" charset="-128"/>
              </a:rPr>
              <a:t> USA ha una </a:t>
            </a:r>
            <a:r>
              <a:rPr lang="en-US" sz="2000" dirty="0" err="1">
                <a:ea typeface="ＭＳ Ｐゴシック" pitchFamily="34" charset="-128"/>
              </a:rPr>
              <a:t>radice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unitaria</a:t>
            </a:r>
            <a:r>
              <a:rPr lang="en-US" sz="2000" dirty="0">
                <a:ea typeface="ＭＳ Ｐゴシック" pitchFamily="34" charset="-128"/>
              </a:rPr>
              <a:t>? (continua) - </a:t>
            </a:r>
            <a:r>
              <a:rPr lang="en-US" sz="2000" dirty="0" err="1">
                <a:ea typeface="ＭＳ Ｐゴシック" pitchFamily="34" charset="-128"/>
              </a:rPr>
              <a:t>Gretl</a:t>
            </a:r>
            <a:br>
              <a:rPr lang="en-US" sz="2000" dirty="0">
                <a:ea typeface="ＭＳ Ｐゴシック" pitchFamily="34" charset="-128"/>
              </a:rPr>
            </a:br>
            <a:r>
              <a:rPr lang="en-US" sz="2000" b="0" dirty="0">
                <a:ea typeface="ＭＳ Ｐゴシック" pitchFamily="34" charset="-128"/>
              </a:rPr>
              <a:t>Test DF per una </a:t>
            </a:r>
            <a:r>
              <a:rPr lang="en-US" sz="2000" b="0" dirty="0" err="1">
                <a:ea typeface="ＭＳ Ｐゴシック" pitchFamily="34" charset="-128"/>
              </a:rPr>
              <a:t>radice</a:t>
            </a:r>
            <a:r>
              <a:rPr lang="en-US" sz="2000" b="0" dirty="0">
                <a:ea typeface="ＭＳ Ｐゴシック" pitchFamily="34" charset="-128"/>
              </a:rPr>
              <a:t> </a:t>
            </a:r>
            <a:r>
              <a:rPr lang="en-US" sz="2000" b="0" dirty="0" err="1">
                <a:ea typeface="ＭＳ Ｐゴシック" pitchFamily="34" charset="-128"/>
              </a:rPr>
              <a:t>unitaria</a:t>
            </a:r>
            <a:r>
              <a:rPr lang="en-US" sz="2000" b="0" dirty="0">
                <a:ea typeface="ＭＳ Ｐゴシック" pitchFamily="34" charset="-128"/>
              </a:rPr>
              <a:t> </a:t>
            </a:r>
            <a:r>
              <a:rPr lang="en-US" sz="2000" b="0" dirty="0" err="1">
                <a:ea typeface="ＭＳ Ｐゴシック" pitchFamily="34" charset="-128"/>
              </a:rPr>
              <a:t>nell’inflazione</a:t>
            </a:r>
            <a:r>
              <a:rPr lang="en-US" sz="2000" b="0" dirty="0">
                <a:ea typeface="ＭＳ Ｐゴシック" pitchFamily="34" charset="-128"/>
              </a:rPr>
              <a:t> USA </a:t>
            </a:r>
            <a:br>
              <a:rPr lang="en-US" sz="2000" b="0" dirty="0">
                <a:ea typeface="ＭＳ Ｐゴシック" pitchFamily="34" charset="-128"/>
              </a:rPr>
            </a:br>
            <a:r>
              <a:rPr lang="en-US" sz="2000" b="0" dirty="0">
                <a:ea typeface="ＭＳ Ｐゴシック" pitchFamily="34" charset="-128"/>
              </a:rPr>
              <a:t>– </a:t>
            </a:r>
            <a:r>
              <a:rPr lang="en-US" sz="2000" b="0" dirty="0" err="1">
                <a:ea typeface="ＭＳ Ｐゴシック" pitchFamily="34" charset="-128"/>
              </a:rPr>
              <a:t>usando</a:t>
            </a:r>
            <a:r>
              <a:rPr lang="en-US" sz="2000" b="0" dirty="0">
                <a:ea typeface="ＭＳ Ｐゴシック" pitchFamily="34" charset="-128"/>
              </a:rPr>
              <a:t> </a:t>
            </a:r>
            <a:r>
              <a:rPr lang="en-US" sz="2000" b="0" i="1" dirty="0">
                <a:ea typeface="ＭＳ Ｐゴシック" pitchFamily="34" charset="-128"/>
              </a:rPr>
              <a:t>p</a:t>
            </a:r>
            <a:r>
              <a:rPr lang="en-US" sz="2000" b="0" dirty="0">
                <a:ea typeface="ＭＳ Ｐゴシック" pitchFamily="34" charset="-128"/>
              </a:rPr>
              <a:t> = 4 </a:t>
            </a:r>
            <a:r>
              <a:rPr lang="en-US" sz="2000" b="0" dirty="0" err="1">
                <a:ea typeface="ＭＳ Ｐゴシック" pitchFamily="34" charset="-128"/>
              </a:rPr>
              <a:t>ritardi</a:t>
            </a:r>
            <a:endParaRPr lang="en-US" sz="2000" b="0" dirty="0">
              <a:ea typeface="ＭＳ Ｐゴシック" pitchFamily="34" charset="-128"/>
            </a:endParaRPr>
          </a:p>
        </p:txBody>
      </p:sp>
      <p:sp>
        <p:nvSpPr>
          <p:cNvPr id="494594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839200" cy="5029200"/>
          </a:xfrm>
        </p:spPr>
        <p:txBody>
          <a:bodyPr/>
          <a:lstStyle/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r>
              <a:rPr lang="en-US" sz="1200" b="1" dirty="0">
                <a:solidFill>
                  <a:srgbClr val="FF0000"/>
                </a:solidFill>
                <a:ea typeface="ＭＳ Ｐゴシック" pitchFamily="34" charset="-128"/>
              </a:rPr>
              <a:t>DF </a:t>
            </a:r>
            <a:r>
              <a:rPr lang="en-US" sz="1200" b="1" i="1" dirty="0">
                <a:solidFill>
                  <a:srgbClr val="FF0000"/>
                </a:solidFill>
                <a:ea typeface="ＭＳ Ｐゴシック" pitchFamily="34" charset="-128"/>
              </a:rPr>
              <a:t>t</a:t>
            </a:r>
            <a:r>
              <a:rPr lang="en-US" sz="1200" b="1" dirty="0">
                <a:solidFill>
                  <a:srgbClr val="FF0000"/>
                </a:solidFill>
                <a:ea typeface="ＭＳ Ｐゴシック" pitchFamily="34" charset="-128"/>
              </a:rPr>
              <a:t>-statistic = –2,69</a:t>
            </a:r>
            <a:endParaRPr lang="en-US" sz="1200" dirty="0">
              <a:solidFill>
                <a:srgbClr val="FF0000"/>
              </a:solidFill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1200" dirty="0">
                <a:ea typeface="ＭＳ Ｐゴシック" pitchFamily="34" charset="-128"/>
              </a:rPr>
              <a:t>Non </a:t>
            </a:r>
            <a:r>
              <a:rPr lang="en-US" sz="1200" dirty="0" err="1">
                <a:ea typeface="ＭＳ Ｐゴシック" pitchFamily="34" charset="-128"/>
              </a:rPr>
              <a:t>confrontare</a:t>
            </a:r>
            <a:r>
              <a:rPr lang="en-US" sz="1200" dirty="0">
                <a:ea typeface="ＭＳ Ｐゴシック" pitchFamily="34" charset="-128"/>
              </a:rPr>
              <a:t> con –1,645 … </a:t>
            </a:r>
            <a:r>
              <a:rPr lang="en-US" sz="1200" dirty="0" err="1">
                <a:ea typeface="ＭＳ Ｐゴシック" pitchFamily="34" charset="-128"/>
              </a:rPr>
              <a:t>usare</a:t>
            </a:r>
            <a:r>
              <a:rPr lang="en-US" sz="1200" dirty="0">
                <a:ea typeface="ＭＳ Ｐゴシック" pitchFamily="34" charset="-128"/>
              </a:rPr>
              <a:t> la </a:t>
            </a:r>
            <a:r>
              <a:rPr lang="en-US" sz="1200" dirty="0" err="1">
                <a:ea typeface="ＭＳ Ｐゴシック" pitchFamily="34" charset="-128"/>
              </a:rPr>
              <a:t>tabella</a:t>
            </a:r>
            <a:r>
              <a:rPr lang="en-US" sz="1200" dirty="0">
                <a:ea typeface="ＭＳ Ｐゴシック" pitchFamily="34" charset="-128"/>
              </a:rPr>
              <a:t> di Dickey-Fuller</a:t>
            </a:r>
            <a:r>
              <a:rPr lang="en-US" sz="1200" b="1" dirty="0">
                <a:ea typeface="ＭＳ Ｐゴシック" pitchFamily="34" charset="-128"/>
              </a:rPr>
              <a:t>!</a:t>
            </a:r>
            <a:r>
              <a:rPr lang="en-US" sz="1200" dirty="0">
                <a:ea typeface="ＭＳ Ｐゴシック" pitchFamily="34" charset="-128"/>
              </a:rPr>
              <a:t> </a:t>
            </a:r>
            <a:endParaRPr lang="en-US" sz="1200" dirty="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90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339A2F-50F6-4146-9B4C-49E6BA19D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676400"/>
            <a:ext cx="4757738" cy="388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777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>
                <a:ea typeface="ＭＳ Ｐゴシック" pitchFamily="34" charset="-128"/>
              </a:rPr>
              <a:t>L’inflazione</a:t>
            </a:r>
            <a:r>
              <a:rPr lang="en-US" sz="2000" dirty="0">
                <a:ea typeface="ＭＳ Ｐゴシック" pitchFamily="34" charset="-128"/>
              </a:rPr>
              <a:t> USA ha una </a:t>
            </a:r>
            <a:r>
              <a:rPr lang="en-US" sz="2000" dirty="0" err="1">
                <a:ea typeface="ＭＳ Ｐゴシック" pitchFamily="34" charset="-128"/>
              </a:rPr>
              <a:t>radice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unitaria</a:t>
            </a:r>
            <a:r>
              <a:rPr lang="en-US" sz="2000" dirty="0">
                <a:ea typeface="ＭＳ Ｐゴシック" pitchFamily="34" charset="-128"/>
              </a:rPr>
              <a:t>? (continua) - </a:t>
            </a:r>
            <a:r>
              <a:rPr lang="en-US" sz="2000" dirty="0" err="1">
                <a:ea typeface="ＭＳ Ｐゴシック" pitchFamily="34" charset="-128"/>
              </a:rPr>
              <a:t>Eviews</a:t>
            </a:r>
            <a:br>
              <a:rPr lang="en-US" sz="2000" dirty="0">
                <a:ea typeface="ＭＳ Ｐゴシック" pitchFamily="34" charset="-128"/>
              </a:rPr>
            </a:br>
            <a:r>
              <a:rPr lang="en-US" sz="2000" b="0" dirty="0">
                <a:ea typeface="ＭＳ Ｐゴシック" pitchFamily="34" charset="-128"/>
              </a:rPr>
              <a:t>Test DF per una </a:t>
            </a:r>
            <a:r>
              <a:rPr lang="en-US" sz="2000" b="0" dirty="0" err="1">
                <a:ea typeface="ＭＳ Ｐゴシック" pitchFamily="34" charset="-128"/>
              </a:rPr>
              <a:t>radice</a:t>
            </a:r>
            <a:r>
              <a:rPr lang="en-US" sz="2000" b="0" dirty="0">
                <a:ea typeface="ＭＳ Ｐゴシック" pitchFamily="34" charset="-128"/>
              </a:rPr>
              <a:t> </a:t>
            </a:r>
            <a:r>
              <a:rPr lang="en-US" sz="2000" b="0" dirty="0" err="1">
                <a:ea typeface="ＭＳ Ｐゴシック" pitchFamily="34" charset="-128"/>
              </a:rPr>
              <a:t>unitaria</a:t>
            </a:r>
            <a:r>
              <a:rPr lang="en-US" sz="2000" b="0" dirty="0">
                <a:ea typeface="ＭＳ Ｐゴシック" pitchFamily="34" charset="-128"/>
              </a:rPr>
              <a:t> </a:t>
            </a:r>
            <a:r>
              <a:rPr lang="en-US" sz="2000" b="0" dirty="0" err="1">
                <a:ea typeface="ＭＳ Ｐゴシック" pitchFamily="34" charset="-128"/>
              </a:rPr>
              <a:t>nell’inflazione</a:t>
            </a:r>
            <a:r>
              <a:rPr lang="en-US" sz="2000" b="0" dirty="0">
                <a:ea typeface="ＭＳ Ｐゴシック" pitchFamily="34" charset="-128"/>
              </a:rPr>
              <a:t> USA </a:t>
            </a:r>
            <a:br>
              <a:rPr lang="en-US" sz="2000" b="0" dirty="0">
                <a:ea typeface="ＭＳ Ｐゴシック" pitchFamily="34" charset="-128"/>
              </a:rPr>
            </a:br>
            <a:r>
              <a:rPr lang="en-US" sz="2000" b="0" dirty="0">
                <a:ea typeface="ＭＳ Ｐゴシック" pitchFamily="34" charset="-128"/>
              </a:rPr>
              <a:t>– </a:t>
            </a:r>
            <a:r>
              <a:rPr lang="en-US" sz="2000" b="0" dirty="0" err="1">
                <a:ea typeface="ＭＳ Ｐゴシック" pitchFamily="34" charset="-128"/>
              </a:rPr>
              <a:t>usando</a:t>
            </a:r>
            <a:r>
              <a:rPr lang="en-US" sz="2000" b="0" dirty="0">
                <a:ea typeface="ＭＳ Ｐゴシック" pitchFamily="34" charset="-128"/>
              </a:rPr>
              <a:t> </a:t>
            </a:r>
            <a:r>
              <a:rPr lang="en-US" sz="2000" b="0" i="1" dirty="0">
                <a:ea typeface="ＭＳ Ｐゴシック" pitchFamily="34" charset="-128"/>
              </a:rPr>
              <a:t>p</a:t>
            </a:r>
            <a:r>
              <a:rPr lang="en-US" sz="2000" b="0" dirty="0">
                <a:ea typeface="ＭＳ Ｐゴシック" pitchFamily="34" charset="-128"/>
              </a:rPr>
              <a:t> = 4 </a:t>
            </a:r>
            <a:r>
              <a:rPr lang="en-US" sz="2000" b="0" dirty="0" err="1">
                <a:ea typeface="ＭＳ Ｐゴシック" pitchFamily="34" charset="-128"/>
              </a:rPr>
              <a:t>ritardi</a:t>
            </a:r>
            <a:endParaRPr lang="en-US" sz="2000" b="0" dirty="0">
              <a:ea typeface="ＭＳ Ｐゴシック" pitchFamily="34" charset="-128"/>
            </a:endParaRPr>
          </a:p>
        </p:txBody>
      </p:sp>
      <p:sp>
        <p:nvSpPr>
          <p:cNvPr id="494594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839200" cy="5029200"/>
          </a:xfrm>
        </p:spPr>
        <p:txBody>
          <a:bodyPr/>
          <a:lstStyle/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  <a:p>
            <a:pPr>
              <a:buFontTx/>
              <a:buNone/>
            </a:pPr>
            <a:r>
              <a:rPr lang="en-US" sz="1200" b="1">
                <a:solidFill>
                  <a:srgbClr val="FF0000"/>
                </a:solidFill>
                <a:ea typeface="ＭＳ Ｐゴシック" pitchFamily="34" charset="-128"/>
              </a:rPr>
              <a:t>DF </a:t>
            </a:r>
            <a:r>
              <a:rPr lang="en-US" sz="1200" b="1" i="1">
                <a:solidFill>
                  <a:srgbClr val="FF0000"/>
                </a:solidFill>
                <a:ea typeface="ＭＳ Ｐゴシック" pitchFamily="34" charset="-128"/>
              </a:rPr>
              <a:t>t</a:t>
            </a:r>
            <a:r>
              <a:rPr lang="en-US" sz="1200" b="1">
                <a:solidFill>
                  <a:srgbClr val="FF0000"/>
                </a:solidFill>
                <a:ea typeface="ＭＳ Ｐゴシック" pitchFamily="34" charset="-128"/>
              </a:rPr>
              <a:t>-statistic = –2,69</a:t>
            </a:r>
            <a:endParaRPr lang="en-US" sz="1200">
              <a:solidFill>
                <a:srgbClr val="FF0000"/>
              </a:solidFill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1200">
                <a:ea typeface="ＭＳ Ｐゴシック" pitchFamily="34" charset="-128"/>
              </a:rPr>
              <a:t>Non confrontare con –1,645 – usare la tabella di Dickey-Fuller</a:t>
            </a:r>
            <a:r>
              <a:rPr lang="en-US" sz="1200" b="1">
                <a:ea typeface="ＭＳ Ｐゴシック" pitchFamily="34" charset="-128"/>
              </a:rPr>
              <a:t>!</a:t>
            </a:r>
            <a:r>
              <a:rPr lang="en-US" sz="1200">
                <a:ea typeface="ＭＳ Ｐゴシック" pitchFamily="34" charset="-128"/>
              </a:rPr>
              <a:t> </a:t>
            </a:r>
            <a:endParaRPr lang="en-US" sz="1200">
              <a:latin typeface="Courier New" pitchFamily="49" charset="0"/>
              <a:ea typeface="ＭＳ Ｐゴシック" pitchFamily="34" charset="-128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91</a:t>
            </a:fld>
            <a:endParaRPr lang="en-US" alt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038600" y="1299029"/>
          <a:ext cx="2871695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6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3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160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Null Hypothesis: INFL has a unit root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Exogenous: Constant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6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Lag Length: 4 (Fixed)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t-Statistic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 Prob.*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16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Augmented Dickey-Fuller test statistic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-2.685413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0.0786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Test critical values: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1% level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-3.468521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5% level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-2.878212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10% level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-2.575737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160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*MacKinnon (1996) one-sided p-values.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160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Augmented Dickey-Fuller Test Equation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16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Dependent Variable: D(INFL)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16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Method: Least Squares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016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Date: 09/27/15   Time: 20:08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16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Sample: 1962Q1 2004Q4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016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Included observations: 172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Variable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Coefficient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Std. Error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t-Statistic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Prob. 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INFL(-1)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-0.113417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0.042234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-2.685413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0.0080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D(INFL(-1))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-0.186443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0.080514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-2.315642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0.0218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D(INFL(-2))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-0.256388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0.081463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-3.147291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0.0020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D(INFL(-3))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0.199049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0.079351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2.508452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0.0131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D(INFL(-4))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0.009999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0.077992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0.128211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0.8981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0.506816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0.214181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2.366300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0.0191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R-squared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0.236972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   Mean dependent var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0.017016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Adjusted R-squared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0.213989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   S.D. dependent var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1.707934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S.E. of regression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1.514208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   Akaike info criterion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3.701923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Sum squared resid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380.6090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   Schwarz criterion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3.811719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Log likelihood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-312.3653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   Hannan-Quinn criter.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3.746470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F-statistic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10.31083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0" marR="63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   Durbin-Watson stat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1.992076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Prob(F-statistic)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0.000000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63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4602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7" name="Title 1"/>
          <p:cNvSpPr>
            <a:spLocks noGrp="1"/>
          </p:cNvSpPr>
          <p:nvPr>
            <p:ph type="title"/>
          </p:nvPr>
        </p:nvSpPr>
        <p:spPr>
          <a:xfrm>
            <a:off x="304800" y="303213"/>
            <a:ext cx="8610600" cy="687387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  <a:ea typeface="ＭＳ Ｐゴシック" pitchFamily="34" charset="-128"/>
              </a:rPr>
              <a:t>Statistica </a:t>
            </a:r>
            <a:r>
              <a:rPr lang="en-US" i="1">
                <a:solidFill>
                  <a:srgbClr val="FF0000"/>
                </a:solidFill>
                <a:ea typeface="ＭＳ Ｐゴシック" pitchFamily="34" charset="-128"/>
              </a:rPr>
              <a:t>t</a:t>
            </a:r>
            <a:r>
              <a:rPr lang="en-US">
                <a:solidFill>
                  <a:srgbClr val="FF0000"/>
                </a:solidFill>
                <a:ea typeface="ＭＳ Ｐゴシック" pitchFamily="34" charset="-128"/>
              </a:rPr>
              <a:t> DF = –2,69 </a:t>
            </a:r>
            <a:r>
              <a:rPr lang="en-US">
                <a:ea typeface="ＭＳ Ｐゴシック" pitchFamily="34" charset="-128"/>
              </a:rPr>
              <a:t>(sola intercetta):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708920"/>
            <a:ext cx="8294688" cy="35814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000" i="1" err="1"/>
              <a:t>t</a:t>
            </a:r>
            <a:r>
              <a:rPr lang="en-US" sz="2000"/>
              <a:t> = –2,69 rifiuta una radice unitaria al livello del 10% ma non al livello del 5%</a:t>
            </a:r>
          </a:p>
          <a:p>
            <a:pPr>
              <a:defRPr/>
            </a:pPr>
            <a:r>
              <a:rPr lang="en-US" sz="2000"/>
              <a:t>C’è qualche evidenza di una radice unitaria, ma non chiara.</a:t>
            </a:r>
          </a:p>
          <a:p>
            <a:pPr>
              <a:defRPr/>
            </a:pPr>
            <a:r>
              <a:rPr lang="en-US" sz="2000"/>
              <a:t>Il fatto che il tasso di inflazione abbia una radice unitaria o meno è al centro di un acceso dibattito tra gli esperti di economia monetaria empirica. </a:t>
            </a:r>
            <a:r>
              <a:rPr lang="en-US" sz="2000" i="1"/>
              <a:t>Che cosa significa che l’inflazione ha una radice unitaria?</a:t>
            </a:r>
            <a:endParaRPr lang="en-US" sz="2000"/>
          </a:p>
          <a:p>
            <a:pPr>
              <a:defRPr/>
            </a:pPr>
            <a:r>
              <a:rPr lang="en-US" sz="2000"/>
              <a:t>Modelleremo l’inflazione come se avesse una radice unitaria.</a:t>
            </a:r>
          </a:p>
          <a:p>
            <a:pPr>
              <a:buFontTx/>
              <a:buNone/>
              <a:defRPr/>
            </a:pPr>
            <a:r>
              <a:rPr lang="en-US" sz="2000" i="1"/>
              <a:t> </a:t>
            </a:r>
          </a:p>
          <a:p>
            <a:pPr>
              <a:buFontTx/>
              <a:buNone/>
              <a:defRPr/>
            </a:pPr>
            <a:r>
              <a:rPr lang="en-US" sz="2000" i="1"/>
              <a:t>Nota</a:t>
            </a:r>
            <a:r>
              <a:rPr lang="en-US" sz="2000"/>
              <a:t>:  potete scegliere la lunghezza del ritardo nella regressione DF con BIC o AIC (per l’inflazione, entrambi rifiutano al livello del 10% ma non al livello del 5%) </a:t>
            </a:r>
          </a:p>
        </p:txBody>
      </p:sp>
      <p:pic>
        <p:nvPicPr>
          <p:cNvPr id="535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460432" cy="138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5601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E.  Come risolvere/mitigare i problemi generati dai trend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/>
              <a:t>Se </a:t>
            </a:r>
            <a:r>
              <a:rPr lang="en-US" sz="2400" i="1"/>
              <a:t>Y</a:t>
            </a:r>
            <a:r>
              <a:rPr lang="en-US" sz="2400" i="1" baseline="-25000"/>
              <a:t>t</a:t>
            </a:r>
            <a:r>
              <a:rPr lang="en-US" sz="2400"/>
              <a:t> ha una radice unitaria (ha un trend stocastico di passeggiata aleatoria), il modo più facile per evitare i problemi posti da ciò è quello di modellare </a:t>
            </a:r>
            <a:r>
              <a:rPr lang="en-US" sz="2400" i="1"/>
              <a:t>Y</a:t>
            </a:r>
            <a:r>
              <a:rPr lang="en-US" sz="2400" i="1" baseline="-25000"/>
              <a:t>t</a:t>
            </a:r>
            <a:r>
              <a:rPr lang="en-US" sz="2400"/>
              <a:t> in differenze prime.</a:t>
            </a:r>
          </a:p>
          <a:p>
            <a:pPr>
              <a:defRPr/>
            </a:pPr>
            <a:endParaRPr lang="en-US" sz="2000"/>
          </a:p>
          <a:p>
            <a:pPr>
              <a:defRPr/>
            </a:pPr>
            <a:r>
              <a:rPr lang="en-US" sz="2000"/>
              <a:t>Nel caso di AR, questo significa specificare l’AR usando differenze prime di </a:t>
            </a:r>
            <a:r>
              <a:rPr lang="en-US" sz="2000" i="1"/>
              <a:t>Y</a:t>
            </a:r>
            <a:r>
              <a:rPr lang="en-US" sz="2000" i="1" baseline="-25000"/>
              <a:t>t</a:t>
            </a:r>
            <a:r>
              <a:rPr lang="en-US" sz="2000"/>
              <a:t> (</a:t>
            </a:r>
            <a:r>
              <a:rPr lang="en-US" sz="2000" err="1">
                <a:sym typeface="Symbol"/>
              </a:rPr>
              <a:t>Δ</a:t>
            </a:r>
            <a:r>
              <a:rPr lang="en-US" sz="2000" i="1" err="1"/>
              <a:t>Y</a:t>
            </a:r>
            <a:r>
              <a:rPr lang="en-US" sz="2000" i="1" baseline="-25000" err="1"/>
              <a:t>t</a:t>
            </a:r>
            <a:r>
              <a:rPr lang="en-US" sz="2000"/>
              <a:t>)</a:t>
            </a:r>
          </a:p>
          <a:p>
            <a:pPr>
              <a:defRPr/>
            </a:pPr>
            <a:endParaRPr lang="en-US" sz="2000"/>
          </a:p>
          <a:p>
            <a:pPr>
              <a:defRPr/>
            </a:pPr>
            <a:r>
              <a:rPr lang="en-US" sz="2000"/>
              <a:t>Questo è effettivamente ciò che abbiamo fatto nella nostra trattazione iniziale dell’inflazione – il motivo (tacitamente) era che l’osservazione del grafico dell’inflazione, più i risultati del test DF, suggeriscono che l’inflazione abbia verosimilmente una radice unitaria – perciò abbiamo stimato gli AR usando </a:t>
            </a:r>
            <a:r>
              <a:rPr lang="en-US" sz="2000">
                <a:sym typeface="Symbol"/>
              </a:rPr>
              <a:t>Δ</a:t>
            </a:r>
            <a:r>
              <a:rPr lang="en-US" sz="2000" i="1"/>
              <a:t>Inf</a:t>
            </a:r>
            <a:r>
              <a:rPr lang="en-US" sz="2000" i="1" baseline="-25000"/>
              <a:t>t</a:t>
            </a:r>
            <a:endParaRPr lang="en-US" sz="2000"/>
          </a:p>
          <a:p>
            <a:pPr>
              <a:defRPr/>
            </a:pPr>
            <a:endParaRPr lang="en-US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5617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>
                <a:ea typeface="ＭＳ Ｐゴシック" pitchFamily="34" charset="-128"/>
              </a:rPr>
              <a:t>Sommario: come rilevare e affrontare trend stocastici</a:t>
            </a:r>
            <a:endParaRPr lang="en-US">
              <a:ea typeface="ＭＳ Ｐゴシック" pitchFamily="34" charset="-128"/>
            </a:endParaRPr>
          </a:p>
        </p:txBody>
      </p:sp>
      <p:sp>
        <p:nvSpPr>
          <p:cNvPr id="497666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15672" cy="4572000"/>
          </a:xfrm>
        </p:spPr>
        <p:txBody>
          <a:bodyPr/>
          <a:lstStyle/>
          <a:p>
            <a:pPr marL="514350" indent="-514350">
              <a:buFont typeface="Verdana" pitchFamily="34" charset="0"/>
              <a:buAutoNum type="arabicPeriod"/>
            </a:pPr>
            <a:r>
              <a:rPr lang="en-US" sz="2000">
                <a:ea typeface="ＭＳ Ｐゴシック" pitchFamily="34" charset="-128"/>
              </a:rPr>
              <a:t>Il modello della passeggiata aleatoria è quello più utilizzato per trend in dati temporali economici</a:t>
            </a:r>
          </a:p>
          <a:p>
            <a:pPr marL="514350" indent="-514350">
              <a:buFont typeface="+mj-lt"/>
              <a:buAutoNum type="arabicPeriod"/>
            </a:pPr>
            <a:endParaRPr lang="en-US" sz="20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rabicPeriod"/>
            </a:pPr>
            <a:r>
              <a:rPr lang="en-US" sz="2000">
                <a:ea typeface="ＭＳ Ｐゴシック" pitchFamily="34" charset="-128"/>
              </a:rPr>
              <a:t>Per determinare se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ha un trend stocastico, prima si traccia il grafico di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. Se appare plausibile un trend, si effettua il test DF (decidere quale versione, con sola intercetta o con intercetta + trend)</a:t>
            </a:r>
          </a:p>
          <a:p>
            <a:pPr marL="514350" indent="-514350">
              <a:buFont typeface="+mj-lt"/>
              <a:buAutoNum type="arabicPeriod"/>
            </a:pPr>
            <a:endParaRPr lang="en-US" sz="20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rabicPeriod"/>
            </a:pPr>
            <a:r>
              <a:rPr lang="en-US" sz="2000">
                <a:ea typeface="ＭＳ Ｐゴシック" pitchFamily="34" charset="-128"/>
              </a:rPr>
              <a:t>Se il test DF non rifiuta, si conclude che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ha una radice unitaria (trend stocastico)</a:t>
            </a:r>
          </a:p>
          <a:p>
            <a:pPr marL="514350" indent="-514350">
              <a:buFont typeface="+mj-lt"/>
              <a:buAutoNum type="arabicPeriod"/>
            </a:pPr>
            <a:endParaRPr lang="en-US" sz="2000">
              <a:ea typeface="ＭＳ Ｐゴシック" pitchFamily="34" charset="-128"/>
            </a:endParaRPr>
          </a:p>
          <a:p>
            <a:pPr marL="514350" indent="-514350">
              <a:buFont typeface="Verdana" pitchFamily="34" charset="0"/>
              <a:buAutoNum type="arabicPeriod"/>
            </a:pPr>
            <a:r>
              <a:rPr lang="en-US" sz="2000">
                <a:ea typeface="ＭＳ Ｐゴシック" pitchFamily="34" charset="-128"/>
              </a:rPr>
              <a:t>Se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ha una radice unitaria, si usa 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per analisi di regressione e previsione di BREVE PERIODO. Se non c’è radice unitaria, si usa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.</a:t>
            </a:r>
          </a:p>
          <a:p>
            <a:pPr marL="514350" indent="-514350">
              <a:buFont typeface="Verdana" pitchFamily="34" charset="0"/>
              <a:buAutoNum type="arabicPeriod"/>
            </a:pPr>
            <a:endParaRPr lang="en-US" sz="20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6612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>
                <a:ea typeface="ＭＳ Ｐゴシック" pitchFamily="34" charset="-128"/>
              </a:rPr>
              <a:t>Sommario: come rilevare e affrontare trend stocastici</a:t>
            </a:r>
            <a:endParaRPr lang="en-US">
              <a:ea typeface="ＭＳ Ｐゴシック" pitchFamily="34" charset="-128"/>
            </a:endParaRPr>
          </a:p>
        </p:txBody>
      </p:sp>
      <p:sp>
        <p:nvSpPr>
          <p:cNvPr id="497666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15672" cy="4572000"/>
          </a:xfrm>
        </p:spPr>
        <p:txBody>
          <a:bodyPr/>
          <a:lstStyle/>
          <a:p>
            <a:r>
              <a:rPr lang="en-US" sz="2000" dirty="0">
                <a:ea typeface="ＭＳ Ｐゴシック" pitchFamily="34" charset="-128"/>
              </a:rPr>
              <a:t>E per </a:t>
            </a:r>
            <a:r>
              <a:rPr lang="en-US" sz="2000" dirty="0" err="1">
                <a:ea typeface="ＭＳ Ｐゴシック" pitchFamily="34" charset="-128"/>
              </a:rPr>
              <a:t>l'analisi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delle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relazioni</a:t>
            </a:r>
            <a:r>
              <a:rPr lang="en-US" sz="2000" dirty="0">
                <a:ea typeface="ＭＳ Ｐゴシック" pitchFamily="34" charset="-128"/>
              </a:rPr>
              <a:t> di LUNGO PERIODO?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 err="1">
                <a:ea typeface="ＭＳ Ｐゴシック" pitchFamily="34" charset="-128"/>
              </a:rPr>
              <a:t>questo</a:t>
            </a:r>
            <a:r>
              <a:rPr lang="en-US" sz="2000" dirty="0">
                <a:ea typeface="ＭＳ Ｐゴシック" pitchFamily="34" charset="-128"/>
              </a:rPr>
              <a:t> fine, 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dirty="0" err="1">
                <a:ea typeface="ＭＳ Ｐゴシック" pitchFamily="34" charset="-128"/>
              </a:rPr>
              <a:t>Y</a:t>
            </a:r>
            <a:r>
              <a:rPr lang="en-US" sz="2000" i="1" baseline="-25000" dirty="0" err="1">
                <a:ea typeface="ＭＳ Ｐゴシック" pitchFamily="34" charset="-128"/>
              </a:rPr>
              <a:t>t</a:t>
            </a:r>
            <a:r>
              <a:rPr lang="en-US" sz="2000" dirty="0">
                <a:ea typeface="ＭＳ Ｐゴシック" pitchFamily="34" charset="-128"/>
              </a:rPr>
              <a:t> per </a:t>
            </a:r>
            <a:r>
              <a:rPr lang="en-US" sz="2000" dirty="0" err="1">
                <a:ea typeface="ＭＳ Ｐゴシック" pitchFamily="34" charset="-128"/>
              </a:rPr>
              <a:t>analisi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regressione</a:t>
            </a:r>
            <a:r>
              <a:rPr lang="en-US" sz="2000" dirty="0">
                <a:ea typeface="ＭＳ Ｐゴシック" pitchFamily="34" charset="-128"/>
              </a:rPr>
              <a:t> e </a:t>
            </a:r>
            <a:r>
              <a:rPr lang="en-US" sz="2000" dirty="0" err="1">
                <a:ea typeface="ＭＳ Ｐゴシック" pitchFamily="34" charset="-128"/>
              </a:rPr>
              <a:t>previsione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puó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risultare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inefficace</a:t>
            </a:r>
            <a:r>
              <a:rPr lang="en-US" sz="2000" dirty="0">
                <a:ea typeface="ＭＳ Ｐゴシック" pitchFamily="34" charset="-128"/>
              </a:rPr>
              <a:t> e </a:t>
            </a:r>
            <a:r>
              <a:rPr lang="en-US" sz="2000" dirty="0" err="1">
                <a:ea typeface="ＭＳ Ｐゴシック" pitchFamily="34" charset="-128"/>
              </a:rPr>
              <a:t>dannoso</a:t>
            </a:r>
            <a:r>
              <a:rPr lang="en-US" sz="2000" dirty="0">
                <a:ea typeface="ＭＳ Ｐゴシック" pitchFamily="34" charset="-128"/>
              </a:rPr>
              <a:t>, un modo di </a:t>
            </a:r>
            <a:r>
              <a:rPr lang="en-US" sz="2000" dirty="0" err="1">
                <a:ea typeface="ＭＳ Ｐゴシック" pitchFamily="34" charset="-128"/>
              </a:rPr>
              <a:t>buttare</a:t>
            </a:r>
            <a:r>
              <a:rPr lang="en-US" sz="2000" dirty="0">
                <a:ea typeface="ＭＳ Ｐゴシック" pitchFamily="34" charset="-128"/>
              </a:rPr>
              <a:t> via </a:t>
            </a:r>
            <a:r>
              <a:rPr lang="en-US" sz="2000" dirty="0" err="1">
                <a:ea typeface="ＭＳ Ｐゴシック" pitchFamily="34" charset="-128"/>
              </a:rPr>
              <a:t>il</a:t>
            </a:r>
            <a:r>
              <a:rPr lang="en-US" sz="2000" dirty="0">
                <a:ea typeface="ＭＳ Ｐゴシック" pitchFamily="34" charset="-128"/>
              </a:rPr>
              <a:t> bambino con </a:t>
            </a:r>
            <a:r>
              <a:rPr lang="en-US" sz="2000" dirty="0" err="1">
                <a:ea typeface="ＭＳ Ｐゴシック" pitchFamily="34" charset="-128"/>
              </a:rPr>
              <a:t>l'acqua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sporca</a:t>
            </a:r>
            <a:endParaRPr lang="en-US" sz="2000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Un modo </a:t>
            </a:r>
            <a:r>
              <a:rPr lang="en-US" sz="2000" dirty="0" err="1">
                <a:ea typeface="ＭＳ Ｐゴシック" pitchFamily="34" charset="-128"/>
              </a:rPr>
              <a:t>migliore</a:t>
            </a:r>
            <a:r>
              <a:rPr lang="en-US" sz="2000" dirty="0">
                <a:ea typeface="ＭＳ Ｐゴシック" pitchFamily="34" charset="-128"/>
              </a:rPr>
              <a:t> é di </a:t>
            </a:r>
            <a:r>
              <a:rPr lang="en-US" sz="2000" dirty="0" err="1">
                <a:ea typeface="ＭＳ Ｐゴシック" pitchFamily="34" charset="-128"/>
              </a:rPr>
              <a:t>ricorrere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all'analisi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b="1" dirty="0" err="1">
                <a:ea typeface="ＭＳ Ｐゴシック" pitchFamily="34" charset="-128"/>
              </a:rPr>
              <a:t>cointegrazione</a:t>
            </a:r>
            <a:r>
              <a:rPr lang="en-US" sz="2000" dirty="0">
                <a:ea typeface="ＭＳ Ｐゴシック" pitchFamily="34" charset="-128"/>
              </a:rPr>
              <a:t> e </a:t>
            </a:r>
            <a:r>
              <a:rPr lang="en-US" sz="2000" b="1" dirty="0" err="1">
                <a:ea typeface="ＭＳ Ｐゴシック" pitchFamily="34" charset="-128"/>
              </a:rPr>
              <a:t>modelli</a:t>
            </a:r>
            <a:r>
              <a:rPr lang="en-US" sz="2000" b="1" dirty="0">
                <a:ea typeface="ＭＳ Ｐゴシック" pitchFamily="34" charset="-128"/>
              </a:rPr>
              <a:t> a </a:t>
            </a:r>
            <a:r>
              <a:rPr lang="en-US" sz="2000" b="1" dirty="0" err="1">
                <a:ea typeface="ＭＳ Ｐゴシック" pitchFamily="34" charset="-128"/>
              </a:rPr>
              <a:t>correzione</a:t>
            </a:r>
            <a:r>
              <a:rPr lang="en-US" sz="2000" b="1" dirty="0">
                <a:ea typeface="ＭＳ Ｐゴシック" pitchFamily="34" charset="-128"/>
              </a:rPr>
              <a:t> </a:t>
            </a:r>
            <a:r>
              <a:rPr lang="en-US" sz="2000" b="1" dirty="0" err="1">
                <a:ea typeface="ＭＳ Ｐゴシック" pitchFamily="34" charset="-128"/>
              </a:rPr>
              <a:t>dell'errore</a:t>
            </a:r>
            <a:endParaRPr lang="en-US" sz="2000" b="1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>
                <a:ea typeface="ＭＳ Ｐゴシック" pitchFamily="34" charset="-128"/>
              </a:rPr>
              <a:t>Ma </a:t>
            </a:r>
            <a:r>
              <a:rPr lang="en-US" sz="2000" dirty="0" err="1">
                <a:ea typeface="ＭＳ Ｐゴシック" pitchFamily="34" charset="-128"/>
              </a:rPr>
              <a:t>questo</a:t>
            </a:r>
            <a:r>
              <a:rPr lang="en-US" sz="2000" dirty="0">
                <a:ea typeface="ＭＳ Ｐゴシック" pitchFamily="34" charset="-128"/>
              </a:rPr>
              <a:t> è un </a:t>
            </a:r>
            <a:r>
              <a:rPr lang="en-US" sz="2000" dirty="0" err="1">
                <a:ea typeface="ＭＳ Ｐゴシック" pitchFamily="34" charset="-128"/>
              </a:rPr>
              <a:t>tema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che</a:t>
            </a:r>
            <a:r>
              <a:rPr lang="en-US" sz="2000" dirty="0">
                <a:ea typeface="ＭＳ Ｐゴシック" pitchFamily="34" charset="-128"/>
              </a:rPr>
              <a:t> in </a:t>
            </a:r>
            <a:r>
              <a:rPr lang="en-US" sz="2000" dirty="0" err="1">
                <a:ea typeface="ＭＳ Ｐゴシック" pitchFamily="34" charset="-128"/>
              </a:rPr>
              <a:t>questo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corso</a:t>
            </a:r>
            <a:r>
              <a:rPr lang="en-US" sz="2000" dirty="0">
                <a:ea typeface="ＭＳ Ｐゴシック" pitchFamily="34" charset="-128"/>
              </a:rPr>
              <a:t> ci </a:t>
            </a:r>
            <a:r>
              <a:rPr lang="en-US" sz="2000" dirty="0" err="1">
                <a:ea typeface="ＭＳ Ｐゴシック" pitchFamily="34" charset="-128"/>
              </a:rPr>
              <a:t>limitiamo</a:t>
            </a:r>
            <a:r>
              <a:rPr lang="en-US" sz="2000" dirty="0">
                <a:ea typeface="ＭＳ Ｐゴシック" pitchFamily="34" charset="-128"/>
              </a:rPr>
              <a:t> ad </a:t>
            </a:r>
            <a:r>
              <a:rPr lang="en-US" sz="2000" dirty="0" err="1">
                <a:ea typeface="ＭＳ Ｐゴシック" pitchFamily="34" charset="-128"/>
              </a:rPr>
              <a:t>accennare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soltanto</a:t>
            </a:r>
            <a:endParaRPr lang="en-US" sz="2000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09145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Non </a:t>
            </a:r>
            <a:r>
              <a:rPr lang="en-US" dirty="0" err="1">
                <a:ea typeface="ＭＳ Ｐゴシック" pitchFamily="34" charset="-128"/>
              </a:rPr>
              <a:t>stazionarietà</a:t>
            </a:r>
            <a:r>
              <a:rPr lang="en-US" dirty="0">
                <a:ea typeface="ＭＳ Ｐゴシック" pitchFamily="34" charset="-128"/>
              </a:rPr>
              <a:t> II:  </a:t>
            </a:r>
            <a:r>
              <a:rPr lang="en-US" dirty="0" err="1">
                <a:ea typeface="ＭＳ Ｐゴシック" pitchFamily="34" charset="-128"/>
              </a:rPr>
              <a:t>rotture</a:t>
            </a:r>
            <a:br>
              <a:rPr lang="en-US" dirty="0">
                <a:ea typeface="ＭＳ Ｐゴシック" pitchFamily="34" charset="-128"/>
              </a:rPr>
            </a:br>
            <a:r>
              <a:rPr lang="en-US" dirty="0">
                <a:ea typeface="ＭＳ Ｐゴシック" pitchFamily="34" charset="-128"/>
              </a:rPr>
              <a:t>(</a:t>
            </a:r>
            <a:r>
              <a:rPr lang="en-US" dirty="0" err="1">
                <a:ea typeface="ＭＳ Ｐゴシック" pitchFamily="34" charset="-128"/>
              </a:rPr>
              <a:t>Paragrafo</a:t>
            </a:r>
            <a:r>
              <a:rPr lang="en-US" dirty="0">
                <a:ea typeface="ＭＳ Ｐゴシック" pitchFamily="34" charset="-128"/>
              </a:rPr>
              <a:t> 14.7)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000"/>
              <a:t>Il secondo tipo di non stazionarietà che consideriamo è che i coefficienti del modello potrebbero non essere costanti sull’intero campione. </a:t>
            </a:r>
          </a:p>
          <a:p>
            <a:pPr marL="0" indent="0">
              <a:buFontTx/>
              <a:buNone/>
              <a:defRPr/>
            </a:pPr>
            <a:endParaRPr lang="en-US" sz="2000"/>
          </a:p>
          <a:p>
            <a:pPr marL="0" indent="0">
              <a:buFontTx/>
              <a:buNone/>
              <a:defRPr/>
            </a:pPr>
            <a:r>
              <a:rPr lang="en-US" sz="2000"/>
              <a:t>Chiaramente è un problema per la previsione se il modello che descrive i dati storici è diverso dal modello attuale </a:t>
            </a:r>
          </a:p>
          <a:p>
            <a:pPr>
              <a:defRPr/>
            </a:pPr>
            <a:r>
              <a:rPr lang="en-US" sz="2000"/>
              <a:t>per le previsioni si vuole il modello attuale (questo è un problema di validità esterna)</a:t>
            </a:r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  <a:p>
            <a:pPr>
              <a:buFontTx/>
              <a:buNone/>
              <a:defRPr/>
            </a:pPr>
            <a:r>
              <a:rPr lang="en-US" sz="2000"/>
              <a:t>Perciò:</a:t>
            </a:r>
          </a:p>
          <a:p>
            <a:pPr>
              <a:defRPr/>
            </a:pPr>
            <a:r>
              <a:rPr lang="en-US" sz="2000"/>
              <a:t>vedremo due modi per rilevare variazioni nei coefficienti: test per rottura e pseudo previsioni fuori campione</a:t>
            </a:r>
          </a:p>
          <a:p>
            <a:pPr>
              <a:defRPr/>
            </a:pPr>
            <a:r>
              <a:rPr lang="en-US" sz="2000"/>
              <a:t>esamineremo un esempio: la curva di Phillips USA</a:t>
            </a:r>
          </a:p>
          <a:p>
            <a:pPr>
              <a:buFontTx/>
              <a:buNone/>
              <a:defRPr/>
            </a:pPr>
            <a:br>
              <a:rPr lang="en-US" sz="2000" b="1"/>
            </a:br>
            <a:endParaRPr lang="en-US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945315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A.  Test per una rottura nei coefficienti di regressione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2000" b="1"/>
              <a:t>Caso I:  la data della rottura è nota</a:t>
            </a:r>
            <a:endParaRPr lang="en-US" sz="2000"/>
          </a:p>
          <a:p>
            <a:pPr marL="0" indent="0">
              <a:buFontTx/>
              <a:buNone/>
              <a:defRPr/>
            </a:pPr>
            <a:r>
              <a:rPr lang="en-US" sz="2000"/>
              <a:t>Su supponga che sia noto che la rottura si è verificata nella data 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. La stabilità dei coefficienti può essere verificata stimando un </a:t>
            </a:r>
            <a:r>
              <a:rPr lang="en-US" sz="2000" u="sng"/>
              <a:t>modello di regressione a integrazione totale</a:t>
            </a:r>
            <a:r>
              <a:rPr lang="en-US" sz="2000"/>
              <a:t>.  nel caso dell’ADL(1,1) :</a:t>
            </a:r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000" i="1"/>
              <a:t> </a:t>
            </a:r>
            <a:r>
              <a:rPr lang="en-US" sz="2000" i="1" err="1"/>
              <a:t>Y</a:t>
            </a:r>
            <a:r>
              <a:rPr lang="en-US" sz="2000" i="1" baseline="-25000" err="1"/>
              <a:t>t</a:t>
            </a:r>
            <a:r>
              <a:rPr lang="en-US" sz="2000"/>
              <a:t> = 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0</a:t>
            </a:r>
            <a:r>
              <a:rPr lang="en-US" sz="2000"/>
              <a:t> + 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1</a:t>
            </a:r>
            <a:r>
              <a:rPr lang="en-US" sz="2000" i="1"/>
              <a:t>Y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 + </a:t>
            </a:r>
            <a:r>
              <a:rPr lang="en-US" sz="2000" i="1">
                <a:sym typeface="Symbol"/>
              </a:rPr>
              <a:t>δ</a:t>
            </a:r>
            <a:r>
              <a:rPr lang="en-US" sz="2000" baseline="-25000"/>
              <a:t>1</a:t>
            </a:r>
            <a:r>
              <a:rPr lang="en-US" sz="2000" i="1"/>
              <a:t>X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 </a:t>
            </a:r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000"/>
              <a:t>            +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0</a:t>
            </a:r>
            <a:r>
              <a:rPr lang="en-US" sz="2000" i="1"/>
              <a:t>D</a:t>
            </a:r>
            <a:r>
              <a:rPr lang="en-US" sz="2000" i="1" baseline="-25000"/>
              <a:t>t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) +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1</a:t>
            </a:r>
            <a:r>
              <a:rPr lang="en-US" sz="2000"/>
              <a:t>[</a:t>
            </a:r>
            <a:r>
              <a:rPr lang="en-US" sz="2000" i="1"/>
              <a:t>D</a:t>
            </a:r>
            <a:r>
              <a:rPr lang="en-US" sz="2000" i="1" baseline="-25000"/>
              <a:t>t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)</a:t>
            </a:r>
            <a:r>
              <a:rPr lang="en-US" sz="2000">
                <a:sym typeface="Euclid Symbol"/>
              </a:rPr>
              <a:t>×</a:t>
            </a:r>
            <a:r>
              <a:rPr lang="en-US" sz="2000" i="1"/>
              <a:t>Y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] +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2</a:t>
            </a:r>
            <a:r>
              <a:rPr lang="en-US" sz="2000"/>
              <a:t>[</a:t>
            </a:r>
            <a:r>
              <a:rPr lang="en-US" sz="2000" i="1"/>
              <a:t>D</a:t>
            </a:r>
            <a:r>
              <a:rPr lang="en-US" sz="2000" i="1" baseline="-25000"/>
              <a:t>t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)</a:t>
            </a:r>
            <a:r>
              <a:rPr lang="en-US" sz="2000">
                <a:sym typeface="Euclid Symbol"/>
              </a:rPr>
              <a:t>×</a:t>
            </a:r>
            <a:r>
              <a:rPr lang="en-US" sz="2000" i="1"/>
              <a:t>X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] + </a:t>
            </a:r>
            <a:r>
              <a:rPr lang="en-US" sz="2000" i="1" err="1"/>
              <a:t>u</a:t>
            </a:r>
            <a:r>
              <a:rPr lang="en-US" sz="2000" i="1" baseline="-25000" err="1"/>
              <a:t>t</a:t>
            </a:r>
            <a:endParaRPr lang="en-US" sz="2000"/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000"/>
              <a:t>dove </a:t>
            </a:r>
            <a:r>
              <a:rPr lang="en-US" sz="2000" i="1" err="1"/>
              <a:t>D</a:t>
            </a:r>
            <a:r>
              <a:rPr lang="en-US" sz="2000" i="1" baseline="-25000" err="1"/>
              <a:t>t</a:t>
            </a:r>
            <a:r>
              <a:rPr lang="en-US" sz="2000" err="1"/>
              <a:t>(</a:t>
            </a:r>
            <a:r>
              <a:rPr lang="en-US" sz="2000" i="1" err="1">
                <a:sym typeface="Symbol"/>
              </a:rPr>
              <a:t>τ</a:t>
            </a:r>
            <a:r>
              <a:rPr lang="en-US" sz="2000"/>
              <a:t>) = 1 se </a:t>
            </a:r>
            <a:r>
              <a:rPr lang="en-US" sz="2000" i="1" err="1"/>
              <a:t>t</a:t>
            </a:r>
            <a:r>
              <a:rPr lang="en-US" sz="2000"/>
              <a:t> </a:t>
            </a:r>
            <a:r>
              <a:rPr lang="en-US" sz="2000" i="1">
                <a:sym typeface="Symbol"/>
              </a:rPr>
              <a:t>≥</a:t>
            </a:r>
            <a:r>
              <a:rPr lang="en-US" sz="2000"/>
              <a:t> </a:t>
            </a:r>
            <a:r>
              <a:rPr lang="en-US" sz="2000" i="1" err="1">
                <a:sym typeface="Symbol"/>
              </a:rPr>
              <a:t>τ</a:t>
            </a:r>
            <a:r>
              <a:rPr lang="en-US" sz="2000"/>
              <a:t>, e </a:t>
            </a:r>
            <a:r>
              <a:rPr lang="en-US" sz="2000" i="1"/>
              <a:t>D</a:t>
            </a:r>
            <a:r>
              <a:rPr lang="en-US" sz="2000" i="1" baseline="-25000"/>
              <a:t>t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) = 0 altrimenti.</a:t>
            </a:r>
          </a:p>
          <a:p>
            <a:pPr marL="0" indent="0">
              <a:buFontTx/>
              <a:buNone/>
              <a:defRPr/>
            </a:pPr>
            <a:r>
              <a:rPr lang="en-US" sz="2000"/>
              <a:t>Se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0</a:t>
            </a:r>
            <a:r>
              <a:rPr lang="en-US" sz="2000"/>
              <a:t> =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1</a:t>
            </a:r>
            <a:r>
              <a:rPr lang="en-US" sz="2000"/>
              <a:t> =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2</a:t>
            </a:r>
            <a:r>
              <a:rPr lang="en-US" sz="2000"/>
              <a:t> = 0, allora i coefficienti sono costanti sull’intero campione.</a:t>
            </a:r>
          </a:p>
          <a:p>
            <a:pPr marL="0" indent="0">
              <a:buFontTx/>
              <a:buNone/>
              <a:defRPr/>
            </a:pPr>
            <a:r>
              <a:rPr lang="en-US" sz="2000"/>
              <a:t>Se almeno uno dei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0</a:t>
            </a:r>
            <a:r>
              <a:rPr lang="en-US" sz="2000"/>
              <a:t>,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1</a:t>
            </a:r>
            <a:r>
              <a:rPr lang="en-US" sz="2000"/>
              <a:t> o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2</a:t>
            </a:r>
            <a:r>
              <a:rPr lang="en-US" sz="2000"/>
              <a:t> è diverso da zero, la funzione di regressione cambia nella data 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.</a:t>
            </a:r>
          </a:p>
          <a:p>
            <a:pPr>
              <a:buFontTx/>
              <a:buNone/>
              <a:defRPr/>
            </a:pPr>
            <a:endParaRPr lang="en-US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084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5638800"/>
          </a:xfrm>
        </p:spPr>
        <p:txBody>
          <a:bodyPr/>
          <a:lstStyle/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000" i="1" err="1"/>
              <a:t>Y</a:t>
            </a:r>
            <a:r>
              <a:rPr lang="en-US" sz="2000" i="1" baseline="-25000" err="1"/>
              <a:t>t</a:t>
            </a:r>
            <a:r>
              <a:rPr lang="en-US" sz="2000"/>
              <a:t> = 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0</a:t>
            </a:r>
            <a:r>
              <a:rPr lang="en-US" sz="2000"/>
              <a:t> + 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1</a:t>
            </a:r>
            <a:r>
              <a:rPr lang="en-US" sz="2000" i="1"/>
              <a:t>Y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 + </a:t>
            </a:r>
            <a:r>
              <a:rPr lang="en-US" sz="2000" i="1">
                <a:sym typeface="Symbol"/>
              </a:rPr>
              <a:t>δ</a:t>
            </a:r>
            <a:r>
              <a:rPr lang="en-US" sz="2000" baseline="-25000"/>
              <a:t>1</a:t>
            </a:r>
            <a:r>
              <a:rPr lang="en-US" sz="2000" i="1"/>
              <a:t>X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 </a:t>
            </a:r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000"/>
              <a:t>           +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0</a:t>
            </a:r>
            <a:r>
              <a:rPr lang="en-US" sz="2000" i="1"/>
              <a:t>D</a:t>
            </a:r>
            <a:r>
              <a:rPr lang="en-US" sz="2000" i="1" baseline="-25000"/>
              <a:t>t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) +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1</a:t>
            </a:r>
            <a:r>
              <a:rPr lang="en-US" sz="2000"/>
              <a:t>[</a:t>
            </a:r>
            <a:r>
              <a:rPr lang="en-US" sz="2000" i="1"/>
              <a:t>D</a:t>
            </a:r>
            <a:r>
              <a:rPr lang="en-US" sz="2000" i="1" baseline="-25000"/>
              <a:t>t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)</a:t>
            </a:r>
            <a:r>
              <a:rPr lang="en-US" sz="2000">
                <a:sym typeface="Euclid Symbol"/>
              </a:rPr>
              <a:t>×</a:t>
            </a:r>
            <a:r>
              <a:rPr lang="en-US" sz="2000" i="1"/>
              <a:t>Y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] +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2</a:t>
            </a:r>
            <a:r>
              <a:rPr lang="en-US" sz="2000"/>
              <a:t>[</a:t>
            </a:r>
            <a:r>
              <a:rPr lang="en-US" sz="2000" i="1"/>
              <a:t>D</a:t>
            </a:r>
            <a:r>
              <a:rPr lang="en-US" sz="2000" i="1" baseline="-25000"/>
              <a:t>t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)</a:t>
            </a:r>
            <a:r>
              <a:rPr lang="en-US" sz="2000">
                <a:sym typeface="Euclid Symbol"/>
              </a:rPr>
              <a:t>×</a:t>
            </a:r>
            <a:r>
              <a:rPr lang="en-US" sz="2000" i="1"/>
              <a:t>X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] + </a:t>
            </a:r>
            <a:r>
              <a:rPr lang="en-US" sz="2000" i="1" err="1"/>
              <a:t>u</a:t>
            </a:r>
            <a:r>
              <a:rPr lang="en-US" sz="2000" i="1" baseline="-25000" err="1"/>
              <a:t>t</a:t>
            </a:r>
            <a:endParaRPr lang="en-US" sz="2000"/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000"/>
              <a:t>dove </a:t>
            </a:r>
            <a:r>
              <a:rPr lang="en-US" sz="2000" i="1"/>
              <a:t>D</a:t>
            </a:r>
            <a:r>
              <a:rPr lang="en-US" sz="2000" i="1" baseline="-25000"/>
              <a:t>t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) = 1 se </a:t>
            </a:r>
            <a:r>
              <a:rPr lang="en-US" sz="2000" i="1" err="1"/>
              <a:t>t</a:t>
            </a:r>
            <a:r>
              <a:rPr lang="en-US" sz="2000"/>
              <a:t> </a:t>
            </a:r>
            <a:r>
              <a:rPr lang="en-US" sz="2000">
                <a:sym typeface="Symbol"/>
              </a:rPr>
              <a:t>≥</a:t>
            </a:r>
            <a:r>
              <a:rPr lang="en-US" sz="2000"/>
              <a:t> </a:t>
            </a:r>
            <a:r>
              <a:rPr lang="en-US" sz="2000" i="1" err="1">
                <a:sym typeface="Symbol"/>
              </a:rPr>
              <a:t>τ</a:t>
            </a:r>
            <a:r>
              <a:rPr lang="en-US" sz="2000"/>
              <a:t>, e = 0 altrimenti</a:t>
            </a:r>
          </a:p>
          <a:p>
            <a:pPr>
              <a:spcAft>
                <a:spcPts val="600"/>
              </a:spcAft>
              <a:buFontTx/>
              <a:buNone/>
              <a:defRPr/>
            </a:pPr>
            <a:r>
              <a:rPr lang="en-US" sz="2000"/>
              <a:t> </a:t>
            </a:r>
          </a:p>
          <a:p>
            <a:pPr marL="0" indent="0">
              <a:spcAft>
                <a:spcPts val="1200"/>
              </a:spcAft>
              <a:buFontTx/>
              <a:buNone/>
              <a:defRPr/>
            </a:pPr>
            <a:r>
              <a:rPr lang="en-US" sz="2000"/>
              <a:t>La </a:t>
            </a:r>
            <a:r>
              <a:rPr lang="en-US" sz="2000" b="1" i="1"/>
              <a:t>statistica test di Chow </a:t>
            </a:r>
            <a:r>
              <a:rPr lang="en-US" sz="2000"/>
              <a:t>per una rottura nella data 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 è la statistica </a:t>
            </a:r>
            <a:r>
              <a:rPr lang="en-US" sz="2000" i="1"/>
              <a:t>F</a:t>
            </a:r>
            <a:r>
              <a:rPr lang="en-US" sz="2000"/>
              <a:t> (robusta all’eteroschedasticità) che verifica:</a:t>
            </a:r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en-US" sz="2000"/>
              <a:t> </a:t>
            </a:r>
            <a:r>
              <a:rPr lang="en-US" sz="2000" i="1"/>
              <a:t>                H</a:t>
            </a:r>
            <a:r>
              <a:rPr lang="en-US" sz="2000" baseline="-25000"/>
              <a:t>0</a:t>
            </a:r>
            <a:r>
              <a:rPr lang="en-US" sz="2000"/>
              <a:t>: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0</a:t>
            </a:r>
            <a:r>
              <a:rPr lang="en-US" sz="2000"/>
              <a:t> =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1</a:t>
            </a:r>
            <a:r>
              <a:rPr lang="en-US" sz="2000"/>
              <a:t> =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2</a:t>
            </a:r>
            <a:r>
              <a:rPr lang="en-US" sz="2000"/>
              <a:t> = 0</a:t>
            </a:r>
          </a:p>
          <a:p>
            <a:pPr>
              <a:spcAft>
                <a:spcPts val="600"/>
              </a:spcAft>
              <a:buFontTx/>
              <a:buNone/>
              <a:defRPr/>
            </a:pPr>
            <a:r>
              <a:rPr lang="en-US" sz="2000"/>
              <a:t>vs.            </a:t>
            </a:r>
            <a:r>
              <a:rPr lang="en-US" sz="2000" i="1"/>
              <a:t>H</a:t>
            </a:r>
            <a:r>
              <a:rPr lang="en-US" sz="2000" baseline="-25000"/>
              <a:t>1</a:t>
            </a:r>
            <a:r>
              <a:rPr lang="en-US" sz="2000"/>
              <a:t>: almeno uno dei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0</a:t>
            </a:r>
            <a:r>
              <a:rPr lang="en-US" sz="2000"/>
              <a:t>,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1</a:t>
            </a:r>
            <a:r>
              <a:rPr lang="en-US" sz="2000"/>
              <a:t>, o </a:t>
            </a: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2</a:t>
            </a:r>
            <a:r>
              <a:rPr lang="en-US" sz="2000"/>
              <a:t> non è zero</a:t>
            </a:r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  <a:p>
            <a:pPr>
              <a:buFont typeface="Arial"/>
              <a:buChar char="•"/>
              <a:defRPr/>
            </a:pPr>
            <a:r>
              <a:rPr lang="en-US" sz="2000"/>
              <a:t>Si noti che è applicabile a un sottoinsieme dei coefficienti, per esempio, soltanto quelli di </a:t>
            </a:r>
            <a:r>
              <a:rPr lang="en-US" sz="2000" i="1"/>
              <a:t>X</a:t>
            </a:r>
            <a:r>
              <a:rPr lang="en-US" sz="2000" i="1" baseline="-25000"/>
              <a:t>t</a:t>
            </a:r>
            <a:r>
              <a:rPr lang="en-US" sz="2000" baseline="-25000"/>
              <a:t>–1</a:t>
            </a:r>
            <a:r>
              <a:rPr lang="en-US" sz="2000"/>
              <a:t>.</a:t>
            </a:r>
          </a:p>
          <a:p>
            <a:pPr>
              <a:buFont typeface="Arial"/>
              <a:buChar char="•"/>
              <a:defRPr/>
            </a:pPr>
            <a:r>
              <a:rPr lang="en-US" sz="2000"/>
              <a:t>Sfortunatamente, spesso non si conosce una potenziale data della rottura, cioè non si conosce </a:t>
            </a:r>
            <a:r>
              <a:rPr lang="en-US" sz="2000" i="1">
                <a:sym typeface="Symbol"/>
              </a:rPr>
              <a:t>τ</a:t>
            </a:r>
            <a:r>
              <a:rPr lang="en-US" sz="2000"/>
              <a:t> …</a:t>
            </a:r>
          </a:p>
          <a:p>
            <a:pPr>
              <a:buFontTx/>
              <a:buNone/>
              <a:defRPr/>
            </a:pPr>
            <a:endParaRPr lang="en-US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4956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Caso II:  la data della rottura è ignota</a:t>
            </a:r>
          </a:p>
        </p:txBody>
      </p:sp>
      <p:sp>
        <p:nvSpPr>
          <p:cNvPr id="5017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Perché considerare questo caso?</a:t>
            </a:r>
          </a:p>
          <a:p>
            <a:r>
              <a:rPr lang="it-IT" sz="2000" dirty="0">
                <a:ea typeface="ＭＳ Ｐゴシック" pitchFamily="34" charset="-128"/>
              </a:rPr>
              <a:t>Si potrebbe sospettare che vi sia una rottura, senza però sapere quando</a:t>
            </a:r>
          </a:p>
          <a:p>
            <a:r>
              <a:rPr lang="it-IT" sz="2000" dirty="0">
                <a:ea typeface="ＭＳ Ｐゴシック" pitchFamily="34" charset="-128"/>
              </a:rPr>
              <a:t>Si potrebbe voler verificare l’ipotesi nulla della stabilità dei coefficienti contro l’alternativa generale che vi sia stata una rottura.</a:t>
            </a:r>
          </a:p>
          <a:p>
            <a:r>
              <a:rPr lang="it-IT" sz="2000" dirty="0">
                <a:ea typeface="ＭＳ Ｐゴシック" pitchFamily="34" charset="-128"/>
              </a:rPr>
              <a:t>Anche se si conosce la data della rottura, se tale “conoscenza” è basata sulla precedente osservazione della serie, allora si è in effetti “stimata” la data, e questo invalida i valori critici del test di Chow (</a:t>
            </a:r>
            <a:r>
              <a:rPr lang="it-IT" sz="2000" i="1" dirty="0">
                <a:ea typeface="ＭＳ Ｐゴシック" pitchFamily="34" charset="-128"/>
              </a:rPr>
              <a:t>perché?</a:t>
            </a:r>
            <a:r>
              <a:rPr lang="it-IT" sz="2000" dirty="0">
                <a:ea typeface="ＭＳ Ｐゴシック" pitchFamily="34" charset="-128"/>
              </a:rPr>
              <a:t>)</a:t>
            </a:r>
          </a:p>
          <a:p>
            <a:r>
              <a:rPr lang="it-IT" sz="2400" dirty="0">
                <a:ea typeface="ＭＳ Ｐゴシック" pitchFamily="34" charset="-128"/>
              </a:rPr>
              <a:t>In questo caso si può utilizzare un test come il Quandt </a:t>
            </a:r>
            <a:r>
              <a:rPr lang="it-IT" sz="2400" dirty="0" err="1">
                <a:ea typeface="ＭＳ Ｐゴシック" pitchFamily="34" charset="-128"/>
              </a:rPr>
              <a:t>Likelihood</a:t>
            </a:r>
            <a:r>
              <a:rPr lang="it-IT" sz="2400" dirty="0">
                <a:ea typeface="ＭＳ Ｐゴシック" pitchFamily="34" charset="-128"/>
              </a:rPr>
              <a:t> Ratio (QLR), che però non approfondiamo perché presenta aspetti peculiari (trattato in Appendice </a:t>
            </a:r>
            <a:r>
              <a:rPr lang="it-IT" sz="2400" b="1" u="sng" dirty="0">
                <a:ea typeface="ＭＳ Ｐゴシック" pitchFamily="34" charset="-128"/>
              </a:rPr>
              <a:t>per chi sia interessato</a:t>
            </a:r>
            <a:r>
              <a:rPr lang="it-IT" sz="2400" dirty="0">
                <a:ea typeface="ＭＳ Ｐゴシック" pitchFamily="34" charset="-128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99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72342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B. Valutazione della stabilità del modello usando pseudo previsioni fuori campione</a:t>
            </a:r>
          </a:p>
        </p:txBody>
      </p:sp>
      <p:sp>
        <p:nvSpPr>
          <p:cNvPr id="5109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Il test QLR non </a:t>
            </a:r>
            <a:r>
              <a:rPr lang="en-US" sz="2400" dirty="0" err="1">
                <a:ea typeface="ＭＳ Ｐゴシック" pitchFamily="34" charset="-128"/>
              </a:rPr>
              <a:t>lavora</a:t>
            </a:r>
            <a:r>
              <a:rPr lang="en-US" sz="2400" dirty="0">
                <a:ea typeface="ＭＳ Ｐゴシック" pitchFamily="34" charset="-128"/>
              </a:rPr>
              <a:t> bene verso la fine del </a:t>
            </a:r>
            <a:r>
              <a:rPr lang="en-US" sz="2400" dirty="0" err="1">
                <a:ea typeface="ＭＳ Ｐゴシック" pitchFamily="34" charset="-128"/>
              </a:rPr>
              <a:t>campione</a:t>
            </a:r>
            <a:r>
              <a:rPr lang="en-US" sz="2400" dirty="0">
                <a:ea typeface="ＭＳ Ｐゴシック" pitchFamily="34" charset="-128"/>
              </a:rPr>
              <a:t>, ma </a:t>
            </a:r>
            <a:r>
              <a:rPr lang="en-US" sz="2400" dirty="0" err="1">
                <a:ea typeface="ＭＳ Ｐゴシック" pitchFamily="34" charset="-128"/>
              </a:rPr>
              <a:t>solitamente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questa</a:t>
            </a:r>
            <a:r>
              <a:rPr lang="en-US" sz="2400" dirty="0">
                <a:ea typeface="ＭＳ Ｐゴシック" pitchFamily="34" charset="-128"/>
              </a:rPr>
              <a:t> è la </a:t>
            </a:r>
            <a:r>
              <a:rPr lang="en-US" sz="2400" dirty="0" err="1">
                <a:ea typeface="ＭＳ Ｐゴシック" pitchFamily="34" charset="-128"/>
              </a:rPr>
              <a:t>parte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più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interessante</a:t>
            </a:r>
            <a:r>
              <a:rPr lang="en-US" sz="2400" dirty="0">
                <a:ea typeface="ＭＳ Ｐゴシック" pitchFamily="34" charset="-128"/>
              </a:rPr>
              <a:t>!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Un modo per </a:t>
            </a:r>
            <a:r>
              <a:rPr lang="en-US" sz="2400" dirty="0" err="1">
                <a:ea typeface="ＭＳ Ｐゴシック" pitchFamily="34" charset="-128"/>
              </a:rPr>
              <a:t>verificare</a:t>
            </a:r>
            <a:r>
              <a:rPr lang="en-US" sz="2400" dirty="0">
                <a:ea typeface="ＭＳ Ｐゴシック" pitchFamily="34" charset="-128"/>
              </a:rPr>
              <a:t> se </a:t>
            </a:r>
            <a:r>
              <a:rPr lang="en-US" sz="2400" dirty="0" err="1">
                <a:ea typeface="ＭＳ Ｐゴシック" pitchFamily="34" charset="-128"/>
              </a:rPr>
              <a:t>il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modello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sta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lavorando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alla</a:t>
            </a:r>
            <a:r>
              <a:rPr lang="en-US" sz="2400" dirty="0">
                <a:ea typeface="ＭＳ Ｐゴシック" pitchFamily="34" charset="-128"/>
              </a:rPr>
              <a:t> fine del </a:t>
            </a:r>
            <a:r>
              <a:rPr lang="en-US" sz="2400" dirty="0" err="1">
                <a:ea typeface="ＭＳ Ｐゴシック" pitchFamily="34" charset="-128"/>
              </a:rPr>
              <a:t>campione</a:t>
            </a:r>
            <a:r>
              <a:rPr lang="en-US" sz="2400" dirty="0">
                <a:ea typeface="ＭＳ Ｐゴシック" pitchFamily="34" charset="-128"/>
              </a:rPr>
              <a:t> è </a:t>
            </a:r>
            <a:r>
              <a:rPr lang="en-US" sz="2400" dirty="0" err="1">
                <a:ea typeface="ＭＳ Ｐゴシック" pitchFamily="34" charset="-128"/>
              </a:rPr>
              <a:t>quello</a:t>
            </a:r>
            <a:r>
              <a:rPr lang="en-US" sz="2400" dirty="0">
                <a:ea typeface="ＭＳ Ｐゴシック" pitchFamily="34" charset="-128"/>
              </a:rPr>
              <a:t> di </a:t>
            </a:r>
            <a:r>
              <a:rPr lang="en-US" sz="2400" dirty="0" err="1">
                <a:ea typeface="ＭＳ Ｐゴシック" pitchFamily="34" charset="-128"/>
              </a:rPr>
              <a:t>vedere</a:t>
            </a:r>
            <a:r>
              <a:rPr lang="en-US" sz="2400" dirty="0">
                <a:ea typeface="ＭＳ Ｐゴシック" pitchFamily="34" charset="-128"/>
              </a:rPr>
              <a:t> se le pseudo </a:t>
            </a:r>
            <a:r>
              <a:rPr lang="en-US" sz="2400" dirty="0" err="1">
                <a:ea typeface="ＭＳ Ｐゴシック" pitchFamily="34" charset="-128"/>
              </a:rPr>
              <a:t>previsioni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fuori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campione</a:t>
            </a:r>
            <a:r>
              <a:rPr lang="en-US" sz="2400" dirty="0">
                <a:ea typeface="ＭＳ Ｐゴシック" pitchFamily="34" charset="-128"/>
              </a:rPr>
              <a:t> (</a:t>
            </a:r>
            <a:r>
              <a:rPr lang="en-US" sz="2400" i="1" dirty="0">
                <a:ea typeface="ＭＳ Ｐゴシック" pitchFamily="34" charset="-128"/>
              </a:rPr>
              <a:t>poos</a:t>
            </a:r>
            <a:r>
              <a:rPr lang="en-US" sz="2400" dirty="0">
                <a:ea typeface="ＭＳ Ｐゴシック" pitchFamily="34" charset="-128"/>
              </a:rPr>
              <a:t>) </a:t>
            </a:r>
            <a:r>
              <a:rPr lang="en-US" sz="2400" dirty="0" err="1">
                <a:ea typeface="ＭＳ Ｐゴシック" pitchFamily="34" charset="-128"/>
              </a:rPr>
              <a:t>sono</a:t>
            </a:r>
            <a:r>
              <a:rPr lang="en-US" sz="2400" dirty="0">
                <a:ea typeface="ＭＳ Ｐゴシック" pitchFamily="34" charset="-128"/>
              </a:rPr>
              <a:t> </a:t>
            </a:r>
            <a:br>
              <a:rPr lang="en-US" sz="2400" dirty="0">
                <a:ea typeface="ＭＳ Ｐゴシック" pitchFamily="34" charset="-128"/>
              </a:rPr>
            </a:br>
            <a:r>
              <a:rPr lang="en-US" sz="2400" dirty="0">
                <a:ea typeface="ＭＳ Ｐゴシック" pitchFamily="34" charset="-128"/>
              </a:rPr>
              <a:t>“in </a:t>
            </a:r>
            <a:r>
              <a:rPr lang="en-US" sz="2400" dirty="0" err="1">
                <a:ea typeface="ＭＳ Ｐゴシック" pitchFamily="34" charset="-128"/>
              </a:rPr>
              <a:t>carreggiata</a:t>
            </a:r>
            <a:r>
              <a:rPr lang="en-US" sz="2400" dirty="0">
                <a:ea typeface="ＭＳ Ｐゴシック" pitchFamily="34" charset="-128"/>
              </a:rPr>
              <a:t>” rispetto </a:t>
            </a:r>
            <a:r>
              <a:rPr lang="en-US" sz="2400" dirty="0" err="1">
                <a:ea typeface="ＭＳ Ｐゴシック" pitchFamily="34" charset="-128"/>
              </a:rPr>
              <a:t>alle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osservazioni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più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recenti</a:t>
            </a:r>
            <a:r>
              <a:rPr lang="en-US" sz="2400" dirty="0">
                <a:ea typeface="ＭＳ Ｐゴシック" pitchFamily="34" charset="-128"/>
              </a:rPr>
              <a:t>. 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Si </a:t>
            </a:r>
            <a:r>
              <a:rPr lang="en-US" sz="2000" dirty="0" err="1">
                <a:ea typeface="ＭＳ Ｐゴシック" pitchFamily="34" charset="-128"/>
              </a:rPr>
              <a:t>tratta</a:t>
            </a:r>
            <a:r>
              <a:rPr lang="en-US" sz="2000" dirty="0">
                <a:ea typeface="ＭＳ Ｐゴシック" pitchFamily="34" charset="-128"/>
              </a:rPr>
              <a:t> di un </a:t>
            </a:r>
            <a:r>
              <a:rPr lang="en-US" sz="2000" dirty="0" err="1">
                <a:ea typeface="ＭＳ Ｐゴシック" pitchFamily="34" charset="-128"/>
              </a:rPr>
              <a:t>approccio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diagnostico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informale</a:t>
            </a:r>
            <a:r>
              <a:rPr lang="en-US" sz="2000" dirty="0">
                <a:ea typeface="ＭＳ Ｐゴシック" pitchFamily="34" charset="-128"/>
              </a:rPr>
              <a:t> (non di un test </a:t>
            </a:r>
            <a:r>
              <a:rPr lang="en-US" sz="2000" dirty="0" err="1">
                <a:ea typeface="ＭＳ Ｐゴシック" pitchFamily="34" charset="-128"/>
              </a:rPr>
              <a:t>formale</a:t>
            </a:r>
            <a:r>
              <a:rPr lang="en-US" sz="2000" dirty="0">
                <a:ea typeface="ＭＳ Ｐゴシック" pitchFamily="34" charset="-128"/>
              </a:rPr>
              <a:t> come </a:t>
            </a:r>
            <a:r>
              <a:rPr lang="en-US" sz="2000" dirty="0" err="1">
                <a:ea typeface="ＭＳ Ｐゴシック" pitchFamily="34" charset="-128"/>
              </a:rPr>
              <a:t>il</a:t>
            </a:r>
            <a:r>
              <a:rPr lang="en-US" sz="2000" dirty="0">
                <a:ea typeface="ＭＳ Ｐゴシック" pitchFamily="34" charset="-128"/>
              </a:rPr>
              <a:t> QLR, </a:t>
            </a:r>
            <a:r>
              <a:rPr lang="en-US" sz="2000" dirty="0" err="1">
                <a:ea typeface="ＭＳ Ｐゴシック" pitchFamily="34" charset="-128"/>
              </a:rPr>
              <a:t>che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possono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essere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visti</a:t>
            </a:r>
            <a:r>
              <a:rPr lang="en-US" sz="2000" dirty="0">
                <a:ea typeface="ＭＳ Ｐゴシック" pitchFamily="34" charset="-128"/>
              </a:rPr>
              <a:t> come </a:t>
            </a:r>
            <a:r>
              <a:rPr lang="en-US" sz="2000" dirty="0" err="1">
                <a:ea typeface="ＭＳ Ｐゴシック" pitchFamily="34" charset="-128"/>
              </a:rPr>
              <a:t>complementari</a:t>
            </a:r>
            <a:r>
              <a:rPr lang="en-US" sz="2000" dirty="0">
                <a:ea typeface="ＭＳ Ｐゴシック" pitchFamily="34" charset="-128"/>
              </a:rPr>
              <a:t>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40473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la curva di Phillips USA postbellica è stata stabile?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151960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la curva di Phillips USA postbellica è stata stabile?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102</a:t>
            </a:fld>
            <a:endParaRPr lang="en-US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F3C2C7-5C58-4146-B551-57684E80A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524000"/>
            <a:ext cx="7048500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84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Test di Chow di </a:t>
            </a:r>
            <a:r>
              <a:rPr lang="en-US" dirty="0" err="1">
                <a:ea typeface="ＭＳ Ｐゴシック" pitchFamily="34" charset="-128"/>
              </a:rPr>
              <a:t>stabilità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della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curva</a:t>
            </a:r>
            <a:r>
              <a:rPr lang="en-US" dirty="0">
                <a:ea typeface="ＭＳ Ｐゴシック" pitchFamily="34" charset="-128"/>
              </a:rPr>
              <a:t> di Phillips USA </a:t>
            </a:r>
          </a:p>
        </p:txBody>
      </p:sp>
      <p:sp>
        <p:nvSpPr>
          <p:cNvPr id="5130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Variabile dipendente:  </a:t>
            </a:r>
            <a:r>
              <a:rPr lang="it-IT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it-IT" sz="2000" i="1" dirty="0" err="1">
                <a:ea typeface="ＭＳ Ｐゴシック" pitchFamily="34" charset="-128"/>
              </a:rPr>
              <a:t>Inf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 </a:t>
            </a:r>
            <a:endParaRPr lang="it-IT" sz="1100" dirty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Regressori: intercetta, </a:t>
            </a:r>
            <a:r>
              <a:rPr lang="it-IT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it-IT" sz="2000" i="1" dirty="0" err="1">
                <a:ea typeface="ＭＳ Ｐゴシック" pitchFamily="34" charset="-128"/>
              </a:rPr>
              <a:t>Inf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–1</a:t>
            </a:r>
            <a:r>
              <a:rPr lang="it-IT" sz="2000" dirty="0">
                <a:ea typeface="ＭＳ Ｐゴシック" pitchFamily="34" charset="-128"/>
              </a:rPr>
              <a:t>,…, </a:t>
            </a:r>
            <a:r>
              <a:rPr lang="it-IT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it-IT" sz="2000" i="1" dirty="0" err="1">
                <a:ea typeface="ＭＳ Ｐゴシック" pitchFamily="34" charset="-128"/>
              </a:rPr>
              <a:t>Inf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–4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 err="1">
                <a:ea typeface="ＭＳ Ｐゴシック" pitchFamily="34" charset="-128"/>
              </a:rPr>
              <a:t>Unemp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–1</a:t>
            </a:r>
            <a:r>
              <a:rPr lang="it-IT" sz="2000" dirty="0">
                <a:ea typeface="ＭＳ Ｐゴシック" pitchFamily="34" charset="-128"/>
              </a:rPr>
              <a:t>,…, </a:t>
            </a:r>
            <a:r>
              <a:rPr lang="it-IT" sz="2000" i="1" dirty="0" err="1">
                <a:ea typeface="ＭＳ Ｐゴシック" pitchFamily="34" charset="-128"/>
              </a:rPr>
              <a:t>Unemp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–4</a:t>
            </a:r>
            <a:endParaRPr lang="it-IT" sz="1100" dirty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ea typeface="ＭＳ Ｐゴシック" pitchFamily="34" charset="-128"/>
              </a:rPr>
              <a:t>Si ipotizza che vi sia una rottura nella relazione inflazione – disoccupazione in data 1981:IV</a:t>
            </a:r>
            <a:endParaRPr lang="it-IT" sz="1100" dirty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ea typeface="ＭＳ Ｐゴシック" pitchFamily="34" charset="-128"/>
              </a:rPr>
              <a:t>Test per costanza di intercetta e coefficienti di </a:t>
            </a:r>
            <a:r>
              <a:rPr lang="it-IT" sz="2000" i="1" dirty="0" err="1">
                <a:ea typeface="ＭＳ Ｐゴシック" pitchFamily="34" charset="-128"/>
              </a:rPr>
              <a:t>Unemp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,…, </a:t>
            </a:r>
            <a:r>
              <a:rPr lang="it-IT" sz="2000" i="1" dirty="0" err="1">
                <a:ea typeface="ＭＳ Ｐゴシック" pitchFamily="34" charset="-128"/>
              </a:rPr>
              <a:t>Unemp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–3</a:t>
            </a:r>
            <a:r>
              <a:rPr lang="it-IT" sz="2000" dirty="0">
                <a:ea typeface="ＭＳ Ｐゴシック" pitchFamily="34" charset="-128"/>
              </a:rPr>
              <a:t> (i coefficienti di </a:t>
            </a:r>
            <a:r>
              <a:rPr lang="it-IT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it-IT" sz="2000" i="1" dirty="0" err="1">
                <a:ea typeface="ＭＳ Ｐゴシック" pitchFamily="34" charset="-128"/>
              </a:rPr>
              <a:t>Inf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–1</a:t>
            </a:r>
            <a:r>
              <a:rPr lang="it-IT" sz="2000" dirty="0">
                <a:ea typeface="ＭＳ Ｐゴシック" pitchFamily="34" charset="-128"/>
              </a:rPr>
              <a:t>,…, </a:t>
            </a:r>
            <a:r>
              <a:rPr lang="it-IT" sz="2000" dirty="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it-IT" sz="2000" i="1" dirty="0" err="1">
                <a:ea typeface="ＭＳ Ｐゴシック" pitchFamily="34" charset="-128"/>
              </a:rPr>
              <a:t>Inf</a:t>
            </a:r>
            <a:r>
              <a:rPr lang="it-IT" sz="2000" i="1" baseline="-25000" dirty="0" err="1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–4</a:t>
            </a:r>
            <a:r>
              <a:rPr lang="it-IT" sz="2000" i="1" dirty="0">
                <a:ea typeface="ＭＳ Ｐゴシック" pitchFamily="34" charset="-128"/>
              </a:rPr>
              <a:t> </a:t>
            </a:r>
            <a:r>
              <a:rPr lang="it-IT" sz="2000" dirty="0">
                <a:ea typeface="ＭＳ Ｐゴシック" pitchFamily="34" charset="-128"/>
              </a:rPr>
              <a:t>sono costanti):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it-IT" sz="1600" i="1" dirty="0">
                <a:ea typeface="ＭＳ Ｐゴシック" pitchFamily="34" charset="-128"/>
              </a:rPr>
              <a:t>F</a:t>
            </a:r>
            <a:r>
              <a:rPr lang="it-IT" sz="1600" dirty="0">
                <a:ea typeface="ＭＳ Ｐゴシック" pitchFamily="34" charset="-128"/>
              </a:rPr>
              <a:t> = 2,92 (</a:t>
            </a:r>
            <a:r>
              <a:rPr lang="it-IT" sz="1600" i="1" dirty="0">
                <a:ea typeface="ＭＳ Ｐゴシック" pitchFamily="34" charset="-128"/>
              </a:rPr>
              <a:t>q</a:t>
            </a:r>
            <a:r>
              <a:rPr lang="it-IT" sz="1600" dirty="0">
                <a:ea typeface="ＭＳ Ｐゴシック" pitchFamily="34" charset="-128"/>
              </a:rPr>
              <a:t> = 5) </a:t>
            </a:r>
            <a:r>
              <a:rPr lang="it-IT" sz="1800" dirty="0">
                <a:latin typeface="Wingdings" pitchFamily="2" charset="2"/>
                <a:ea typeface="ＭＳ Ｐゴシック" pitchFamily="34" charset="-128"/>
                <a:sym typeface="Wingdings" pitchFamily="2" charset="2"/>
              </a:rPr>
              <a:t></a:t>
            </a:r>
            <a:r>
              <a:rPr lang="it-IT" sz="1800" dirty="0">
                <a:ea typeface="ＭＳ Ｐゴシック" pitchFamily="34" charset="-128"/>
              </a:rPr>
              <a:t> rifiuta al livello dell’1%</a:t>
            </a:r>
            <a:endParaRPr lang="it-IT" sz="2000" dirty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ea typeface="ＭＳ Ｐゴシック" pitchFamily="34" charset="-128"/>
              </a:rPr>
              <a:t>Si conclude che vi è una rottura nella relazione inflazione – disoccupazione, con data stimata 1981:IV</a:t>
            </a:r>
            <a:endParaRPr lang="it-IT" sz="1100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0671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Test di Chow di </a:t>
            </a:r>
            <a:r>
              <a:rPr lang="en-US" dirty="0" err="1">
                <a:ea typeface="ＭＳ Ｐゴシック" pitchFamily="34" charset="-128"/>
              </a:rPr>
              <a:t>stabilità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della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curva</a:t>
            </a:r>
            <a:r>
              <a:rPr lang="en-US" dirty="0">
                <a:ea typeface="ＭＳ Ｐゴシック" pitchFamily="34" charset="-128"/>
              </a:rPr>
              <a:t> di Phillips USA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104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D59930-6566-4C70-BA72-B06F14F5A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255" y="990600"/>
            <a:ext cx="6055145" cy="556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9638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ＭＳ Ｐゴシック" pitchFamily="34" charset="-128"/>
              </a:rPr>
              <a:t>Applicazione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alla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curva</a:t>
            </a:r>
            <a:r>
              <a:rPr lang="en-US" dirty="0">
                <a:ea typeface="ＭＳ Ｐゴシック" pitchFamily="34" charset="-128"/>
              </a:rPr>
              <a:t> di Phillips USA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it-IT" sz="2000" i="1" dirty="0"/>
                  <a:t>La curva di Phillips USA è rimasta stabile verso la fine del campione?</a:t>
                </a:r>
                <a:endParaRPr lang="it-IT" sz="1100" dirty="0"/>
              </a:p>
              <a:p>
                <a:pPr>
                  <a:defRPr/>
                </a:pPr>
                <a:r>
                  <a:rPr lang="it-IT" sz="2000" dirty="0"/>
                  <a:t>Abbiamo trovato una rottura in 1981:IV – perciò per questa analisi consideriamo soltanto regressioni con partenza in 1982:I – ignorando i dati precedenti dal “vecchio” modello.</a:t>
                </a:r>
                <a:endParaRPr lang="it-IT" sz="1100" dirty="0"/>
              </a:p>
              <a:p>
                <a:pPr>
                  <a:defRPr/>
                </a:pPr>
                <a:r>
                  <a:rPr lang="it-IT" sz="2000" u="sng" dirty="0"/>
                  <a:t>Modello di regressione:</a:t>
                </a:r>
                <a:endParaRPr lang="it-IT" sz="1100" dirty="0"/>
              </a:p>
              <a:p>
                <a:pPr indent="-4763">
                  <a:buFontTx/>
                  <a:buNone/>
                  <a:defRPr/>
                </a:pPr>
                <a:r>
                  <a:rPr lang="it-IT" sz="2000" dirty="0"/>
                  <a:t>variabile dipendente:  </a:t>
                </a:r>
                <a:r>
                  <a:rPr lang="it-IT" sz="2000" dirty="0" err="1">
                    <a:sym typeface="Symbol"/>
                  </a:rPr>
                  <a:t>Δ</a:t>
                </a:r>
                <a:r>
                  <a:rPr lang="it-IT" sz="2000" i="1" dirty="0" err="1"/>
                  <a:t>Inf</a:t>
                </a:r>
                <a:r>
                  <a:rPr lang="it-IT" sz="2000" i="1" baseline="-25000" dirty="0" err="1"/>
                  <a:t>t</a:t>
                </a:r>
                <a:r>
                  <a:rPr lang="it-IT" sz="2000" dirty="0"/>
                  <a:t>  </a:t>
                </a:r>
                <a:endParaRPr lang="it-IT" sz="1100" dirty="0"/>
              </a:p>
              <a:p>
                <a:pPr indent="-4763">
                  <a:buFontTx/>
                  <a:buNone/>
                  <a:defRPr/>
                </a:pPr>
                <a:r>
                  <a:rPr lang="it-IT" sz="2000" dirty="0"/>
                  <a:t>regressori: 1, </a:t>
                </a:r>
                <a:r>
                  <a:rPr lang="it-IT" sz="2000" dirty="0" err="1">
                    <a:sym typeface="Symbol"/>
                  </a:rPr>
                  <a:t>Δ</a:t>
                </a:r>
                <a:r>
                  <a:rPr lang="it-IT" sz="2000" i="1" dirty="0" err="1"/>
                  <a:t>Inf</a:t>
                </a:r>
                <a:r>
                  <a:rPr lang="it-IT" sz="2000" i="1" baseline="-25000" dirty="0" err="1"/>
                  <a:t>t</a:t>
                </a:r>
                <a:r>
                  <a:rPr lang="it-IT" sz="2000" baseline="-25000" dirty="0"/>
                  <a:t>–1</a:t>
                </a:r>
                <a:r>
                  <a:rPr lang="it-IT" sz="2000" dirty="0"/>
                  <a:t>,…, </a:t>
                </a:r>
                <a:r>
                  <a:rPr lang="it-IT" sz="2000" dirty="0" err="1">
                    <a:sym typeface="Symbol"/>
                  </a:rPr>
                  <a:t>Δ</a:t>
                </a:r>
                <a:r>
                  <a:rPr lang="it-IT" sz="2000" i="1" dirty="0" err="1"/>
                  <a:t>Inf</a:t>
                </a:r>
                <a:r>
                  <a:rPr lang="it-IT" sz="2000" i="1" baseline="-25000" dirty="0" err="1"/>
                  <a:t>t</a:t>
                </a:r>
                <a:r>
                  <a:rPr lang="it-IT" sz="2000" baseline="-25000" dirty="0"/>
                  <a:t>–4</a:t>
                </a:r>
                <a:r>
                  <a:rPr lang="it-IT" sz="2000" dirty="0"/>
                  <a:t>, </a:t>
                </a:r>
                <a:r>
                  <a:rPr lang="it-IT" sz="2000" i="1" dirty="0" err="1"/>
                  <a:t>Unemp</a:t>
                </a:r>
                <a:r>
                  <a:rPr lang="it-IT" sz="2000" i="1" baseline="-25000" dirty="0" err="1"/>
                  <a:t>t</a:t>
                </a:r>
                <a:r>
                  <a:rPr lang="it-IT" sz="2000" baseline="-25000" dirty="0"/>
                  <a:t>–1</a:t>
                </a:r>
                <a:r>
                  <a:rPr lang="it-IT" sz="2000" dirty="0"/>
                  <a:t>,…, </a:t>
                </a:r>
                <a:r>
                  <a:rPr lang="it-IT" sz="2000" i="1" dirty="0" err="1"/>
                  <a:t>Unemp</a:t>
                </a:r>
                <a:r>
                  <a:rPr lang="it-IT" sz="2000" i="1" baseline="-25000" dirty="0" err="1"/>
                  <a:t>t</a:t>
                </a:r>
                <a:r>
                  <a:rPr lang="it-IT" sz="2000" baseline="-25000" dirty="0"/>
                  <a:t>–4</a:t>
                </a:r>
                <a:endParaRPr lang="it-IT" sz="1100" dirty="0"/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t-IT" sz="2000" dirty="0"/>
                  <a:t>Pseudo previsioni fuori campione con '</a:t>
                </a:r>
                <a:r>
                  <a:rPr lang="it-IT" sz="2000" dirty="0" err="1"/>
                  <a:t>expanding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estimation</a:t>
                </a:r>
                <a:r>
                  <a:rPr lang="it-IT" sz="2000" dirty="0"/>
                  <a:t> window':</a:t>
                </a:r>
                <a:endParaRPr lang="it-IT" sz="1100" dirty="0"/>
              </a:p>
              <a:p>
                <a:pPr lvl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t-IT" sz="1800" dirty="0"/>
                  <a:t>Calcolare regressione su </a:t>
                </a:r>
                <a:r>
                  <a:rPr lang="it-IT" sz="1800" i="1" dirty="0"/>
                  <a:t>t</a:t>
                </a:r>
                <a:r>
                  <a:rPr lang="it-IT" sz="1800" dirty="0"/>
                  <a:t> = 1982:I,…, </a:t>
                </a:r>
                <a:r>
                  <a:rPr lang="it-IT" sz="1800" i="1" dirty="0"/>
                  <a:t>P</a:t>
                </a:r>
                <a:endParaRPr lang="it-IT" sz="1000" dirty="0"/>
              </a:p>
              <a:p>
                <a:pPr lvl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t-IT" sz="1800" dirty="0"/>
                  <a:t>Calcolare previsione </a:t>
                </a:r>
                <a:r>
                  <a:rPr lang="it-IT" sz="1800" i="1" dirty="0" err="1"/>
                  <a:t>poos</a:t>
                </a:r>
                <a:r>
                  <a:rPr lang="it-IT" sz="1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𝛥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𝐼𝑛𝑓</m:t>
                            </m:r>
                          </m:e>
                        </m:acc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it-IT" sz="180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m:rPr>
                        <m:nor/>
                      </m:rPr>
                      <a:rPr lang="it-IT" sz="1800" i="1">
                        <a:latin typeface="Cambria Math" panose="02040503050406030204" pitchFamily="18" charset="0"/>
                      </a:rPr>
                      <m:t> </m:t>
                    </m:r>
                  </m:oMath>
                </a14:m>
                <a:r>
                  <a:rPr lang="it-IT" sz="1800" dirty="0"/>
                  <a:t>, ed errore di previsione</a:t>
                </a:r>
                <a:endParaRPr lang="it-IT" sz="1000" dirty="0"/>
              </a:p>
              <a:p>
                <a:pPr lvl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t-IT" sz="1800" dirty="0"/>
                  <a:t>Ripetere per </a:t>
                </a:r>
                <a:r>
                  <a:rPr lang="it-IT" sz="1800" i="1" dirty="0"/>
                  <a:t>P</a:t>
                </a:r>
                <a:r>
                  <a:rPr lang="it-IT" sz="1800" dirty="0"/>
                  <a:t> = 1994:I,…, 2005:I</a:t>
                </a:r>
                <a:endParaRPr lang="it-IT" sz="1000" dirty="0"/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8" t="-800" r="-58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62373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943600"/>
            <a:ext cx="8294688" cy="533400"/>
          </a:xfrm>
        </p:spPr>
        <p:txBody>
          <a:bodyPr/>
          <a:lstStyle/>
          <a:p>
            <a:pPr marL="4763" indent="-4763">
              <a:spcBef>
                <a:spcPts val="600"/>
              </a:spcBef>
              <a:buFontTx/>
              <a:buNone/>
              <a:defRPr/>
            </a:pPr>
            <a:r>
              <a:rPr lang="it-IT" sz="2000" dirty="0"/>
              <a:t>Ci sono alcuni grandi errori di previsione (nel 2001) ma che non sembrano in aumento – il modello non si sta deteriorando</a:t>
            </a:r>
          </a:p>
          <a:p>
            <a:pPr>
              <a:buFontTx/>
              <a:buNone/>
              <a:defRPr/>
            </a:pPr>
            <a:endParaRPr lang="en-US" sz="2000" dirty="0"/>
          </a:p>
        </p:txBody>
      </p:sp>
      <p:pic>
        <p:nvPicPr>
          <p:cNvPr id="538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364432"/>
            <a:ext cx="5184576" cy="460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106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2D5D6A8A-876C-457E-A283-3EF82B40337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4800" y="303213"/>
                <a:ext cx="8610600" cy="992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+mj-lt"/>
                    <a:ea typeface="ＭＳ Ｐゴシック" charset="-128"/>
                    <a:cs typeface="ＭＳ Ｐゴシック" charset="-128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Verdana" pitchFamily="-105" charset="0"/>
                    <a:ea typeface="ＭＳ Ｐゴシック" charset="-128"/>
                    <a:cs typeface="ＭＳ Ｐゴシック" charset="-128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Verdana" pitchFamily="-105" charset="0"/>
                    <a:ea typeface="ＭＳ Ｐゴシック" charset="-128"/>
                    <a:cs typeface="ＭＳ Ｐゴシック" charset="-128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Verdana" pitchFamily="-105" charset="0"/>
                    <a:ea typeface="ＭＳ Ｐゴシック" charset="-128"/>
                    <a:cs typeface="ＭＳ Ｐゴシック" charset="-128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Verdana" pitchFamily="-105" charset="0"/>
                    <a:ea typeface="ＭＳ Ｐゴシック" charset="-128"/>
                    <a:cs typeface="ＭＳ Ｐゴシック" charset="-128"/>
                  </a:defRPr>
                </a:lvl5pPr>
                <a:lvl6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Verdana" pitchFamily="-105" charset="0"/>
                  </a:defRPr>
                </a:lvl6pPr>
                <a:lvl7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Verdana" pitchFamily="-105" charset="0"/>
                  </a:defRPr>
                </a:lvl7pPr>
                <a:lvl8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Verdana" pitchFamily="-105" charset="0"/>
                  </a:defRPr>
                </a:lvl8pPr>
                <a:lvl9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Verdana" pitchFamily="-105" charset="0"/>
                  </a:defRPr>
                </a:lvl9pPr>
              </a:lstStyle>
              <a:p>
                <a:r>
                  <a:rPr lang="it-IT" kern="0" dirty="0">
                    <a:ea typeface="ＭＳ Ｐゴシック" pitchFamily="34" charset="-128"/>
                  </a:rPr>
                  <a:t>Previsioni POOS di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i="0" kern="0" dirty="0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Δ</m:t>
                    </m:r>
                    <m:r>
                      <a:rPr lang="it-IT" i="1" kern="0" dirty="0" err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𝐼𝑛𝑓</m:t>
                    </m:r>
                  </m:oMath>
                </a14:m>
                <a:r>
                  <a:rPr lang="it-IT" kern="0" dirty="0">
                    <a:ea typeface="ＭＳ Ｐゴシック" pitchFamily="34" charset="-128"/>
                  </a:rPr>
                  <a:t> usando modello ADL(4,4) con </a:t>
                </a:r>
                <a14:m>
                  <m:oMath xmlns:m="http://schemas.openxmlformats.org/officeDocument/2006/math">
                    <m:r>
                      <a:rPr lang="it-IT" i="1" kern="0" dirty="0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𝑈𝑛𝑒𝑚𝑝</m:t>
                    </m:r>
                  </m:oMath>
                </a14:m>
                <a:endParaRPr lang="en-US" kern="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2D5D6A8A-876C-457E-A283-3EF82B403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03213"/>
                <a:ext cx="8610600" cy="992187"/>
              </a:xfrm>
              <a:prstGeom prst="rect">
                <a:avLst/>
              </a:prstGeom>
              <a:blipFill>
                <a:blip r:embed="rId3"/>
                <a:stretch>
                  <a:fillRect l="-1415" t="-4908" b="-1411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54150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Previsioni POOS</a:t>
            </a:r>
            <a:r>
              <a:rPr lang="it-IT" dirty="0">
                <a:ea typeface="ＭＳ Ｐゴシック" pitchFamily="34" charset="-128"/>
              </a:rPr>
              <a:t> con curva di Phillips: riepilogo</a:t>
            </a:r>
            <a:br>
              <a:rPr lang="en-US" dirty="0">
                <a:ea typeface="ＭＳ Ｐゴシック" pitchFamily="34" charset="-128"/>
              </a:rPr>
            </a:br>
            <a:endParaRPr lang="en-US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  <a:defRPr/>
            </a:pPr>
            <a:r>
              <a:rPr lang="it-IT" sz="2000" dirty="0"/>
              <a:t>Errore medio previsione, 1999:I – 2004:IV = 0,11</a:t>
            </a:r>
            <a:br>
              <a:rPr lang="it-IT" sz="2000" dirty="0"/>
            </a:br>
            <a:r>
              <a:rPr lang="it-IT" sz="2000" dirty="0"/>
              <a:t>(</a:t>
            </a:r>
            <a:r>
              <a:rPr lang="it-IT" sz="2000" i="1" dirty="0"/>
              <a:t>SE</a:t>
            </a:r>
            <a:r>
              <a:rPr lang="it-IT" sz="2000" dirty="0"/>
              <a:t> = 0,27)</a:t>
            </a:r>
            <a:endParaRPr lang="it-IT" sz="1100" dirty="0"/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1800" dirty="0"/>
              <a:t>Nessuna evidenza che le previsioni siano sistematicamente troppo alte o troppo basse</a:t>
            </a:r>
            <a:endParaRPr lang="it-IT" sz="1000" dirty="0"/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2000" i="1" dirty="0" err="1"/>
              <a:t>poos</a:t>
            </a:r>
            <a:r>
              <a:rPr lang="it-IT" sz="2000" i="1" dirty="0"/>
              <a:t> RMSFE</a:t>
            </a:r>
            <a:r>
              <a:rPr lang="it-IT" sz="2000" dirty="0"/>
              <a:t>, 1999:I – 2004:IV:  1,32</a:t>
            </a:r>
            <a:endParaRPr lang="it-IT" sz="1100" dirty="0"/>
          </a:p>
          <a:p>
            <a:pPr>
              <a:spcBef>
                <a:spcPts val="1200"/>
              </a:spcBef>
              <a:spcAft>
                <a:spcPts val="0"/>
              </a:spcAft>
              <a:defRPr/>
            </a:pPr>
            <a:r>
              <a:rPr lang="it-IT" sz="2000" i="1" dirty="0"/>
              <a:t>SER</a:t>
            </a:r>
            <a:r>
              <a:rPr lang="it-IT" sz="2000" dirty="0"/>
              <a:t>, adattamento modello 1982:I – 1998:IV:  1,30</a:t>
            </a:r>
            <a:endParaRPr lang="it-IT" sz="1100" dirty="0"/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1800" i="1" dirty="0" err="1"/>
              <a:t>poos</a:t>
            </a:r>
            <a:r>
              <a:rPr lang="it-IT" sz="1800" i="1" dirty="0"/>
              <a:t> RMSFE</a:t>
            </a:r>
            <a:r>
              <a:rPr lang="it-IT" sz="1800" dirty="0"/>
              <a:t> </a:t>
            </a:r>
            <a:r>
              <a:rPr lang="it-IT" sz="1800" dirty="0">
                <a:sym typeface="Symbol"/>
              </a:rPr>
              <a:t>≈</a:t>
            </a:r>
            <a:r>
              <a:rPr lang="it-IT" sz="1800" dirty="0"/>
              <a:t> </a:t>
            </a:r>
            <a:r>
              <a:rPr lang="it-IT" sz="1800" i="1" dirty="0"/>
              <a:t>SER</a:t>
            </a:r>
            <a:r>
              <a:rPr lang="it-IT" sz="1800" dirty="0"/>
              <a:t> nel campione – altra indicazione che le previsioni non stanno peggiorando (o migliorando) fuori campione rispetto a dentro il campione</a:t>
            </a:r>
            <a:endParaRPr lang="it-IT" sz="1000" dirty="0"/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2000" dirty="0"/>
              <a:t>Questa analisi suggerisce che non vi sia stato un cambiamento sostanziale nelle previsioni prodotte dal modello ADL(4,4) verso la fine del campione</a:t>
            </a:r>
            <a:endParaRPr lang="it-IT" sz="1100" dirty="0"/>
          </a:p>
          <a:p>
            <a:pPr>
              <a:defRPr/>
            </a:pP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4349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ＭＳ Ｐゴシック" pitchFamily="34" charset="-128"/>
              </a:rPr>
              <a:t>Estensioni</a:t>
            </a:r>
            <a:r>
              <a:rPr lang="en-US" dirty="0">
                <a:ea typeface="ＭＳ Ｐゴシック" pitchFamily="34" charset="-128"/>
              </a:rPr>
              <a:t> multivariate: </a:t>
            </a:r>
            <a:r>
              <a:rPr lang="en-US" dirty="0" err="1">
                <a:ea typeface="ＭＳ Ｐゴシック" pitchFamily="34" charset="-128"/>
              </a:rPr>
              <a:t>modelli</a:t>
            </a:r>
            <a:r>
              <a:rPr lang="en-US" dirty="0">
                <a:ea typeface="ＭＳ Ｐゴシック" pitchFamily="34" charset="-128"/>
              </a:rPr>
              <a:t> VAR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it-IT" sz="2000" dirty="0"/>
              <a:t>Si possono concepire modelli multivariati che includano più di un modello AR(p) o ADL(</a:t>
            </a:r>
            <a:r>
              <a:rPr lang="it-IT" sz="2000" dirty="0" err="1"/>
              <a:t>p,q</a:t>
            </a:r>
            <a:r>
              <a:rPr lang="it-IT" sz="2000" dirty="0"/>
              <a:t>), nel quale ritardi delle variabili dipendenti di ciascuno di questi modello </a:t>
            </a:r>
            <a:r>
              <a:rPr lang="it-IT" sz="2000" dirty="0" err="1"/>
              <a:t>univariati</a:t>
            </a:r>
            <a:r>
              <a:rPr lang="it-IT" sz="2000" dirty="0"/>
              <a:t> siano a propria volta variabili </a:t>
            </a:r>
            <a:r>
              <a:rPr lang="it-IT" sz="2000" dirty="0" err="1"/>
              <a:t>eplicative</a:t>
            </a:r>
            <a:r>
              <a:rPr lang="it-IT" sz="2000" dirty="0"/>
              <a:t> nei modelli </a:t>
            </a:r>
            <a:r>
              <a:rPr lang="it-IT" sz="2000" dirty="0" err="1"/>
              <a:t>univariati</a:t>
            </a:r>
            <a:r>
              <a:rPr lang="it-IT" sz="2000" dirty="0"/>
              <a:t> delle altre variabili.</a:t>
            </a:r>
          </a:p>
          <a:p>
            <a:pPr>
              <a:spcBef>
                <a:spcPts val="600"/>
              </a:spcBef>
              <a:defRPr/>
            </a:pPr>
            <a:r>
              <a:rPr lang="it-IT" sz="2000" dirty="0"/>
              <a:t>Si ha in questo caso un modello multivariato noto come VAR (</a:t>
            </a:r>
            <a:r>
              <a:rPr lang="it-IT" sz="2000" dirty="0" err="1"/>
              <a:t>vector</a:t>
            </a:r>
            <a:r>
              <a:rPr lang="it-IT" sz="2000" dirty="0"/>
              <a:t> auto-</a:t>
            </a:r>
            <a:r>
              <a:rPr lang="it-IT" sz="2000" dirty="0" err="1"/>
              <a:t>regression</a:t>
            </a:r>
            <a:r>
              <a:rPr lang="it-IT" sz="2000" dirty="0"/>
              <a:t>)</a:t>
            </a:r>
          </a:p>
          <a:p>
            <a:pPr>
              <a:spcBef>
                <a:spcPts val="600"/>
              </a:spcBef>
              <a:defRPr/>
            </a:pPr>
            <a:r>
              <a:rPr lang="it-IT" sz="2000" dirty="0"/>
              <a:t>Un caso speciale </a:t>
            </a:r>
            <a:r>
              <a:rPr lang="it-IT" sz="2000" dirty="0" err="1"/>
              <a:t>é</a:t>
            </a:r>
            <a:r>
              <a:rPr lang="it-IT" sz="2000" dirty="0"/>
              <a:t> rappresentato dai </a:t>
            </a:r>
            <a:r>
              <a:rPr lang="it-IT" sz="2000" b="1" dirty="0"/>
              <a:t>modelli a correzione dell'errore</a:t>
            </a:r>
            <a:r>
              <a:rPr lang="it-IT" sz="2000" dirty="0"/>
              <a:t> (</a:t>
            </a:r>
            <a:r>
              <a:rPr lang="it-IT" sz="2000" b="1" dirty="0"/>
              <a:t>ECM</a:t>
            </a:r>
            <a:r>
              <a:rPr lang="it-IT" sz="2000" dirty="0"/>
              <a:t>), utili a lavorare con variabili che contengono trend stocastici</a:t>
            </a:r>
          </a:p>
          <a:p>
            <a:pPr>
              <a:spcBef>
                <a:spcPts val="600"/>
              </a:spcBef>
              <a:defRPr/>
            </a:pPr>
            <a:endParaRPr lang="it-IT" sz="2000" dirty="0"/>
          </a:p>
          <a:p>
            <a:pPr>
              <a:spcBef>
                <a:spcPts val="600"/>
              </a:spcBef>
              <a:defRPr/>
            </a:pPr>
            <a:r>
              <a:rPr lang="it-IT" sz="2000" b="1" dirty="0"/>
              <a:t>NB: </a:t>
            </a:r>
            <a:r>
              <a:rPr lang="it-IT" sz="2000" dirty="0"/>
              <a:t>Si vedano le mie note per maggiori dettagli su questa parte importante del bagaglio di ogni buon econometrico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88852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ＭＳ Ｐゴシック" pitchFamily="34" charset="-128"/>
              </a:rPr>
              <a:t>Conclusione</a:t>
            </a:r>
            <a:r>
              <a:rPr lang="en-US" dirty="0">
                <a:ea typeface="ＭＳ Ｐゴシック" pitchFamily="34" charset="-128"/>
              </a:rPr>
              <a:t>: </a:t>
            </a:r>
            <a:r>
              <a:rPr lang="en-US" dirty="0" err="1">
                <a:ea typeface="ＭＳ Ｐゴシック" pitchFamily="34" charset="-128"/>
              </a:rPr>
              <a:t>modelli</a:t>
            </a:r>
            <a:r>
              <a:rPr lang="en-US" dirty="0">
                <a:ea typeface="ＭＳ Ｐゴシック" pitchFamily="34" charset="-128"/>
              </a:rPr>
              <a:t> di </a:t>
            </a:r>
            <a:r>
              <a:rPr lang="en-US" dirty="0" err="1">
                <a:ea typeface="ＭＳ Ｐゴシック" pitchFamily="34" charset="-128"/>
              </a:rPr>
              <a:t>previsione</a:t>
            </a:r>
            <a:r>
              <a:rPr lang="en-US" dirty="0">
                <a:ea typeface="ＭＳ Ｐゴシック" pitchFamily="34" charset="-128"/>
              </a:rPr>
              <a:t> per </a:t>
            </a:r>
            <a:r>
              <a:rPr lang="en-US" dirty="0" err="1">
                <a:ea typeface="ＭＳ Ｐゴシック" pitchFamily="34" charset="-128"/>
              </a:rPr>
              <a:t>serie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temporali</a:t>
            </a:r>
            <a:r>
              <a:rPr lang="en-US" dirty="0">
                <a:ea typeface="ＭＳ Ｐゴシック" pitchFamily="34" charset="-128"/>
              </a:rPr>
              <a:t> (</a:t>
            </a:r>
            <a:r>
              <a:rPr lang="en-US" dirty="0" err="1">
                <a:ea typeface="ＭＳ Ｐゴシック" pitchFamily="34" charset="-128"/>
              </a:rPr>
              <a:t>Paragrafo</a:t>
            </a:r>
            <a:r>
              <a:rPr lang="en-US" dirty="0">
                <a:ea typeface="ＭＳ Ｐゴシック" pitchFamily="34" charset="-128"/>
              </a:rPr>
              <a:t> 14.8)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Per </a:t>
            </a:r>
            <a:r>
              <a:rPr lang="en-US" sz="2400" dirty="0" err="1"/>
              <a:t>scopi</a:t>
            </a:r>
            <a:r>
              <a:rPr lang="en-US" sz="2400" dirty="0"/>
              <a:t> di </a:t>
            </a:r>
            <a:r>
              <a:rPr lang="en-US" sz="2400" dirty="0" err="1"/>
              <a:t>previsione</a:t>
            </a:r>
            <a:r>
              <a:rPr lang="en-US" sz="2400" dirty="0"/>
              <a:t> non è </a:t>
            </a:r>
            <a:r>
              <a:rPr lang="en-US" sz="2400" dirty="0" err="1"/>
              <a:t>importante</a:t>
            </a:r>
            <a:r>
              <a:rPr lang="en-US" sz="2400" dirty="0"/>
              <a:t> </a:t>
            </a:r>
            <a:r>
              <a:rPr lang="en-US" sz="2400" dirty="0" err="1"/>
              <a:t>avere</a:t>
            </a:r>
            <a:r>
              <a:rPr lang="en-US" sz="2400" dirty="0"/>
              <a:t> </a:t>
            </a:r>
            <a:r>
              <a:rPr lang="en-US" sz="2400" dirty="0" err="1"/>
              <a:t>coefficienti</a:t>
            </a:r>
            <a:r>
              <a:rPr lang="en-US" sz="2400" dirty="0"/>
              <a:t> con </a:t>
            </a:r>
            <a:r>
              <a:rPr lang="en-US" sz="2400" dirty="0" err="1"/>
              <a:t>interpretazione</a:t>
            </a:r>
            <a:r>
              <a:rPr lang="en-US" sz="2400" dirty="0"/>
              <a:t> </a:t>
            </a:r>
            <a:r>
              <a:rPr lang="en-US" sz="2400" dirty="0" err="1"/>
              <a:t>causale</a:t>
            </a:r>
            <a:r>
              <a:rPr lang="en-US" sz="2400" dirty="0"/>
              <a:t>!</a:t>
            </a:r>
            <a:endParaRPr lang="en-US" sz="1200" dirty="0"/>
          </a:p>
          <a:p>
            <a:pPr>
              <a:buFontTx/>
              <a:buNone/>
              <a:defRPr/>
            </a:pPr>
            <a:r>
              <a:rPr lang="en-US" sz="2400" dirty="0"/>
              <a:t> </a:t>
            </a:r>
            <a:endParaRPr lang="en-US" sz="1200" dirty="0"/>
          </a:p>
          <a:p>
            <a:pPr>
              <a:defRPr/>
            </a:pPr>
            <a:r>
              <a:rPr lang="en-US" sz="2400" dirty="0" err="1"/>
              <a:t>Gli</a:t>
            </a:r>
            <a:r>
              <a:rPr lang="en-US" sz="2400" dirty="0"/>
              <a:t> </a:t>
            </a:r>
            <a:r>
              <a:rPr lang="en-US" sz="2400" dirty="0" err="1"/>
              <a:t>strumenti</a:t>
            </a:r>
            <a:r>
              <a:rPr lang="en-US" sz="2400" dirty="0"/>
              <a:t> di </a:t>
            </a:r>
            <a:r>
              <a:rPr lang="en-US" sz="2400" dirty="0" err="1"/>
              <a:t>regressione</a:t>
            </a:r>
            <a:r>
              <a:rPr lang="en-US" sz="2400" dirty="0"/>
              <a:t> </a:t>
            </a:r>
            <a:r>
              <a:rPr lang="en-US" sz="2400" dirty="0" err="1"/>
              <a:t>possono</a:t>
            </a:r>
            <a:r>
              <a:rPr lang="en-US" sz="2400" dirty="0"/>
              <a:t> </a:t>
            </a:r>
            <a:r>
              <a:rPr lang="en-US" sz="2400" dirty="0" err="1"/>
              <a:t>essere</a:t>
            </a:r>
            <a:r>
              <a:rPr lang="en-US" sz="2400" dirty="0"/>
              <a:t> </a:t>
            </a:r>
            <a:r>
              <a:rPr lang="en-US" sz="2400" dirty="0" err="1"/>
              <a:t>usati</a:t>
            </a:r>
            <a:r>
              <a:rPr lang="en-US" sz="2400" dirty="0"/>
              <a:t> per </a:t>
            </a:r>
            <a:r>
              <a:rPr lang="en-US" sz="2400" dirty="0" err="1"/>
              <a:t>costruire</a:t>
            </a:r>
            <a:r>
              <a:rPr lang="en-US" sz="2400" dirty="0"/>
              <a:t> </a:t>
            </a:r>
            <a:r>
              <a:rPr lang="en-US" sz="2400" dirty="0" err="1"/>
              <a:t>modelli</a:t>
            </a:r>
            <a:r>
              <a:rPr lang="en-US" sz="2400" dirty="0"/>
              <a:t> di </a:t>
            </a:r>
            <a:r>
              <a:rPr lang="en-US" sz="2400" dirty="0" err="1"/>
              <a:t>previsione</a:t>
            </a:r>
            <a:r>
              <a:rPr lang="en-US" sz="2400" dirty="0"/>
              <a:t> </a:t>
            </a:r>
            <a:r>
              <a:rPr lang="en-US" sz="2400" dirty="0" err="1"/>
              <a:t>affidabili</a:t>
            </a:r>
            <a:r>
              <a:rPr lang="en-US" sz="2400" dirty="0"/>
              <a:t>, </a:t>
            </a:r>
            <a:r>
              <a:rPr lang="en-US" sz="2400" dirty="0" err="1"/>
              <a:t>anche</a:t>
            </a:r>
            <a:r>
              <a:rPr lang="en-US" sz="2400" dirty="0"/>
              <a:t> se non vi è </a:t>
            </a:r>
            <a:r>
              <a:rPr lang="en-US" sz="2400" dirty="0" err="1"/>
              <a:t>interpretazione</a:t>
            </a:r>
            <a:r>
              <a:rPr lang="en-US" sz="2400" dirty="0"/>
              <a:t> </a:t>
            </a:r>
            <a:r>
              <a:rPr lang="en-US" sz="2400" dirty="0" err="1"/>
              <a:t>causale</a:t>
            </a:r>
            <a:r>
              <a:rPr lang="en-US" sz="2400" dirty="0"/>
              <a:t> </a:t>
            </a:r>
            <a:r>
              <a:rPr lang="en-US" sz="2400" dirty="0" err="1"/>
              <a:t>dei</a:t>
            </a:r>
            <a:r>
              <a:rPr lang="en-US" sz="2400" dirty="0"/>
              <a:t> </a:t>
            </a:r>
            <a:r>
              <a:rPr lang="en-US" sz="2400" dirty="0" err="1"/>
              <a:t>coefficienti</a:t>
            </a:r>
            <a:r>
              <a:rPr lang="en-US" sz="2400" dirty="0"/>
              <a:t>:</a:t>
            </a:r>
            <a:endParaRPr lang="en-US" sz="1200" dirty="0"/>
          </a:p>
          <a:p>
            <a:pPr lvl="1">
              <a:defRPr/>
            </a:pPr>
            <a:r>
              <a:rPr lang="en-US" sz="2000" dirty="0"/>
              <a:t>AR(</a:t>
            </a:r>
            <a:r>
              <a:rPr lang="en-US" sz="2000" i="1" dirty="0"/>
              <a:t>p</a:t>
            </a:r>
            <a:r>
              <a:rPr lang="en-US" sz="2000" dirty="0"/>
              <a:t>) – </a:t>
            </a:r>
            <a:r>
              <a:rPr lang="en-US" sz="2000" dirty="0" err="1"/>
              <a:t>modelli</a:t>
            </a:r>
            <a:r>
              <a:rPr lang="en-US" sz="2000" dirty="0"/>
              <a:t> “benchmark”</a:t>
            </a:r>
            <a:endParaRPr lang="en-US" sz="1050" dirty="0"/>
          </a:p>
          <a:p>
            <a:pPr lvl="1">
              <a:defRPr/>
            </a:pPr>
            <a:r>
              <a:rPr lang="en-US" sz="2000" dirty="0"/>
              <a:t>ADL(</a:t>
            </a:r>
            <a:r>
              <a:rPr lang="en-US" sz="2000" i="1" dirty="0" err="1"/>
              <a:t>p</a:t>
            </a:r>
            <a:r>
              <a:rPr lang="en-US" sz="2000" dirty="0" err="1"/>
              <a:t>,</a:t>
            </a:r>
            <a:r>
              <a:rPr lang="en-US" sz="2000" i="1" dirty="0" err="1"/>
              <a:t>q</a:t>
            </a:r>
            <a:r>
              <a:rPr lang="en-US" sz="2000" dirty="0"/>
              <a:t>) – </a:t>
            </a:r>
            <a:r>
              <a:rPr lang="en-US" sz="2000" dirty="0" err="1"/>
              <a:t>aggiunge</a:t>
            </a:r>
            <a:r>
              <a:rPr lang="en-US" sz="2000" dirty="0"/>
              <a:t> </a:t>
            </a:r>
            <a:r>
              <a:rPr lang="en-US" sz="2000" i="1" dirty="0"/>
              <a:t>q</a:t>
            </a:r>
            <a:r>
              <a:rPr lang="en-US" sz="2000" dirty="0"/>
              <a:t> intervalli di </a:t>
            </a:r>
            <a:r>
              <a:rPr lang="en-US" sz="2000" i="1" dirty="0"/>
              <a:t>X</a:t>
            </a:r>
            <a:r>
              <a:rPr lang="en-US" sz="2000" dirty="0"/>
              <a:t> (un </a:t>
            </a:r>
            <a:r>
              <a:rPr lang="en-US" sz="2000" dirty="0" err="1"/>
              <a:t>altro</a:t>
            </a:r>
            <a:r>
              <a:rPr lang="en-US" sz="2000" dirty="0"/>
              <a:t> </a:t>
            </a:r>
            <a:r>
              <a:rPr lang="en-US" sz="2000" dirty="0" err="1"/>
              <a:t>predittore</a:t>
            </a:r>
            <a:r>
              <a:rPr lang="en-US" sz="2000" dirty="0"/>
              <a:t>)</a:t>
            </a:r>
            <a:endParaRPr lang="en-US" sz="1050" dirty="0"/>
          </a:p>
          <a:p>
            <a:pPr lvl="1">
              <a:defRPr/>
            </a:pPr>
            <a:r>
              <a:rPr lang="en-US" sz="2000" dirty="0"/>
              <a:t>Test di </a:t>
            </a:r>
            <a:r>
              <a:rPr lang="en-US" sz="2000" dirty="0" err="1"/>
              <a:t>causalità</a:t>
            </a:r>
            <a:r>
              <a:rPr lang="en-US" sz="2000" dirty="0"/>
              <a:t> di Granger – </a:t>
            </a:r>
            <a:r>
              <a:rPr lang="en-US" sz="2000" dirty="0" err="1"/>
              <a:t>verificano</a:t>
            </a:r>
            <a:r>
              <a:rPr lang="en-US" sz="2000" dirty="0"/>
              <a:t> se una </a:t>
            </a:r>
            <a:r>
              <a:rPr lang="en-US" sz="2000" dirty="0" err="1"/>
              <a:t>variabile</a:t>
            </a:r>
            <a:r>
              <a:rPr lang="en-US" sz="2000" dirty="0"/>
              <a:t> </a:t>
            </a:r>
            <a:r>
              <a:rPr lang="en-US" sz="2000" i="1" dirty="0"/>
              <a:t>X</a:t>
            </a:r>
            <a:r>
              <a:rPr lang="en-US" sz="2000" dirty="0"/>
              <a:t> e i </a:t>
            </a:r>
            <a:r>
              <a:rPr lang="en-US" sz="2000" dirty="0" err="1"/>
              <a:t>suoi</a:t>
            </a:r>
            <a:r>
              <a:rPr lang="en-US" sz="2000" dirty="0"/>
              <a:t> </a:t>
            </a:r>
            <a:r>
              <a:rPr lang="en-US" sz="2000" dirty="0" err="1"/>
              <a:t>valori</a:t>
            </a:r>
            <a:r>
              <a:rPr lang="en-US" sz="2000" dirty="0"/>
              <a:t> </a:t>
            </a:r>
            <a:r>
              <a:rPr lang="en-US" sz="2000" dirty="0" err="1"/>
              <a:t>passati</a:t>
            </a:r>
            <a:r>
              <a:rPr lang="en-US" sz="2000" dirty="0"/>
              <a:t> </a:t>
            </a:r>
            <a:r>
              <a:rPr lang="en-US" sz="2000" dirty="0" err="1"/>
              <a:t>sono</a:t>
            </a:r>
            <a:r>
              <a:rPr lang="en-US" sz="2000" dirty="0"/>
              <a:t> </a:t>
            </a:r>
            <a:r>
              <a:rPr lang="en-US" sz="2000" dirty="0" err="1"/>
              <a:t>utili</a:t>
            </a:r>
            <a:r>
              <a:rPr lang="en-US" sz="2000" dirty="0"/>
              <a:t> per </a:t>
            </a:r>
            <a:r>
              <a:rPr lang="en-US" sz="2000" dirty="0" err="1"/>
              <a:t>predire</a:t>
            </a:r>
            <a:r>
              <a:rPr lang="en-US" sz="2000" dirty="0"/>
              <a:t> </a:t>
            </a:r>
            <a:r>
              <a:rPr lang="en-US" sz="2000" i="1" dirty="0"/>
              <a:t>Y</a:t>
            </a:r>
            <a:r>
              <a:rPr lang="en-US" sz="2000" dirty="0"/>
              <a:t> a </a:t>
            </a:r>
            <a:r>
              <a:rPr lang="en-US" sz="2000" dirty="0" err="1"/>
              <a:t>partire</a:t>
            </a:r>
            <a:r>
              <a:rPr lang="en-US" sz="2000" dirty="0"/>
              <a:t> </a:t>
            </a:r>
            <a:r>
              <a:rPr lang="en-US" sz="2000" dirty="0" err="1"/>
              <a:t>dai</a:t>
            </a:r>
            <a:r>
              <a:rPr lang="en-US" sz="2000" dirty="0"/>
              <a:t> </a:t>
            </a:r>
            <a:r>
              <a:rPr lang="en-US" sz="2000" dirty="0" err="1"/>
              <a:t>valori</a:t>
            </a:r>
            <a:r>
              <a:rPr lang="en-US" sz="2000" dirty="0"/>
              <a:t> </a:t>
            </a:r>
            <a:r>
              <a:rPr lang="en-US" sz="2000" dirty="0" err="1"/>
              <a:t>passati</a:t>
            </a:r>
            <a:r>
              <a:rPr lang="en-US" sz="2000" dirty="0"/>
              <a:t> di </a:t>
            </a:r>
            <a:r>
              <a:rPr lang="en-US" sz="2000" i="1" dirty="0"/>
              <a:t>Y</a:t>
            </a:r>
            <a:r>
              <a:rPr lang="en-US" sz="2000" dirty="0"/>
              <a:t>.</a:t>
            </a:r>
            <a:endParaRPr lang="en-US" sz="1050" dirty="0"/>
          </a:p>
          <a:p>
            <a:pPr>
              <a:defRPr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109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572469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Conclusione (continua)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2776"/>
            <a:ext cx="8294688" cy="45720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Nuovi</a:t>
            </a:r>
            <a:r>
              <a:rPr lang="en-US" dirty="0"/>
              <a:t> </a:t>
            </a:r>
            <a:r>
              <a:rPr lang="en-US" dirty="0" err="1"/>
              <a:t>concetti</a:t>
            </a:r>
            <a:r>
              <a:rPr lang="en-US" dirty="0"/>
              <a:t> e </a:t>
            </a:r>
            <a:r>
              <a:rPr lang="en-US" dirty="0" err="1"/>
              <a:t>strumenti</a:t>
            </a:r>
            <a:r>
              <a:rPr lang="en-US" dirty="0"/>
              <a:t>:</a:t>
            </a:r>
            <a:endParaRPr lang="en-US" sz="1400" dirty="0"/>
          </a:p>
          <a:p>
            <a:pPr lvl="1">
              <a:defRPr/>
            </a:pPr>
            <a:r>
              <a:rPr lang="en-US" dirty="0" err="1"/>
              <a:t>stazionarietà</a:t>
            </a:r>
            <a:endParaRPr lang="en-US" sz="1100" dirty="0"/>
          </a:p>
          <a:p>
            <a:pPr lvl="1">
              <a:defRPr/>
            </a:pPr>
            <a:r>
              <a:rPr lang="en-US" dirty="0"/>
              <a:t>intervalli di </a:t>
            </a:r>
            <a:r>
              <a:rPr lang="en-US" dirty="0" err="1"/>
              <a:t>previsione</a:t>
            </a:r>
            <a:r>
              <a:rPr lang="en-US" dirty="0"/>
              <a:t> con RMSFE </a:t>
            </a:r>
            <a:endParaRPr lang="en-US" sz="1100" dirty="0"/>
          </a:p>
          <a:p>
            <a:pPr lvl="1">
              <a:defRPr/>
            </a:pPr>
            <a:r>
              <a:rPr lang="en-US" dirty="0"/>
              <a:t>pseudo </a:t>
            </a:r>
            <a:r>
              <a:rPr lang="en-US" dirty="0" err="1"/>
              <a:t>previsioni</a:t>
            </a:r>
            <a:r>
              <a:rPr lang="en-US" dirty="0"/>
              <a:t> </a:t>
            </a:r>
            <a:r>
              <a:rPr lang="en-US" dirty="0" err="1"/>
              <a:t>fuori</a:t>
            </a:r>
            <a:r>
              <a:rPr lang="en-US" dirty="0"/>
              <a:t> </a:t>
            </a:r>
            <a:r>
              <a:rPr lang="en-US" dirty="0" err="1"/>
              <a:t>campione</a:t>
            </a:r>
            <a:endParaRPr lang="en-US" sz="1100" dirty="0"/>
          </a:p>
          <a:p>
            <a:pPr lvl="1">
              <a:defRPr/>
            </a:pPr>
            <a:r>
              <a:rPr lang="en-US" dirty="0"/>
              <a:t>BIC per </a:t>
            </a:r>
            <a:r>
              <a:rPr lang="en-US" dirty="0" err="1"/>
              <a:t>scelta</a:t>
            </a:r>
            <a:r>
              <a:rPr lang="en-US" dirty="0"/>
              <a:t> </a:t>
            </a:r>
            <a:r>
              <a:rPr lang="en-US" dirty="0" err="1"/>
              <a:t>modello</a:t>
            </a:r>
            <a:endParaRPr lang="en-US" sz="1100" dirty="0"/>
          </a:p>
          <a:p>
            <a:pPr lvl="1">
              <a:defRPr/>
            </a:pPr>
            <a:r>
              <a:rPr lang="en-US" dirty="0"/>
              <a:t>Modi per </a:t>
            </a:r>
            <a:r>
              <a:rPr lang="en-US" dirty="0" err="1"/>
              <a:t>verifiche</a:t>
            </a:r>
            <a:r>
              <a:rPr lang="en-US" dirty="0"/>
              <a:t> di non </a:t>
            </a:r>
            <a:r>
              <a:rPr lang="en-US" dirty="0" err="1"/>
              <a:t>stazionarietà</a:t>
            </a:r>
            <a:r>
              <a:rPr lang="en-US" dirty="0"/>
              <a:t>:</a:t>
            </a:r>
            <a:endParaRPr lang="en-US" sz="1100" dirty="0"/>
          </a:p>
          <a:p>
            <a:pPr lvl="2">
              <a:defRPr/>
            </a:pPr>
            <a:r>
              <a:rPr lang="en-US" dirty="0"/>
              <a:t>test di Dickey-Fuller per una </a:t>
            </a:r>
            <a:r>
              <a:rPr lang="en-US" dirty="0" err="1"/>
              <a:t>radice</a:t>
            </a:r>
            <a:r>
              <a:rPr lang="en-US" dirty="0"/>
              <a:t> </a:t>
            </a:r>
            <a:r>
              <a:rPr lang="en-US" dirty="0" err="1"/>
              <a:t>unitaria</a:t>
            </a:r>
            <a:r>
              <a:rPr lang="en-US" dirty="0"/>
              <a:t> (trend </a:t>
            </a:r>
            <a:r>
              <a:rPr lang="en-US" dirty="0" err="1"/>
              <a:t>stocastico</a:t>
            </a:r>
            <a:r>
              <a:rPr lang="en-US" dirty="0"/>
              <a:t>)</a:t>
            </a:r>
            <a:endParaRPr lang="en-US" sz="1050" dirty="0"/>
          </a:p>
          <a:p>
            <a:pPr lvl="2">
              <a:defRPr/>
            </a:pPr>
            <a:r>
              <a:rPr lang="en-US" dirty="0"/>
              <a:t>Test per una </a:t>
            </a:r>
            <a:r>
              <a:rPr lang="en-US" dirty="0" err="1"/>
              <a:t>variazione</a:t>
            </a:r>
            <a:r>
              <a:rPr lang="en-US" dirty="0"/>
              <a:t> </a:t>
            </a:r>
            <a:r>
              <a:rPr lang="en-US" dirty="0" err="1"/>
              <a:t>nei</a:t>
            </a:r>
            <a:r>
              <a:rPr lang="en-US" dirty="0"/>
              <a:t> </a:t>
            </a:r>
            <a:r>
              <a:rPr lang="en-US" dirty="0" err="1"/>
              <a:t>coefficienti</a:t>
            </a:r>
            <a:r>
              <a:rPr lang="en-US" dirty="0"/>
              <a:t> di </a:t>
            </a:r>
            <a:r>
              <a:rPr lang="en-US" dirty="0" err="1"/>
              <a:t>regressione</a:t>
            </a:r>
            <a:r>
              <a:rPr lang="en-US" dirty="0"/>
              <a:t>:</a:t>
            </a:r>
            <a:endParaRPr lang="en-US" sz="1050" dirty="0"/>
          </a:p>
          <a:p>
            <a:pPr lvl="3">
              <a:defRPr/>
            </a:pPr>
            <a:r>
              <a:rPr lang="en-US" dirty="0"/>
              <a:t>test di Chow in una data nota</a:t>
            </a:r>
            <a:endParaRPr lang="en-US" sz="1000" dirty="0"/>
          </a:p>
          <a:p>
            <a:pPr lvl="3">
              <a:defRPr/>
            </a:pPr>
            <a:r>
              <a:rPr lang="en-US" dirty="0"/>
              <a:t>test QLR in una data </a:t>
            </a:r>
            <a:r>
              <a:rPr lang="en-US" dirty="0" err="1"/>
              <a:t>ignota</a:t>
            </a:r>
            <a:endParaRPr lang="en-US" sz="1000" dirty="0"/>
          </a:p>
          <a:p>
            <a:pPr lvl="2">
              <a:defRPr/>
            </a:pPr>
            <a:r>
              <a:rPr lang="en-US" dirty="0" err="1"/>
              <a:t>analisi</a:t>
            </a:r>
            <a:r>
              <a:rPr lang="en-US" dirty="0"/>
              <a:t> </a:t>
            </a:r>
            <a:r>
              <a:rPr lang="en-US" i="1" dirty="0"/>
              <a:t>poos</a:t>
            </a:r>
            <a:r>
              <a:rPr lang="en-US" dirty="0"/>
              <a:t> per </a:t>
            </a:r>
            <a:r>
              <a:rPr lang="en-US" dirty="0" err="1"/>
              <a:t>previsioni</a:t>
            </a:r>
            <a:r>
              <a:rPr lang="en-US" dirty="0"/>
              <a:t> verso la fine del </a:t>
            </a:r>
            <a:r>
              <a:rPr lang="en-US" dirty="0" err="1"/>
              <a:t>campione</a:t>
            </a:r>
            <a:endParaRPr lang="en-US" sz="1050" dirty="0"/>
          </a:p>
          <a:p>
            <a:pPr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83354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Appendici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283173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Appendice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>
                <a:ea typeface="ＭＳ Ｐゴシック" pitchFamily="34" charset="-128"/>
              </a:rPr>
              <a:t>Radici unitarie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98897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Radici unitarie in un AR(2)</a:t>
            </a:r>
          </a:p>
        </p:txBody>
      </p:sp>
      <p:sp>
        <p:nvSpPr>
          <p:cNvPr id="4802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AR(2):		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0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–2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</a:rPr>
              <a:t>u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endParaRPr lang="en-US" sz="20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 b="1">
                <a:ea typeface="ＭＳ Ｐゴシック" pitchFamily="34" charset="-128"/>
              </a:rPr>
              <a:t> </a:t>
            </a:r>
            <a:endParaRPr lang="en-US" sz="20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Usiamo il trucco di “riscrivere la regressione” dal Paragrafo 7.3:</a:t>
            </a:r>
          </a:p>
          <a:p>
            <a:pPr>
              <a:buFontTx/>
              <a:buNone/>
            </a:pPr>
            <a:r>
              <a:rPr lang="en-US" sz="2000" i="1">
                <a:ea typeface="ＭＳ Ｐゴシック" pitchFamily="34" charset="-128"/>
              </a:rPr>
              <a:t>            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0</a:t>
            </a:r>
            <a:r>
              <a:rPr lang="da-DK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1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–1</a:t>
            </a:r>
            <a:r>
              <a:rPr lang="da-DK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2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–2</a:t>
            </a:r>
            <a:r>
              <a:rPr lang="da-DK" sz="2000">
                <a:ea typeface="ＭＳ Ｐゴシック" pitchFamily="34" charset="-128"/>
              </a:rPr>
              <a:t> + </a:t>
            </a:r>
            <a:r>
              <a:rPr lang="da-DK" sz="2000" i="1">
                <a:ea typeface="ＭＳ Ｐゴシック" pitchFamily="34" charset="-128"/>
              </a:rPr>
              <a:t>u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endParaRPr lang="en-US" sz="20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da-DK" sz="2000">
                <a:ea typeface="ＭＳ Ｐゴシック" pitchFamily="34" charset="-128"/>
              </a:rPr>
              <a:t>              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0</a:t>
            </a:r>
            <a:r>
              <a:rPr lang="da-DK" sz="2000">
                <a:ea typeface="ＭＳ Ｐゴシック" pitchFamily="34" charset="-128"/>
              </a:rPr>
              <a:t> + (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1</a:t>
            </a:r>
            <a:r>
              <a:rPr lang="da-DK" sz="2000">
                <a:ea typeface="ＭＳ Ｐゴシック" pitchFamily="34" charset="-128"/>
              </a:rPr>
              <a:t>+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2</a:t>
            </a:r>
            <a:r>
              <a:rPr lang="da-DK" sz="2000">
                <a:ea typeface="ＭＳ Ｐゴシック" pitchFamily="34" charset="-128"/>
              </a:rPr>
              <a:t>)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–1</a:t>
            </a:r>
            <a:r>
              <a:rPr lang="da-DK" sz="2000">
                <a:ea typeface="ＭＳ Ｐゴシック" pitchFamily="34" charset="-128"/>
              </a:rPr>
              <a:t> –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2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–1 </a:t>
            </a:r>
            <a:r>
              <a:rPr lang="da-DK" sz="2000">
                <a:ea typeface="ＭＳ Ｐゴシック" pitchFamily="34" charset="-128"/>
              </a:rPr>
              <a:t>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2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–2</a:t>
            </a:r>
            <a:r>
              <a:rPr lang="da-DK" sz="2000">
                <a:ea typeface="ＭＳ Ｐゴシック" pitchFamily="34" charset="-128"/>
              </a:rPr>
              <a:t> + </a:t>
            </a:r>
            <a:r>
              <a:rPr lang="da-DK" sz="2000" i="1">
                <a:ea typeface="ＭＳ Ｐゴシック" pitchFamily="34" charset="-128"/>
              </a:rPr>
              <a:t>u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endParaRPr lang="en-US" sz="20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              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0</a:t>
            </a:r>
            <a:r>
              <a:rPr lang="en-US" sz="2000">
                <a:ea typeface="ＭＳ Ｐゴシック" pitchFamily="34" charset="-128"/>
              </a:rPr>
              <a:t> + (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</a:rPr>
              <a:t>+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</a:t>
            </a:r>
            <a:r>
              <a:rPr lang="en-US" sz="2000">
                <a:ea typeface="ＭＳ Ｐゴシック" pitchFamily="34" charset="-128"/>
              </a:rPr>
              <a:t>)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 –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</a:t>
            </a:r>
            <a:r>
              <a:rPr lang="en-US" sz="2000">
                <a:ea typeface="ＭＳ Ｐゴシック" pitchFamily="34" charset="-128"/>
              </a:rPr>
              <a:t>(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 </a:t>
            </a:r>
            <a:r>
              <a:rPr lang="en-US" sz="2000">
                <a:ea typeface="ＭＳ Ｐゴシック" pitchFamily="34" charset="-128"/>
              </a:rPr>
              <a:t>–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–2</a:t>
            </a:r>
            <a:r>
              <a:rPr lang="en-US" sz="2000">
                <a:ea typeface="ＭＳ Ｐゴシック" pitchFamily="34" charset="-128"/>
              </a:rPr>
              <a:t>) + </a:t>
            </a:r>
            <a:r>
              <a:rPr lang="en-US" sz="2000" i="1">
                <a:ea typeface="ＭＳ Ｐゴシック" pitchFamily="34" charset="-128"/>
              </a:rPr>
              <a:t>u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endParaRPr lang="en-US" sz="20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 </a:t>
            </a: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Sottraiamo 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 da entrambi i membri:</a:t>
            </a:r>
          </a:p>
          <a:p>
            <a:pPr>
              <a:buFontTx/>
              <a:buNone/>
            </a:pPr>
            <a:r>
              <a:rPr lang="da-DK" sz="2000" i="1">
                <a:ea typeface="ＭＳ Ｐゴシック" pitchFamily="34" charset="-128"/>
              </a:rPr>
              <a:t>  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>
                <a:ea typeface="ＭＳ Ｐゴシック" pitchFamily="34" charset="-128"/>
              </a:rPr>
              <a:t> – 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–1</a:t>
            </a:r>
            <a:r>
              <a:rPr lang="da-DK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0</a:t>
            </a:r>
            <a:r>
              <a:rPr lang="da-DK" sz="2000">
                <a:ea typeface="ＭＳ Ｐゴシック" pitchFamily="34" charset="-128"/>
              </a:rPr>
              <a:t> + (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1</a:t>
            </a:r>
            <a:r>
              <a:rPr lang="da-DK" sz="2000">
                <a:ea typeface="ＭＳ Ｐゴシック" pitchFamily="34" charset="-128"/>
              </a:rPr>
              <a:t>+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2</a:t>
            </a:r>
            <a:r>
              <a:rPr lang="da-DK" sz="2000">
                <a:ea typeface="ＭＳ Ｐゴシック" pitchFamily="34" charset="-128"/>
              </a:rPr>
              <a:t>–1)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–1</a:t>
            </a:r>
            <a:r>
              <a:rPr lang="da-DK" sz="2000">
                <a:ea typeface="ＭＳ Ｐゴシック" pitchFamily="34" charset="-128"/>
              </a:rPr>
              <a:t> –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da-DK" sz="2000" baseline="-25000">
                <a:ea typeface="ＭＳ Ｐゴシック" pitchFamily="34" charset="-128"/>
              </a:rPr>
              <a:t>2</a:t>
            </a:r>
            <a:r>
              <a:rPr lang="da-DK" sz="2000">
                <a:ea typeface="ＭＳ Ｐゴシック" pitchFamily="34" charset="-128"/>
              </a:rPr>
              <a:t>(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–1 </a:t>
            </a:r>
            <a:r>
              <a:rPr lang="da-DK" sz="2000">
                <a:ea typeface="ＭＳ Ｐゴシック" pitchFamily="34" charset="-128"/>
              </a:rPr>
              <a:t>– </a:t>
            </a:r>
            <a:r>
              <a:rPr lang="da-DK" sz="2000" i="1">
                <a:ea typeface="ＭＳ Ｐゴシック" pitchFamily="34" charset="-128"/>
              </a:rPr>
              <a:t>Y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r>
              <a:rPr lang="da-DK" sz="2000" baseline="-25000">
                <a:ea typeface="ＭＳ Ｐゴシック" pitchFamily="34" charset="-128"/>
              </a:rPr>
              <a:t>–2</a:t>
            </a:r>
            <a:r>
              <a:rPr lang="da-DK" sz="2000">
                <a:ea typeface="ＭＳ Ｐゴシック" pitchFamily="34" charset="-128"/>
              </a:rPr>
              <a:t>) + </a:t>
            </a:r>
            <a:r>
              <a:rPr lang="da-DK" sz="2000" i="1">
                <a:ea typeface="ＭＳ Ｐゴシック" pitchFamily="34" charset="-128"/>
              </a:rPr>
              <a:t>u</a:t>
            </a:r>
            <a:r>
              <a:rPr lang="da-DK" sz="2000" i="1" baseline="-25000">
                <a:ea typeface="ＭＳ Ｐゴシック" pitchFamily="34" charset="-128"/>
              </a:rPr>
              <a:t>t</a:t>
            </a:r>
            <a:endParaRPr lang="en-US" sz="20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ovvero</a:t>
            </a: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  <a:sym typeface="Symbol" pitchFamily="18" charset="2"/>
              </a:rPr>
              <a:t>        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0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γ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</a:rPr>
              <a:t>u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, </a:t>
            </a: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 dove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</a:t>
            </a:r>
            <a:r>
              <a:rPr lang="en-US" sz="2000">
                <a:ea typeface="ＭＳ Ｐゴシック" pitchFamily="34" charset="-128"/>
              </a:rPr>
              <a:t> – 1 and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γ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</a:rPr>
              <a:t> = –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2.</a:t>
            </a:r>
            <a:r>
              <a:rPr lang="en-US" sz="2000">
                <a:ea typeface="ＭＳ Ｐゴシック" pitchFamily="34" charset="-128"/>
              </a:rPr>
              <a:t>.</a:t>
            </a:r>
          </a:p>
          <a:p>
            <a:pPr>
              <a:buFontTx/>
              <a:buNone/>
            </a:pPr>
            <a:endParaRPr lang="en-US" sz="20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9633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Radici unitarie in un AR(2) (continua)</a:t>
            </a:r>
          </a:p>
        </p:txBody>
      </p:sp>
      <p:sp>
        <p:nvSpPr>
          <p:cNvPr id="4812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Allora il modello AR(2) può essere riscritto come</a:t>
            </a:r>
          </a:p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  <a:sym typeface="Symbol" pitchFamily="18" charset="2"/>
              </a:rPr>
              <a:t>       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0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γ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</a:rPr>
              <a:t>u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endParaRPr lang="en-US" sz="200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dove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</a:t>
            </a:r>
            <a:r>
              <a:rPr lang="en-US" sz="2000">
                <a:ea typeface="ＭＳ Ｐゴシック" pitchFamily="34" charset="-128"/>
              </a:rPr>
              <a:t> – 1 e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γ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</a:rPr>
              <a:t> = –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2.</a:t>
            </a:r>
            <a:endParaRPr lang="en-US" sz="200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 </a:t>
            </a:r>
          </a:p>
          <a:p>
            <a:pPr marL="0" indent="0">
              <a:buFontTx/>
              <a:buNone/>
            </a:pPr>
            <a:r>
              <a:rPr lang="en-US" sz="2000" u="sng">
                <a:ea typeface="ＭＳ Ｐゴシック" pitchFamily="34" charset="-128"/>
              </a:rPr>
              <a:t>Nota</a:t>
            </a:r>
            <a:r>
              <a:rPr lang="en-US" sz="2000">
                <a:ea typeface="ＭＳ Ｐゴシック" pitchFamily="34" charset="-128"/>
              </a:rPr>
              <a:t>: se 1 –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 i="1">
                <a:ea typeface="ＭＳ Ｐゴシック" pitchFamily="34" charset="-128"/>
              </a:rPr>
              <a:t>z</a:t>
            </a:r>
            <a:r>
              <a:rPr lang="en-US" sz="2000">
                <a:ea typeface="ＭＳ Ｐゴシック" pitchFamily="34" charset="-128"/>
              </a:rPr>
              <a:t> –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</a:t>
            </a:r>
            <a:r>
              <a:rPr lang="en-US" sz="2000" i="1">
                <a:ea typeface="ＭＳ Ｐゴシック" pitchFamily="34" charset="-128"/>
              </a:rPr>
              <a:t>z</a:t>
            </a:r>
            <a:r>
              <a:rPr lang="en-US" sz="2000" baseline="30000">
                <a:ea typeface="ＭＳ Ｐゴシック" pitchFamily="34" charset="-128"/>
              </a:rPr>
              <a:t>2</a:t>
            </a:r>
            <a:r>
              <a:rPr lang="en-US" sz="2000">
                <a:ea typeface="ＭＳ Ｐゴシック" pitchFamily="34" charset="-128"/>
              </a:rPr>
              <a:t> = 0 ha una radice unitaria, allora</a:t>
            </a:r>
            <a:br>
              <a:rPr lang="en-US" sz="2000">
                <a:ea typeface="ＭＳ Ｐゴシック" pitchFamily="34" charset="-128"/>
              </a:rPr>
            </a:br>
            <a:r>
              <a:rPr lang="en-US" sz="2000">
                <a:ea typeface="ＭＳ Ｐゴシック" pitchFamily="34" charset="-128"/>
              </a:rPr>
              <a:t>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2</a:t>
            </a:r>
            <a:r>
              <a:rPr lang="en-US" sz="2000">
                <a:ea typeface="ＭＳ Ｐゴシック" pitchFamily="34" charset="-128"/>
              </a:rPr>
              <a:t> = 1 (</a:t>
            </a:r>
            <a:r>
              <a:rPr lang="en-US" sz="2000" i="1">
                <a:ea typeface="ＭＳ Ｐゴシック" pitchFamily="34" charset="-128"/>
              </a:rPr>
              <a:t>verificatelo da soli, trovate le radici!</a:t>
            </a:r>
            <a:r>
              <a:rPr lang="en-US" sz="2000">
                <a:ea typeface="ＭＳ Ｐゴシック" pitchFamily="34" charset="-128"/>
              </a:rPr>
              <a:t>)</a:t>
            </a:r>
          </a:p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 </a:t>
            </a:r>
          </a:p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Se c’è una radice unitaria, allora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>
                <a:ea typeface="ＭＳ Ｐゴシック" pitchFamily="34" charset="-128"/>
              </a:rPr>
              <a:t> = 0 e il modello AR(2) diventa</a:t>
            </a:r>
          </a:p>
          <a:p>
            <a:pPr marL="0" indent="0" algn="ctr">
              <a:buFontTx/>
              <a:buNone/>
            </a:pP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=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en-US" sz="2000" baseline="-25000">
                <a:ea typeface="ＭＳ Ｐゴシック" pitchFamily="34" charset="-128"/>
              </a:rPr>
              <a:t>0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  <a:sym typeface="Symbol" pitchFamily="18" charset="2"/>
              </a:rPr>
              <a:t>γ</a:t>
            </a:r>
            <a:r>
              <a:rPr lang="en-US" sz="2000" baseline="-25000">
                <a:ea typeface="ＭＳ Ｐゴシック" pitchFamily="34" charset="-128"/>
              </a:rPr>
              <a:t>1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Y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 + </a:t>
            </a:r>
            <a:r>
              <a:rPr lang="en-US" sz="2000" i="1">
                <a:ea typeface="ＭＳ Ｐゴシック" pitchFamily="34" charset="-128"/>
              </a:rPr>
              <a:t>u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endParaRPr lang="en-US" sz="200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 </a:t>
            </a:r>
          </a:p>
          <a:p>
            <a:pPr marL="0" indent="0">
              <a:buFontTx/>
              <a:buNone/>
            </a:pPr>
            <a:r>
              <a:rPr lang="en-US" sz="2000" b="1">
                <a:ea typeface="ＭＳ Ｐゴシック" pitchFamily="34" charset="-128"/>
              </a:rPr>
              <a:t>Se un modello AR(2) ha una radice unitaria, allora può essere scritto come un AR(1) in differenze prime.</a:t>
            </a:r>
            <a:endParaRPr lang="en-US" sz="200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endParaRPr lang="en-US" sz="20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2887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Radici unitarie nel modello AR(</a:t>
            </a:r>
            <a:r>
              <a:rPr lang="en-US" i="1">
                <a:ea typeface="ＭＳ Ｐゴシック" pitchFamily="34" charset="-128"/>
              </a:rPr>
              <a:t>p</a:t>
            </a:r>
            <a:r>
              <a:rPr lang="en-US">
                <a:ea typeface="ＭＳ Ｐゴシック" pitchFamily="34" charset="-128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da-DK" sz="2000" err="1"/>
              <a:t>AR(</a:t>
            </a:r>
            <a:r>
              <a:rPr lang="da-DK" sz="2000" i="1" err="1"/>
              <a:t>p</a:t>
            </a:r>
            <a:r>
              <a:rPr lang="da-DK" sz="2000"/>
              <a:t>):		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/>
              <a:t> = </a:t>
            </a:r>
            <a:r>
              <a:rPr lang="en-US" sz="2000" i="1" err="1">
                <a:sym typeface="Symbol"/>
              </a:rPr>
              <a:t>β</a:t>
            </a:r>
            <a:r>
              <a:rPr lang="da-DK" sz="2000" baseline="-25000"/>
              <a:t>0</a:t>
            </a:r>
            <a:r>
              <a:rPr lang="da-DK" sz="2000"/>
              <a:t> + </a:t>
            </a:r>
            <a:r>
              <a:rPr lang="en-US" sz="2000" i="1" err="1">
                <a:sym typeface="Symbol"/>
              </a:rPr>
              <a:t>β</a:t>
            </a:r>
            <a:r>
              <a:rPr lang="da-DK" sz="2000" baseline="-25000"/>
              <a:t>1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–1</a:t>
            </a:r>
            <a:r>
              <a:rPr lang="da-DK" sz="2000"/>
              <a:t> + </a:t>
            </a:r>
            <a:r>
              <a:rPr lang="en-US" sz="2000" i="1" err="1">
                <a:sym typeface="Symbol"/>
              </a:rPr>
              <a:t>β</a:t>
            </a:r>
            <a:r>
              <a:rPr lang="da-DK" sz="2000" baseline="-25000"/>
              <a:t>2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–2</a:t>
            </a:r>
            <a:r>
              <a:rPr lang="da-DK" sz="2000"/>
              <a:t> + … + </a:t>
            </a:r>
            <a:r>
              <a:rPr lang="en-US" sz="2000" i="1" err="1">
                <a:sym typeface="Symbol"/>
              </a:rPr>
              <a:t>β</a:t>
            </a:r>
            <a:r>
              <a:rPr lang="da-DK" sz="2000" i="1" baseline="-25000" err="1"/>
              <a:t>p</a:t>
            </a:r>
            <a:r>
              <a:rPr lang="da-DK" sz="2000" i="1" err="1"/>
              <a:t>Y</a:t>
            </a:r>
            <a:r>
              <a:rPr lang="da-DK" sz="2000" i="1" baseline="-25000" err="1"/>
              <a:t>t</a:t>
            </a:r>
            <a:r>
              <a:rPr lang="da-DK" sz="2000" i="1" baseline="-25000"/>
              <a:t>–p</a:t>
            </a:r>
            <a:r>
              <a:rPr lang="da-DK" sz="2000"/>
              <a:t> + </a:t>
            </a:r>
            <a:r>
              <a:rPr lang="da-DK" sz="2000" i="1" err="1"/>
              <a:t>u</a:t>
            </a:r>
            <a:r>
              <a:rPr lang="da-DK" sz="2000" i="1" baseline="-25000" err="1"/>
              <a:t>t</a:t>
            </a:r>
            <a:endParaRPr lang="en-US" sz="2000"/>
          </a:p>
          <a:p>
            <a:pPr>
              <a:buFontTx/>
              <a:buNone/>
              <a:defRPr/>
            </a:pPr>
            <a:r>
              <a:rPr lang="da-DK" sz="2000" b="1"/>
              <a:t> </a:t>
            </a:r>
            <a:endParaRPr lang="en-US" sz="2000"/>
          </a:p>
          <a:p>
            <a:pPr>
              <a:buFontTx/>
              <a:buNone/>
              <a:defRPr/>
            </a:pPr>
            <a:r>
              <a:rPr lang="en-US" sz="2000"/>
              <a:t>Questa regressione può essere riscritta come</a:t>
            </a:r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  <a:p>
            <a:pPr marL="576263" indent="-339725">
              <a:buFontTx/>
              <a:buNone/>
              <a:defRPr/>
            </a:pP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/>
              <a:t> = </a:t>
            </a:r>
            <a:r>
              <a:rPr lang="en-US" sz="2000" i="1" err="1">
                <a:sym typeface="Symbol"/>
              </a:rPr>
              <a:t>β</a:t>
            </a:r>
            <a:r>
              <a:rPr lang="da-DK" sz="2000" baseline="-25000"/>
              <a:t>0</a:t>
            </a:r>
            <a:r>
              <a:rPr lang="da-DK" sz="2000"/>
              <a:t> + </a:t>
            </a:r>
            <a:r>
              <a:rPr lang="en-US" sz="2000" i="1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–1 </a:t>
            </a:r>
            <a:r>
              <a:rPr lang="da-DK" sz="2000"/>
              <a:t>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baseline="-25000"/>
              <a:t>1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–1</a:t>
            </a:r>
            <a:r>
              <a:rPr lang="da-DK" sz="2000"/>
              <a:t> 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baseline="-25000"/>
              <a:t>2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–2</a:t>
            </a:r>
            <a:r>
              <a:rPr lang="da-DK" sz="2000"/>
              <a:t> + … 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i="1" baseline="-25000"/>
              <a:t>p</a:t>
            </a:r>
            <a:r>
              <a:rPr lang="da-DK" sz="2000" baseline="-25000"/>
              <a:t>–1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t–p</a:t>
            </a:r>
            <a:r>
              <a:rPr lang="da-DK" sz="2000" baseline="-25000"/>
              <a:t>+1</a:t>
            </a:r>
            <a:r>
              <a:rPr lang="da-DK" sz="2000"/>
              <a:t> + </a:t>
            </a:r>
            <a:r>
              <a:rPr lang="da-DK" sz="2000" i="1" err="1"/>
              <a:t>u</a:t>
            </a:r>
            <a:r>
              <a:rPr lang="da-DK" sz="2000" i="1" baseline="-25000" err="1"/>
              <a:t>t</a:t>
            </a:r>
            <a:endParaRPr lang="en-US" sz="2000"/>
          </a:p>
          <a:p>
            <a:pPr>
              <a:buFontTx/>
              <a:buNone/>
              <a:defRPr/>
            </a:pPr>
            <a:r>
              <a:rPr lang="da-DK" sz="2000"/>
              <a:t> </a:t>
            </a:r>
            <a:endParaRPr lang="en-US" sz="2000"/>
          </a:p>
          <a:p>
            <a:pPr>
              <a:buFontTx/>
              <a:buNone/>
              <a:defRPr/>
            </a:pPr>
            <a:r>
              <a:rPr lang="en-US" sz="2000"/>
              <a:t>dove</a:t>
            </a:r>
          </a:p>
          <a:p>
            <a:pPr marL="698500">
              <a:buFontTx/>
              <a:buNone/>
              <a:defRPr/>
            </a:pPr>
            <a:r>
              <a:rPr lang="en-US" sz="2000" i="1" err="1">
                <a:sym typeface="Symbol"/>
              </a:rPr>
              <a:t>δ</a:t>
            </a:r>
            <a:r>
              <a:rPr lang="en-US" sz="2000"/>
              <a:t> = 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1 </a:t>
            </a:r>
            <a:r>
              <a:rPr lang="en-US" sz="2000"/>
              <a:t>+ 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2 </a:t>
            </a:r>
            <a:r>
              <a:rPr lang="en-US" sz="2000"/>
              <a:t>+ … + </a:t>
            </a:r>
            <a:r>
              <a:rPr lang="en-US" sz="2000" i="1" err="1">
                <a:sym typeface="Symbol"/>
              </a:rPr>
              <a:t>β</a:t>
            </a:r>
            <a:r>
              <a:rPr lang="en-US" sz="2000" i="1" baseline="-25000" err="1"/>
              <a:t>p</a:t>
            </a:r>
            <a:r>
              <a:rPr lang="en-US" sz="2000"/>
              <a:t> – 1</a:t>
            </a:r>
          </a:p>
          <a:p>
            <a:pPr marL="698500">
              <a:buFontTx/>
              <a:buNone/>
              <a:defRPr/>
            </a:pP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1</a:t>
            </a:r>
            <a:r>
              <a:rPr lang="en-US" sz="2000"/>
              <a:t> =</a:t>
            </a:r>
            <a:r>
              <a:rPr lang="en-US" sz="2000" b="1"/>
              <a:t> –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2 </a:t>
            </a:r>
            <a:r>
              <a:rPr lang="en-US" sz="2000"/>
              <a:t>+… + </a:t>
            </a:r>
            <a:r>
              <a:rPr lang="en-US" sz="2000" i="1" err="1">
                <a:sym typeface="Symbol"/>
              </a:rPr>
              <a:t>β</a:t>
            </a:r>
            <a:r>
              <a:rPr lang="en-US" sz="2000" i="1" baseline="-25000" err="1"/>
              <a:t>p</a:t>
            </a:r>
            <a:r>
              <a:rPr lang="en-US" sz="2000"/>
              <a:t>)</a:t>
            </a:r>
          </a:p>
          <a:p>
            <a:pPr marL="698500">
              <a:buFontTx/>
              <a:buNone/>
              <a:defRPr/>
            </a:pPr>
            <a:r>
              <a:rPr lang="en-US" sz="2000" i="1">
                <a:sym typeface="Symbol"/>
              </a:rPr>
              <a:t>γ</a:t>
            </a:r>
            <a:r>
              <a:rPr lang="en-US" sz="2000" baseline="-25000"/>
              <a:t>2</a:t>
            </a:r>
            <a:r>
              <a:rPr lang="en-US" sz="2000"/>
              <a:t> =</a:t>
            </a:r>
            <a:r>
              <a:rPr lang="en-US" sz="2000" b="1"/>
              <a:t> –</a:t>
            </a:r>
            <a:r>
              <a:rPr lang="en-US" sz="2000"/>
              <a:t>(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3 </a:t>
            </a:r>
            <a:r>
              <a:rPr lang="en-US" sz="2000"/>
              <a:t>+… + </a:t>
            </a:r>
            <a:r>
              <a:rPr lang="en-US" sz="2000" i="1" err="1">
                <a:sym typeface="Symbol"/>
              </a:rPr>
              <a:t>β</a:t>
            </a:r>
            <a:r>
              <a:rPr lang="en-US" sz="2000" i="1" baseline="-25000" err="1"/>
              <a:t>p</a:t>
            </a:r>
            <a:r>
              <a:rPr lang="en-US" sz="2000"/>
              <a:t>)</a:t>
            </a:r>
          </a:p>
          <a:p>
            <a:pPr marL="698500">
              <a:buFontTx/>
              <a:buNone/>
              <a:defRPr/>
            </a:pPr>
            <a:r>
              <a:rPr lang="en-US" sz="2000"/>
              <a:t>…</a:t>
            </a:r>
          </a:p>
          <a:p>
            <a:pPr marL="698500">
              <a:buFontTx/>
              <a:buNone/>
              <a:defRPr/>
            </a:pPr>
            <a:r>
              <a:rPr lang="en-US" sz="2000" i="1" err="1">
                <a:sym typeface="Symbol"/>
              </a:rPr>
              <a:t>γ</a:t>
            </a:r>
            <a:r>
              <a:rPr lang="en-US" sz="2000" i="1" baseline="-25000" err="1"/>
              <a:t>p</a:t>
            </a:r>
            <a:r>
              <a:rPr lang="en-US" sz="2000" baseline="-25000"/>
              <a:t>–1</a:t>
            </a:r>
            <a:r>
              <a:rPr lang="en-US" sz="2000"/>
              <a:t> =</a:t>
            </a:r>
            <a:r>
              <a:rPr lang="en-US" sz="2000" b="1"/>
              <a:t> –</a:t>
            </a:r>
            <a:r>
              <a:rPr lang="en-US" sz="2000" i="1" err="1">
                <a:sym typeface="Symbol"/>
              </a:rPr>
              <a:t>β</a:t>
            </a:r>
            <a:r>
              <a:rPr lang="en-US" sz="2000" i="1" baseline="-25000" err="1"/>
              <a:t>p</a:t>
            </a:r>
            <a:endParaRPr lang="en-US" sz="2000"/>
          </a:p>
          <a:p>
            <a:pPr>
              <a:buFontTx/>
              <a:buNone/>
              <a:defRPr/>
            </a:pPr>
            <a:endParaRPr lang="en-US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924193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Radici unitarie nel modello AR(</a:t>
            </a:r>
            <a:r>
              <a:rPr lang="en-US" i="1">
                <a:ea typeface="ＭＳ Ｐゴシック" pitchFamily="34" charset="-128"/>
              </a:rPr>
              <a:t>p</a:t>
            </a:r>
            <a:r>
              <a:rPr lang="en-US">
                <a:ea typeface="ＭＳ Ｐゴシック" pitchFamily="34" charset="-128"/>
              </a:rPr>
              <a:t>) (continua)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2000"/>
              <a:t>Il modello AR(</a:t>
            </a:r>
            <a:r>
              <a:rPr lang="en-US" sz="2000" i="1"/>
              <a:t>p</a:t>
            </a:r>
            <a:r>
              <a:rPr lang="en-US" sz="2000"/>
              <a:t>) può essere scritto come</a:t>
            </a:r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  <a:p>
            <a:pPr>
              <a:buFontTx/>
              <a:buNone/>
              <a:defRPr/>
            </a:pP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/>
              <a:t> = </a:t>
            </a:r>
            <a:r>
              <a:rPr lang="en-US" sz="2000" i="1" err="1">
                <a:sym typeface="Symbol"/>
              </a:rPr>
              <a:t>β</a:t>
            </a:r>
            <a:r>
              <a:rPr lang="da-DK" sz="2000" baseline="-25000"/>
              <a:t>0</a:t>
            </a:r>
            <a:r>
              <a:rPr lang="da-DK" sz="2000"/>
              <a:t> + </a:t>
            </a:r>
            <a:r>
              <a:rPr lang="en-US" sz="2000" i="1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–1 </a:t>
            </a:r>
            <a:r>
              <a:rPr lang="da-DK" sz="2000"/>
              <a:t>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baseline="-25000"/>
              <a:t>1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–1</a:t>
            </a:r>
            <a:r>
              <a:rPr lang="da-DK" sz="2000"/>
              <a:t> 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baseline="-25000"/>
              <a:t>2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–2</a:t>
            </a:r>
            <a:r>
              <a:rPr lang="da-DK" sz="2000"/>
              <a:t> + … 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i="1" baseline="-25000"/>
              <a:t>p</a:t>
            </a:r>
            <a:r>
              <a:rPr lang="da-DK" sz="2000" baseline="-25000"/>
              <a:t>–1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t–p</a:t>
            </a:r>
            <a:r>
              <a:rPr lang="da-DK" sz="2000" baseline="-25000"/>
              <a:t>+1</a:t>
            </a:r>
            <a:r>
              <a:rPr lang="da-DK" sz="2000"/>
              <a:t> + </a:t>
            </a:r>
            <a:r>
              <a:rPr lang="da-DK" sz="2000" i="1" err="1"/>
              <a:t>u</a:t>
            </a:r>
            <a:r>
              <a:rPr lang="da-DK" sz="2000" i="1" baseline="-25000" err="1"/>
              <a:t>t</a:t>
            </a:r>
            <a:endParaRPr lang="en-US" sz="2000"/>
          </a:p>
          <a:p>
            <a:pPr>
              <a:buFontTx/>
              <a:buNone/>
              <a:defRPr/>
            </a:pPr>
            <a:r>
              <a:rPr lang="da-DK" sz="2000"/>
              <a:t> </a:t>
            </a:r>
            <a:endParaRPr lang="en-US" sz="2000"/>
          </a:p>
          <a:p>
            <a:pPr>
              <a:buFontTx/>
              <a:buNone/>
              <a:defRPr/>
            </a:pPr>
            <a:r>
              <a:rPr lang="en-US" sz="2000"/>
              <a:t>dove </a:t>
            </a:r>
            <a:r>
              <a:rPr lang="en-US" sz="2000" i="1" err="1">
                <a:sym typeface="Symbol"/>
              </a:rPr>
              <a:t>δ</a:t>
            </a:r>
            <a:r>
              <a:rPr lang="en-US" sz="2000"/>
              <a:t> = 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1 </a:t>
            </a:r>
            <a:r>
              <a:rPr lang="en-US" sz="2000"/>
              <a:t>+ </a:t>
            </a:r>
            <a:r>
              <a:rPr lang="en-US" sz="2000" i="1">
                <a:sym typeface="Symbol"/>
              </a:rPr>
              <a:t>β</a:t>
            </a:r>
            <a:r>
              <a:rPr lang="en-US" sz="2000" baseline="-25000"/>
              <a:t>2 </a:t>
            </a:r>
            <a:r>
              <a:rPr lang="en-US" sz="2000"/>
              <a:t>+ … + </a:t>
            </a:r>
            <a:r>
              <a:rPr lang="en-US" sz="2000" i="1" err="1">
                <a:sym typeface="Symbol"/>
              </a:rPr>
              <a:t>β</a:t>
            </a:r>
            <a:r>
              <a:rPr lang="en-US" sz="2000" i="1" baseline="-25000" err="1"/>
              <a:t>p</a:t>
            </a:r>
            <a:r>
              <a:rPr lang="en-US" sz="2000"/>
              <a:t> – 1.</a:t>
            </a:r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  <a:p>
            <a:pPr marL="0" indent="0">
              <a:buFontTx/>
              <a:buNone/>
              <a:defRPr/>
            </a:pPr>
            <a:r>
              <a:rPr lang="en-US" sz="2000" u="sng"/>
              <a:t>Nota:</a:t>
            </a:r>
            <a:r>
              <a:rPr lang="en-US" sz="2000"/>
              <a:t> </a:t>
            </a:r>
            <a:r>
              <a:rPr lang="en-US" sz="2000" b="1"/>
              <a:t>se c’è una radice unitaria nel modello AR(</a:t>
            </a:r>
            <a:r>
              <a:rPr lang="en-US" sz="2000" b="1" i="1"/>
              <a:t>p</a:t>
            </a:r>
            <a:r>
              <a:rPr lang="en-US" sz="2000" b="1"/>
              <a:t>), </a:t>
            </a:r>
            <a:br>
              <a:rPr lang="en-US" sz="2000" b="1"/>
            </a:br>
            <a:r>
              <a:rPr lang="en-US" sz="2000" b="1"/>
              <a:t>allora </a:t>
            </a:r>
            <a:r>
              <a:rPr lang="en-US" sz="2000" b="1" i="1">
                <a:sym typeface="Symbol"/>
              </a:rPr>
              <a:t>δ</a:t>
            </a:r>
            <a:r>
              <a:rPr lang="en-US" sz="2000" b="1"/>
              <a:t> = 0 e il modello AR(</a:t>
            </a:r>
            <a:r>
              <a:rPr lang="en-US" sz="2000" b="1" i="1"/>
              <a:t>p</a:t>
            </a:r>
            <a:r>
              <a:rPr lang="en-US" sz="2000" b="1"/>
              <a:t>) diventa un modello </a:t>
            </a:r>
            <a:br>
              <a:rPr lang="en-US" sz="2000" b="1"/>
            </a:br>
            <a:r>
              <a:rPr lang="en-US" sz="2000" b="1"/>
              <a:t>AR(</a:t>
            </a:r>
            <a:r>
              <a:rPr lang="en-US" sz="2000" b="1" i="1"/>
              <a:t>p</a:t>
            </a:r>
            <a:r>
              <a:rPr lang="en-US" sz="2000" b="1"/>
              <a:t>–1) in differenze prime:</a:t>
            </a:r>
            <a:endParaRPr lang="en-US" sz="2000"/>
          </a:p>
          <a:p>
            <a:pPr>
              <a:buFontTx/>
              <a:buNone/>
              <a:defRPr/>
            </a:pPr>
            <a:r>
              <a:rPr lang="en-US" sz="2000"/>
              <a:t> </a:t>
            </a:r>
          </a:p>
          <a:p>
            <a:pPr>
              <a:buFontTx/>
              <a:buNone/>
              <a:defRPr/>
            </a:pP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/>
              <a:t> = </a:t>
            </a:r>
            <a:r>
              <a:rPr lang="en-US" sz="2000" i="1" err="1">
                <a:sym typeface="Symbol"/>
              </a:rPr>
              <a:t>β</a:t>
            </a:r>
            <a:r>
              <a:rPr lang="da-DK" sz="2000" baseline="-25000"/>
              <a:t>0</a:t>
            </a:r>
            <a:r>
              <a:rPr lang="da-DK" sz="2000"/>
              <a:t> 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baseline="-25000"/>
              <a:t>1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–1</a:t>
            </a:r>
            <a:r>
              <a:rPr lang="da-DK" sz="2000"/>
              <a:t> 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baseline="-25000"/>
              <a:t>2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</a:t>
            </a:r>
            <a:r>
              <a:rPr lang="da-DK" sz="2000" baseline="-25000"/>
              <a:t>–2</a:t>
            </a:r>
            <a:r>
              <a:rPr lang="da-DK" sz="2000"/>
              <a:t> + … + </a:t>
            </a:r>
            <a:r>
              <a:rPr lang="en-US" sz="2000" i="1" err="1">
                <a:sym typeface="Symbol"/>
              </a:rPr>
              <a:t>γ</a:t>
            </a:r>
            <a:r>
              <a:rPr lang="da-DK" sz="2000" i="1" baseline="-25000"/>
              <a:t>p</a:t>
            </a:r>
            <a:r>
              <a:rPr lang="da-DK" sz="2000" baseline="-25000"/>
              <a:t>–1</a:t>
            </a:r>
            <a:r>
              <a:rPr lang="en-US" sz="2000" err="1">
                <a:sym typeface="Symbol"/>
              </a:rPr>
              <a:t>Δ</a:t>
            </a:r>
            <a:r>
              <a:rPr lang="da-DK" sz="2000" i="1"/>
              <a:t>Y</a:t>
            </a:r>
            <a:r>
              <a:rPr lang="da-DK" sz="2000" i="1" baseline="-25000"/>
              <a:t>t–p</a:t>
            </a:r>
            <a:r>
              <a:rPr lang="da-DK" sz="2000" baseline="-25000"/>
              <a:t>+1</a:t>
            </a:r>
            <a:r>
              <a:rPr lang="da-DK" sz="2000"/>
              <a:t> + </a:t>
            </a:r>
            <a:r>
              <a:rPr lang="da-DK" sz="2000" i="1" err="1"/>
              <a:t>u</a:t>
            </a:r>
            <a:r>
              <a:rPr lang="da-DK" sz="2000" i="1" baseline="-25000" err="1"/>
              <a:t>t</a:t>
            </a:r>
            <a:endParaRPr lang="en-US" sz="2000"/>
          </a:p>
          <a:p>
            <a:pPr>
              <a:buFontTx/>
              <a:buNone/>
              <a:defRPr/>
            </a:pPr>
            <a:endParaRPr lang="en-US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922471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Appendice</a:t>
            </a:r>
            <a:r>
              <a:rPr lang="en-US" dirty="0"/>
              <a:t>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a typeface="ＭＳ Ｐゴシック" pitchFamily="34" charset="-128"/>
              </a:rPr>
              <a:t>La </a:t>
            </a:r>
            <a:r>
              <a:rPr lang="en-US" dirty="0" err="1">
                <a:ea typeface="ＭＳ Ｐゴシック" pitchFamily="34" charset="-128"/>
              </a:rPr>
              <a:t>statistica</a:t>
            </a:r>
            <a:r>
              <a:rPr lang="en-US" dirty="0">
                <a:ea typeface="ＭＳ Ｐゴシック" pitchFamily="34" charset="-128"/>
              </a:rPr>
              <a:t> QLR (</a:t>
            </a:r>
            <a:r>
              <a:rPr lang="en-US" dirty="0" err="1">
                <a:ea typeface="ＭＳ Ｐゴシック" pitchFamily="34" charset="-128"/>
              </a:rPr>
              <a:t>Quandt</a:t>
            </a:r>
            <a:r>
              <a:rPr lang="en-US" dirty="0">
                <a:ea typeface="ＭＳ Ｐゴシック" pitchFamily="34" charset="-128"/>
              </a:rPr>
              <a:t> Likelihood Ratio) e </a:t>
            </a:r>
            <a:r>
              <a:rPr lang="en-US" dirty="0" err="1">
                <a:ea typeface="ＭＳ Ｐゴシック" pitchFamily="34" charset="-128"/>
              </a:rPr>
              <a:t>il</a:t>
            </a:r>
            <a:r>
              <a:rPr lang="en-US" dirty="0">
                <a:ea typeface="ＭＳ Ｐゴシック" pitchFamily="34" charset="-128"/>
              </a:rPr>
              <a:t> relative test per la </a:t>
            </a:r>
            <a:r>
              <a:rPr lang="en-US" dirty="0" err="1">
                <a:ea typeface="ＭＳ Ｐゴシック" pitchFamily="34" charset="-128"/>
              </a:rPr>
              <a:t>presenza</a:t>
            </a:r>
            <a:r>
              <a:rPr lang="en-US" dirty="0">
                <a:ea typeface="ＭＳ Ｐゴシック" pitchFamily="34" charset="-128"/>
              </a:rPr>
              <a:t> di </a:t>
            </a:r>
            <a:r>
              <a:rPr lang="en-US" dirty="0" err="1">
                <a:ea typeface="ＭＳ Ｐゴシック" pitchFamily="34" charset="-128"/>
              </a:rPr>
              <a:t>rotture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strutturali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ignote</a:t>
            </a:r>
            <a:br>
              <a:rPr lang="en-US" dirty="0">
                <a:ea typeface="ＭＳ Ｐゴシック" pitchFamily="34" charset="-128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98539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La </a:t>
            </a:r>
            <a:r>
              <a:rPr lang="en-US" sz="2400" dirty="0" err="1">
                <a:ea typeface="ＭＳ Ｐゴシック" pitchFamily="34" charset="-128"/>
              </a:rPr>
              <a:t>statistica</a:t>
            </a:r>
            <a:r>
              <a:rPr lang="en-US" sz="2400" dirty="0">
                <a:ea typeface="ＭＳ Ｐゴシック" pitchFamily="34" charset="-128"/>
              </a:rPr>
              <a:t> QLR (</a:t>
            </a:r>
            <a:r>
              <a:rPr lang="en-US" sz="2400" dirty="0" err="1">
                <a:ea typeface="ＭＳ Ｐゴシック" pitchFamily="34" charset="-128"/>
              </a:rPr>
              <a:t>Quandt</a:t>
            </a:r>
            <a:r>
              <a:rPr lang="en-US" sz="2400" dirty="0">
                <a:ea typeface="ＭＳ Ｐゴシック" pitchFamily="34" charset="-128"/>
              </a:rPr>
              <a:t> Likelihood Ratio)</a:t>
            </a:r>
            <a:br>
              <a:rPr lang="en-US" sz="2400" dirty="0">
                <a:ea typeface="ＭＳ Ｐゴシック" pitchFamily="34" charset="-128"/>
              </a:rPr>
            </a:br>
            <a:r>
              <a:rPr lang="en-US" sz="2400" b="0" dirty="0">
                <a:ea typeface="ＭＳ Ｐゴシック" pitchFamily="34" charset="-128"/>
              </a:rPr>
              <a:t>(</a:t>
            </a:r>
            <a:r>
              <a:rPr lang="en-US" sz="2400" b="0" dirty="0" err="1">
                <a:ea typeface="ＭＳ Ｐゴシック" pitchFamily="34" charset="-128"/>
              </a:rPr>
              <a:t>rapporto</a:t>
            </a:r>
            <a:r>
              <a:rPr lang="en-US" sz="2400" b="0" dirty="0">
                <a:ea typeface="ＭＳ Ｐゴシック" pitchFamily="34" charset="-128"/>
              </a:rPr>
              <a:t> </a:t>
            </a:r>
            <a:r>
              <a:rPr lang="en-US" sz="2400" b="0" dirty="0" err="1">
                <a:ea typeface="ＭＳ Ｐゴシック" pitchFamily="34" charset="-128"/>
              </a:rPr>
              <a:t>delle</a:t>
            </a:r>
            <a:r>
              <a:rPr lang="en-US" sz="2400" b="0" dirty="0">
                <a:ea typeface="ＭＳ Ｐゴシック" pitchFamily="34" charset="-128"/>
              </a:rPr>
              <a:t> </a:t>
            </a:r>
            <a:r>
              <a:rPr lang="en-US" sz="2400" b="0" dirty="0" err="1">
                <a:ea typeface="ＭＳ Ｐゴシック" pitchFamily="34" charset="-128"/>
              </a:rPr>
              <a:t>verosimiglianze</a:t>
            </a:r>
            <a:r>
              <a:rPr lang="en-US" sz="2400" b="0" dirty="0">
                <a:ea typeface="ＭＳ Ｐゴシック" pitchFamily="34" charset="-128"/>
              </a:rPr>
              <a:t> di </a:t>
            </a:r>
            <a:r>
              <a:rPr lang="en-US" sz="2400" b="0" dirty="0" err="1">
                <a:ea typeface="ＭＳ Ｐゴシック" pitchFamily="34" charset="-128"/>
              </a:rPr>
              <a:t>Quandt</a:t>
            </a:r>
            <a:r>
              <a:rPr lang="en-US" sz="2400" b="0" dirty="0">
                <a:ea typeface="ＭＳ Ｐゴシック" pitchFamily="34" charset="-128"/>
              </a:rPr>
              <a:t>)</a:t>
            </a:r>
          </a:p>
        </p:txBody>
      </p:sp>
      <p:sp>
        <p:nvSpPr>
          <p:cNvPr id="5058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  <a:buFontTx/>
              <a:buNone/>
            </a:pPr>
            <a:r>
              <a:rPr lang="en-US" sz="2000" dirty="0" err="1">
                <a:ea typeface="ＭＳ Ｐゴシック" pitchFamily="34" charset="-128"/>
              </a:rPr>
              <a:t>Statistica</a:t>
            </a:r>
            <a:r>
              <a:rPr lang="en-US" sz="2000" dirty="0">
                <a:ea typeface="ＭＳ Ｐゴシック" pitchFamily="34" charset="-128"/>
              </a:rPr>
              <a:t> QLR = </a:t>
            </a:r>
            <a:r>
              <a:rPr lang="en-US" sz="2000" dirty="0" err="1">
                <a:ea typeface="ＭＳ Ｐゴシック" pitchFamily="34" charset="-128"/>
              </a:rPr>
              <a:t>massima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statistica</a:t>
            </a:r>
            <a:r>
              <a:rPr lang="en-US" sz="2000" dirty="0">
                <a:ea typeface="ＭＳ Ｐゴシック" pitchFamily="34" charset="-128"/>
              </a:rPr>
              <a:t> di Chow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ea typeface="ＭＳ Ｐゴシック" pitchFamily="34" charset="-128"/>
              </a:rPr>
              <a:t>Sia </a:t>
            </a:r>
            <a:r>
              <a:rPr lang="en-US" sz="2000" i="1" dirty="0">
                <a:ea typeface="ＭＳ Ｐゴシック" pitchFamily="34" charset="-128"/>
              </a:rPr>
              <a:t>F</a:t>
            </a:r>
            <a:r>
              <a:rPr lang="en-US" sz="2000" dirty="0">
                <a:ea typeface="ＭＳ Ｐゴシック" pitchFamily="34" charset="-128"/>
              </a:rPr>
              <a:t>(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dirty="0">
                <a:ea typeface="ＭＳ Ｐゴシック" pitchFamily="34" charset="-128"/>
              </a:rPr>
              <a:t>) = la </a:t>
            </a:r>
            <a:r>
              <a:rPr lang="en-US" sz="2000" dirty="0" err="1">
                <a:ea typeface="ＭＳ Ｐゴシック" pitchFamily="34" charset="-128"/>
              </a:rPr>
              <a:t>statistica</a:t>
            </a:r>
            <a:r>
              <a:rPr lang="en-US" sz="2000" dirty="0">
                <a:ea typeface="ＭＳ Ｐゴシック" pitchFamily="34" charset="-128"/>
              </a:rPr>
              <a:t> di Chow </a:t>
            </a:r>
            <a:r>
              <a:rPr lang="en-US" sz="2000" dirty="0" err="1">
                <a:ea typeface="ＭＳ Ｐゴシック" pitchFamily="34" charset="-128"/>
              </a:rPr>
              <a:t>che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verifica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l’ipotesi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che</a:t>
            </a:r>
            <a:r>
              <a:rPr lang="en-US" sz="2000" dirty="0">
                <a:ea typeface="ＭＳ Ｐゴシック" pitchFamily="34" charset="-128"/>
              </a:rPr>
              <a:t> non vi </a:t>
            </a:r>
            <a:r>
              <a:rPr lang="en-US" sz="2000" dirty="0" err="1">
                <a:ea typeface="ＭＳ Ｐゴシック" pitchFamily="34" charset="-128"/>
              </a:rPr>
              <a:t>siano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roturre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nella</a:t>
            </a:r>
            <a:r>
              <a:rPr lang="en-US" sz="2000" dirty="0">
                <a:ea typeface="ＭＳ Ｐゴシック" pitchFamily="34" charset="-128"/>
              </a:rPr>
              <a:t> data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dirty="0">
                <a:ea typeface="ＭＳ Ｐゴシック" pitchFamily="34" charset="-128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ea typeface="ＭＳ Ｐゴシック" pitchFamily="34" charset="-128"/>
              </a:rPr>
              <a:t>La </a:t>
            </a:r>
            <a:r>
              <a:rPr lang="en-US" sz="2000" dirty="0" err="1">
                <a:ea typeface="ＭＳ Ｐゴシック" pitchFamily="34" charset="-128"/>
              </a:rPr>
              <a:t>statistica</a:t>
            </a:r>
            <a:r>
              <a:rPr lang="en-US" sz="2000" dirty="0">
                <a:ea typeface="ＭＳ Ｐゴシック" pitchFamily="34" charset="-128"/>
              </a:rPr>
              <a:t> test </a:t>
            </a:r>
            <a:r>
              <a:rPr lang="en-US" sz="2000" i="1" dirty="0">
                <a:ea typeface="ＭＳ Ｐゴシック" pitchFamily="34" charset="-128"/>
              </a:rPr>
              <a:t>QLR</a:t>
            </a:r>
            <a:r>
              <a:rPr lang="en-US" sz="2000" dirty="0">
                <a:ea typeface="ＭＳ Ｐゴシック" pitchFamily="34" charset="-128"/>
              </a:rPr>
              <a:t> è </a:t>
            </a:r>
            <a:r>
              <a:rPr lang="en-US" sz="2000" dirty="0" err="1">
                <a:ea typeface="ＭＳ Ｐゴシック" pitchFamily="34" charset="-128"/>
              </a:rPr>
              <a:t>il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b="1" i="1" dirty="0" err="1">
                <a:ea typeface="ＭＳ Ｐゴシック" pitchFamily="34" charset="-128"/>
              </a:rPr>
              <a:t>massimo</a:t>
            </a:r>
            <a:r>
              <a:rPr lang="en-US" sz="2000" dirty="0">
                <a:ea typeface="ＭＳ Ｐゴシック" pitchFamily="34" charset="-128"/>
              </a:rPr>
              <a:t> di </a:t>
            </a:r>
            <a:r>
              <a:rPr lang="en-US" sz="2000" dirty="0" err="1">
                <a:ea typeface="ＭＳ Ｐゴシック" pitchFamily="34" charset="-128"/>
              </a:rPr>
              <a:t>tutte</a:t>
            </a:r>
            <a:r>
              <a:rPr lang="en-US" sz="2000" dirty="0">
                <a:ea typeface="ＭＳ Ｐゴシック" pitchFamily="34" charset="-128"/>
              </a:rPr>
              <a:t> le </a:t>
            </a:r>
            <a:r>
              <a:rPr lang="en-US" sz="2000" dirty="0" err="1">
                <a:ea typeface="ＭＳ Ｐゴシック" pitchFamily="34" charset="-128"/>
              </a:rPr>
              <a:t>statistiche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</a:rPr>
              <a:t>F</a:t>
            </a:r>
            <a:r>
              <a:rPr lang="en-US" sz="2000" dirty="0">
                <a:ea typeface="ＭＳ Ｐゴシック" pitchFamily="34" charset="-128"/>
              </a:rPr>
              <a:t> di Chow </a:t>
            </a:r>
            <a:r>
              <a:rPr lang="en-US" sz="2000" dirty="0" err="1">
                <a:ea typeface="ＭＳ Ｐゴシック" pitchFamily="34" charset="-128"/>
              </a:rPr>
              <a:t>su</a:t>
            </a:r>
            <a:r>
              <a:rPr lang="en-US" sz="2000" dirty="0">
                <a:ea typeface="ＭＳ Ｐゴシック" pitchFamily="34" charset="-128"/>
              </a:rPr>
              <a:t> un intervallo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dirty="0">
                <a:ea typeface="ＭＳ Ｐゴシック" pitchFamily="34" charset="-128"/>
              </a:rPr>
              <a:t>,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≤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>
                <a:ea typeface="ＭＳ Ｐゴシック" pitchFamily="34" charset="-128"/>
                <a:sym typeface="Symbol" pitchFamily="18" charset="2"/>
              </a:rPr>
              <a:t>≤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:</a:t>
            </a:r>
          </a:p>
          <a:p>
            <a:pPr algn="ctr">
              <a:spcAft>
                <a:spcPts val="600"/>
              </a:spcAft>
              <a:buFontTx/>
              <a:buNone/>
            </a:pPr>
            <a:r>
              <a:rPr lang="en-US" sz="2000" i="1" dirty="0">
                <a:ea typeface="ＭＳ Ｐゴシック" pitchFamily="34" charset="-128"/>
              </a:rPr>
              <a:t>QLR</a:t>
            </a:r>
            <a:r>
              <a:rPr lang="en-US" sz="2000" dirty="0">
                <a:ea typeface="ＭＳ Ｐゴシック" pitchFamily="34" charset="-128"/>
              </a:rPr>
              <a:t> = max[</a:t>
            </a:r>
            <a:r>
              <a:rPr lang="en-US" sz="2000" i="1" dirty="0">
                <a:ea typeface="ＭＳ Ｐゴシック" pitchFamily="34" charset="-128"/>
              </a:rPr>
              <a:t>F</a:t>
            </a:r>
            <a:r>
              <a:rPr lang="en-US" sz="2000" dirty="0">
                <a:ea typeface="ＭＳ Ｐゴシック" pitchFamily="34" charset="-128"/>
              </a:rPr>
              <a:t>(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), </a:t>
            </a:r>
            <a:r>
              <a:rPr lang="en-US" sz="2000" i="1" dirty="0">
                <a:ea typeface="ＭＳ Ｐゴシック" pitchFamily="34" charset="-128"/>
              </a:rPr>
              <a:t>F</a:t>
            </a:r>
            <a:r>
              <a:rPr lang="en-US" sz="2000" dirty="0">
                <a:ea typeface="ＭＳ Ｐゴシック" pitchFamily="34" charset="-128"/>
              </a:rPr>
              <a:t>(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+1) ,…, </a:t>
            </a:r>
            <a:r>
              <a:rPr lang="en-US" sz="2000" i="1" dirty="0">
                <a:ea typeface="ＭＳ Ｐゴシック" pitchFamily="34" charset="-128"/>
              </a:rPr>
              <a:t>F</a:t>
            </a:r>
            <a:r>
              <a:rPr lang="en-US" sz="2000" dirty="0">
                <a:ea typeface="ＭＳ Ｐゴシック" pitchFamily="34" charset="-128"/>
              </a:rPr>
              <a:t>(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–1), </a:t>
            </a:r>
            <a:r>
              <a:rPr lang="en-US" sz="2000" i="1" dirty="0">
                <a:ea typeface="ＭＳ Ｐゴシック" pitchFamily="34" charset="-128"/>
              </a:rPr>
              <a:t>F</a:t>
            </a:r>
            <a:r>
              <a:rPr lang="en-US" sz="2000" dirty="0">
                <a:ea typeface="ＭＳ Ｐゴシック" pitchFamily="34" charset="-128"/>
              </a:rPr>
              <a:t>(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)]</a:t>
            </a:r>
          </a:p>
          <a:p>
            <a:pPr>
              <a:spcAft>
                <a:spcPts val="600"/>
              </a:spcAft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 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ea typeface="ＭＳ Ｐゴシック" pitchFamily="34" charset="-128"/>
              </a:rPr>
              <a:t>Una </a:t>
            </a:r>
            <a:r>
              <a:rPr lang="en-US" sz="2000" dirty="0" err="1">
                <a:ea typeface="ＭＳ Ｐゴシック" pitchFamily="34" charset="-128"/>
              </a:rPr>
              <a:t>scelta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convenzionale</a:t>
            </a:r>
            <a:r>
              <a:rPr lang="en-US" sz="2000" dirty="0">
                <a:ea typeface="ＭＳ Ｐゴシック" pitchFamily="34" charset="-128"/>
              </a:rPr>
              <a:t> per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baseline="-25000" dirty="0">
                <a:ea typeface="ＭＳ Ｐゴシック" pitchFamily="34" charset="-128"/>
              </a:rPr>
              <a:t>0</a:t>
            </a:r>
            <a:r>
              <a:rPr lang="en-US" sz="2000" dirty="0">
                <a:ea typeface="ＭＳ Ｐゴシック" pitchFamily="34" charset="-128"/>
              </a:rPr>
              <a:t> e </a:t>
            </a:r>
            <a:r>
              <a:rPr lang="en-US" sz="2000" i="1" dirty="0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000" baseline="-25000" dirty="0">
                <a:ea typeface="ＭＳ Ｐゴシック" pitchFamily="34" charset="-128"/>
              </a:rPr>
              <a:t>1</a:t>
            </a:r>
            <a:r>
              <a:rPr lang="en-US" sz="2000" dirty="0">
                <a:ea typeface="ＭＳ Ｐゴシック" pitchFamily="34" charset="-128"/>
              </a:rPr>
              <a:t> è </a:t>
            </a:r>
            <a:r>
              <a:rPr lang="en-US" sz="2000" dirty="0" err="1">
                <a:ea typeface="ＭＳ Ｐゴシック" pitchFamily="34" charset="-128"/>
              </a:rPr>
              <a:t>costituita</a:t>
            </a:r>
            <a:r>
              <a:rPr lang="en-US" sz="2000" dirty="0">
                <a:ea typeface="ＭＳ Ｐゴシック" pitchFamily="34" charset="-128"/>
              </a:rPr>
              <a:t> dal 70% </a:t>
            </a:r>
            <a:r>
              <a:rPr lang="en-US" sz="2000" dirty="0" err="1">
                <a:ea typeface="ＭＳ Ｐゴシック" pitchFamily="34" charset="-128"/>
              </a:rPr>
              <a:t>più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interno</a:t>
            </a:r>
            <a:r>
              <a:rPr lang="en-US" sz="2000" dirty="0">
                <a:ea typeface="ＭＳ Ｐゴシック" pitchFamily="34" charset="-128"/>
              </a:rPr>
              <a:t> del </a:t>
            </a:r>
            <a:r>
              <a:rPr lang="en-US" sz="2000" dirty="0" err="1">
                <a:ea typeface="ＭＳ Ｐゴシック" pitchFamily="34" charset="-128"/>
              </a:rPr>
              <a:t>campione</a:t>
            </a:r>
            <a:r>
              <a:rPr lang="en-US" sz="2000" dirty="0">
                <a:ea typeface="ＭＳ Ｐゴシック" pitchFamily="34" charset="-128"/>
              </a:rPr>
              <a:t> (</a:t>
            </a:r>
            <a:r>
              <a:rPr lang="en-US" sz="2000" dirty="0" err="1">
                <a:ea typeface="ＭＳ Ｐゴシック" pitchFamily="34" charset="-128"/>
              </a:rPr>
              <a:t>scludendo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il</a:t>
            </a:r>
            <a:r>
              <a:rPr lang="en-US" sz="2000" dirty="0">
                <a:ea typeface="ＭＳ Ｐゴシック" pitchFamily="34" charset="-128"/>
              </a:rPr>
              <a:t> primo e </a:t>
            </a:r>
            <a:r>
              <a:rPr lang="en-US" sz="2000" dirty="0" err="1">
                <a:ea typeface="ＭＳ Ｐゴシック" pitchFamily="34" charset="-128"/>
              </a:rPr>
              <a:t>l’ultimo</a:t>
            </a:r>
            <a:r>
              <a:rPr lang="en-US" sz="2000" dirty="0">
                <a:ea typeface="ＭＳ Ｐゴシック" pitchFamily="34" charset="-128"/>
              </a:rPr>
              <a:t> 15%).</a:t>
            </a:r>
          </a:p>
          <a:p>
            <a:r>
              <a:rPr lang="en-US" sz="2000" dirty="0">
                <a:ea typeface="ＭＳ Ｐゴシック" pitchFamily="34" charset="-128"/>
              </a:rPr>
              <a:t>Si </a:t>
            </a:r>
            <a:r>
              <a:rPr lang="en-US" sz="2000" dirty="0" err="1">
                <a:ea typeface="ＭＳ Ｐゴシック" pitchFamily="34" charset="-128"/>
              </a:rPr>
              <a:t>devono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usare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consueti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valori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dirty="0" err="1">
                <a:ea typeface="ＭＳ Ｐゴシック" pitchFamily="34" charset="-128"/>
              </a:rPr>
              <a:t>critici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n-US" sz="2000" i="1" dirty="0" err="1">
                <a:ea typeface="ＭＳ Ｐゴシック" pitchFamily="34" charset="-128"/>
              </a:rPr>
              <a:t>F</a:t>
            </a:r>
            <a:r>
              <a:rPr lang="en-US" sz="2000" i="1" baseline="-25000" dirty="0" err="1">
                <a:ea typeface="ＭＳ Ｐゴシック" pitchFamily="34" charset="-128"/>
              </a:rPr>
              <a:t>q</a:t>
            </a:r>
            <a:r>
              <a:rPr lang="en-US" sz="2000" baseline="-25000" dirty="0">
                <a:ea typeface="ＭＳ Ｐゴシック" pitchFamily="34" charset="-128"/>
              </a:rPr>
              <a:t>,</a:t>
            </a:r>
            <a:r>
              <a:rPr lang="en-US" sz="2000" baseline="-25000" dirty="0">
                <a:ea typeface="ＭＳ Ｐゴシック" pitchFamily="34" charset="-128"/>
                <a:sym typeface="Euclid Symbol" pitchFamily="18" charset="2"/>
              </a:rPr>
              <a:t>∞</a:t>
            </a:r>
            <a:r>
              <a:rPr lang="en-US" sz="2000" dirty="0">
                <a:ea typeface="ＭＳ Ｐゴシック" pitchFamily="34" charset="-128"/>
              </a:rPr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82090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Il test QLR test (continua)</a:t>
            </a:r>
            <a:r>
              <a:rPr lang="en-US">
                <a:ea typeface="ＭＳ Ｐゴシック" pitchFamily="34" charset="-128"/>
              </a:rPr>
              <a:t> </a:t>
            </a:r>
          </a:p>
        </p:txBody>
      </p:sp>
      <p:sp>
        <p:nvSpPr>
          <p:cNvPr id="5038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ea typeface="ＭＳ Ｐゴシック" pitchFamily="34" charset="-128"/>
              </a:rPr>
              <a:t>La distribuzione nulla in grandi campioni di </a:t>
            </a:r>
            <a:r>
              <a:rPr lang="en-US" sz="2400" i="1">
                <a:ea typeface="ＭＳ Ｐゴシック" pitchFamily="34" charset="-128"/>
              </a:rPr>
              <a:t>F</a:t>
            </a:r>
            <a:r>
              <a:rPr lang="en-US" sz="2400">
                <a:ea typeface="ＭＳ Ｐゴシック" pitchFamily="34" charset="-128"/>
              </a:rPr>
              <a:t>(</a:t>
            </a:r>
            <a:r>
              <a:rPr lang="en-US" sz="2400" i="1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400">
                <a:ea typeface="ＭＳ Ｐゴシック" pitchFamily="34" charset="-128"/>
              </a:rPr>
              <a:t>) per un dato (fisso, non stimato) </a:t>
            </a:r>
            <a:r>
              <a:rPr lang="en-US" sz="2400" i="1">
                <a:ea typeface="ＭＳ Ｐゴシック" pitchFamily="34" charset="-128"/>
                <a:sym typeface="Symbol" pitchFamily="18" charset="2"/>
              </a:rPr>
              <a:t>τ</a:t>
            </a:r>
            <a:r>
              <a:rPr lang="en-US" sz="2400">
                <a:ea typeface="ＭＳ Ｐゴシック" pitchFamily="34" charset="-128"/>
              </a:rPr>
              <a:t>  è </a:t>
            </a:r>
            <a:r>
              <a:rPr lang="en-US" sz="2400" i="1">
                <a:ea typeface="ＭＳ Ｐゴシック" pitchFamily="34" charset="-128"/>
              </a:rPr>
              <a:t>F</a:t>
            </a:r>
            <a:r>
              <a:rPr lang="en-US" sz="2400" i="1" baseline="-25000">
                <a:ea typeface="ＭＳ Ｐゴシック" pitchFamily="34" charset="-128"/>
              </a:rPr>
              <a:t>q</a:t>
            </a:r>
            <a:r>
              <a:rPr lang="en-US" sz="2400" baseline="-25000">
                <a:ea typeface="ＭＳ Ｐゴシック" pitchFamily="34" charset="-128"/>
              </a:rPr>
              <a:t>,</a:t>
            </a:r>
            <a:r>
              <a:rPr lang="en-US" sz="2400" baseline="-25000">
                <a:ea typeface="ＭＳ Ｐゴシック" pitchFamily="34" charset="-128"/>
                <a:sym typeface="Euclid Symbol" pitchFamily="18" charset="2"/>
              </a:rPr>
              <a:t>∞</a:t>
            </a:r>
            <a:r>
              <a:rPr lang="en-US" sz="2400">
                <a:ea typeface="ＭＳ Ｐゴシック" pitchFamily="34" charset="-128"/>
              </a:rPr>
              <a:t> </a:t>
            </a:r>
          </a:p>
          <a:p>
            <a:r>
              <a:rPr lang="en-US" sz="2400">
                <a:ea typeface="ＭＳ Ｐゴシック" pitchFamily="34" charset="-128"/>
              </a:rPr>
              <a:t>Ma se si calcolano due statistiche test di Chow e si sceglie il più grande, il valore critico deve essere maggiore del valore critico per un singolo test di Chow.</a:t>
            </a:r>
          </a:p>
          <a:p>
            <a:r>
              <a:rPr lang="en-US" sz="2400">
                <a:ea typeface="ＭＳ Ｐゴシック" pitchFamily="34" charset="-128"/>
              </a:rPr>
              <a:t>Se si calcolano molti test di Chow – per esempio tutte le date nel 70% centrale del campione – il valore critico deve essere ancora più grande!</a:t>
            </a:r>
          </a:p>
          <a:p>
            <a:endParaRPr lang="en-US" sz="2400"/>
          </a:p>
          <a:p>
            <a:r>
              <a:rPr lang="en-US" sz="2400"/>
              <a:t>...Eviews usa automaticamente i valori critici giusti</a:t>
            </a:r>
            <a:endParaRPr lang="en-US" sz="24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407713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Esempio</a:t>
            </a:r>
            <a:r>
              <a:rPr lang="en-US">
                <a:ea typeface="ＭＳ Ｐゴシック" pitchFamily="34" charset="-128"/>
              </a:rPr>
              <a:t>: la curva di Phillips USA postbellica è stata stabile?</a:t>
            </a:r>
          </a:p>
        </p:txBody>
      </p:sp>
      <p:sp>
        <p:nvSpPr>
          <p:cNvPr id="50483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Si ricordi il modello ADL(4,4) di 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Inf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e </a:t>
            </a:r>
            <a:r>
              <a:rPr lang="en-US" sz="2000" i="1">
                <a:ea typeface="ＭＳ Ｐゴシック" pitchFamily="34" charset="-128"/>
              </a:rPr>
              <a:t>Unemp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– la curva di Phillips empirica rivolta al passato, stimata su (1962 – 2004):</a:t>
            </a:r>
          </a:p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 </a:t>
            </a:r>
          </a:p>
          <a:p>
            <a:pPr marL="0" indent="0">
              <a:buFontTx/>
              <a:buNone/>
            </a:pPr>
            <a:r>
              <a:rPr lang="en-US" sz="1800">
                <a:ea typeface="ＭＳ Ｐゴシック" pitchFamily="34" charset="-128"/>
              </a:rPr>
              <a:t>          = 1,30 – 0,42</a:t>
            </a:r>
            <a:r>
              <a:rPr lang="en-US" sz="18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1800" i="1">
                <a:ea typeface="ＭＳ Ｐゴシック" pitchFamily="34" charset="-128"/>
              </a:rPr>
              <a:t>Inf</a:t>
            </a:r>
            <a:r>
              <a:rPr lang="en-US" sz="1800" i="1" baseline="-25000">
                <a:ea typeface="ＭＳ Ｐゴシック" pitchFamily="34" charset="-128"/>
              </a:rPr>
              <a:t>t</a:t>
            </a:r>
            <a:r>
              <a:rPr lang="en-US" sz="1800" baseline="-25000">
                <a:ea typeface="ＭＳ Ｐゴシック" pitchFamily="34" charset="-128"/>
              </a:rPr>
              <a:t>–1</a:t>
            </a:r>
            <a:r>
              <a:rPr lang="en-US" sz="1800">
                <a:ea typeface="ＭＳ Ｐゴシック" pitchFamily="34" charset="-128"/>
              </a:rPr>
              <a:t> – 0,37</a:t>
            </a:r>
            <a:r>
              <a:rPr lang="en-US" sz="18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1800" i="1">
                <a:ea typeface="ＭＳ Ｐゴシック" pitchFamily="34" charset="-128"/>
              </a:rPr>
              <a:t>Inf</a:t>
            </a:r>
            <a:r>
              <a:rPr lang="en-US" sz="1800" i="1" baseline="-25000">
                <a:ea typeface="ＭＳ Ｐゴシック" pitchFamily="34" charset="-128"/>
              </a:rPr>
              <a:t>t</a:t>
            </a:r>
            <a:r>
              <a:rPr lang="en-US" sz="1800" baseline="-25000">
                <a:ea typeface="ＭＳ Ｐゴシック" pitchFamily="34" charset="-128"/>
              </a:rPr>
              <a:t>–2</a:t>
            </a:r>
            <a:r>
              <a:rPr lang="en-US" sz="1800">
                <a:ea typeface="ＭＳ Ｐゴシック" pitchFamily="34" charset="-128"/>
              </a:rPr>
              <a:t> + 0,06</a:t>
            </a:r>
            <a:r>
              <a:rPr lang="en-US" sz="18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1800" i="1">
                <a:ea typeface="ＭＳ Ｐゴシック" pitchFamily="34" charset="-128"/>
              </a:rPr>
              <a:t>Inf</a:t>
            </a:r>
            <a:r>
              <a:rPr lang="en-US" sz="1800" i="1" baseline="-25000">
                <a:ea typeface="ＭＳ Ｐゴシック" pitchFamily="34" charset="-128"/>
              </a:rPr>
              <a:t>t</a:t>
            </a:r>
            <a:r>
              <a:rPr lang="en-US" sz="1800" baseline="-25000">
                <a:ea typeface="ＭＳ Ｐゴシック" pitchFamily="34" charset="-128"/>
              </a:rPr>
              <a:t>–3</a:t>
            </a:r>
            <a:r>
              <a:rPr lang="en-US" sz="1800">
                <a:ea typeface="ＭＳ Ｐゴシック" pitchFamily="34" charset="-128"/>
              </a:rPr>
              <a:t> – 0,04</a:t>
            </a:r>
            <a:r>
              <a:rPr lang="en-US" sz="18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1800" i="1">
                <a:ea typeface="ＭＳ Ｐゴシック" pitchFamily="34" charset="-128"/>
              </a:rPr>
              <a:t>Inf</a:t>
            </a:r>
            <a:r>
              <a:rPr lang="en-US" sz="1800" i="1" baseline="-25000">
                <a:ea typeface="ＭＳ Ｐゴシック" pitchFamily="34" charset="-128"/>
              </a:rPr>
              <a:t>t</a:t>
            </a:r>
            <a:r>
              <a:rPr lang="en-US" sz="1800" baseline="-25000">
                <a:ea typeface="ＭＳ Ｐゴシック" pitchFamily="34" charset="-128"/>
              </a:rPr>
              <a:t>–4</a:t>
            </a:r>
            <a:endParaRPr lang="en-US" sz="180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en-US" sz="1800">
                <a:ea typeface="ＭＳ Ｐゴシック" pitchFamily="34" charset="-128"/>
              </a:rPr>
              <a:t>              (0,44)    (0,08)            (0,09)          (0,08)          (0,08)</a:t>
            </a:r>
          </a:p>
          <a:p>
            <a:pPr marL="0" indent="0">
              <a:buFontTx/>
              <a:buNone/>
            </a:pPr>
            <a:r>
              <a:rPr lang="en-US" sz="1800">
                <a:ea typeface="ＭＳ Ｐゴシック" pitchFamily="34" charset="-128"/>
              </a:rPr>
              <a:t> </a:t>
            </a:r>
          </a:p>
          <a:p>
            <a:pPr marL="0" indent="0">
              <a:buFontTx/>
              <a:buNone/>
            </a:pPr>
            <a:r>
              <a:rPr lang="en-US" sz="1800">
                <a:ea typeface="ＭＳ Ｐゴシック" pitchFamily="34" charset="-128"/>
              </a:rPr>
              <a:t>        – 2,64</a:t>
            </a:r>
            <a:r>
              <a:rPr lang="en-US" sz="1800" i="1">
                <a:ea typeface="ＭＳ Ｐゴシック" pitchFamily="34" charset="-128"/>
              </a:rPr>
              <a:t>Unem</a:t>
            </a:r>
            <a:r>
              <a:rPr lang="en-US" sz="1800" i="1" baseline="-25000">
                <a:ea typeface="ＭＳ Ｐゴシック" pitchFamily="34" charset="-128"/>
              </a:rPr>
              <a:t>t</a:t>
            </a:r>
            <a:r>
              <a:rPr lang="en-US" sz="1800" baseline="-25000">
                <a:ea typeface="ＭＳ Ｐゴシック" pitchFamily="34" charset="-128"/>
              </a:rPr>
              <a:t>–1</a:t>
            </a:r>
            <a:r>
              <a:rPr lang="en-US" sz="1800">
                <a:ea typeface="ＭＳ Ｐゴシック" pitchFamily="34" charset="-128"/>
              </a:rPr>
              <a:t> + 3,04</a:t>
            </a:r>
            <a:r>
              <a:rPr lang="en-US" sz="1800" i="1">
                <a:ea typeface="ＭＳ Ｐゴシック" pitchFamily="34" charset="-128"/>
              </a:rPr>
              <a:t>Unem</a:t>
            </a:r>
            <a:r>
              <a:rPr lang="en-US" sz="1800" i="1" baseline="-25000">
                <a:ea typeface="ＭＳ Ｐゴシック" pitchFamily="34" charset="-128"/>
              </a:rPr>
              <a:t>t</a:t>
            </a:r>
            <a:r>
              <a:rPr lang="en-US" sz="1800" baseline="-25000">
                <a:ea typeface="ＭＳ Ｐゴシック" pitchFamily="34" charset="-128"/>
              </a:rPr>
              <a:t>–2</a:t>
            </a:r>
            <a:r>
              <a:rPr lang="en-US" sz="1800">
                <a:ea typeface="ＭＳ Ｐゴシック" pitchFamily="34" charset="-128"/>
              </a:rPr>
              <a:t> – 0,38</a:t>
            </a:r>
            <a:r>
              <a:rPr lang="en-US" sz="1800" i="1">
                <a:ea typeface="ＭＳ Ｐゴシック" pitchFamily="34" charset="-128"/>
              </a:rPr>
              <a:t>Unem</a:t>
            </a:r>
            <a:r>
              <a:rPr lang="en-US" sz="1800" i="1" baseline="-25000">
                <a:ea typeface="ＭＳ Ｐゴシック" pitchFamily="34" charset="-128"/>
              </a:rPr>
              <a:t>t</a:t>
            </a:r>
            <a:r>
              <a:rPr lang="en-US" sz="1800" baseline="-25000">
                <a:ea typeface="ＭＳ Ｐゴシック" pitchFamily="34" charset="-128"/>
              </a:rPr>
              <a:t>–3</a:t>
            </a:r>
            <a:r>
              <a:rPr lang="en-US" sz="1800">
                <a:ea typeface="ＭＳ Ｐゴシック" pitchFamily="34" charset="-128"/>
              </a:rPr>
              <a:t> + 0,25</a:t>
            </a:r>
            <a:r>
              <a:rPr lang="en-US" sz="1800" i="1">
                <a:ea typeface="ＭＳ Ｐゴシック" pitchFamily="34" charset="-128"/>
              </a:rPr>
              <a:t>Unemp</a:t>
            </a:r>
            <a:r>
              <a:rPr lang="en-US" sz="1800" i="1" baseline="-25000">
                <a:ea typeface="ＭＳ Ｐゴシック" pitchFamily="34" charset="-128"/>
              </a:rPr>
              <a:t>t</a:t>
            </a:r>
            <a:r>
              <a:rPr lang="en-US" sz="1800" baseline="-25000">
                <a:ea typeface="ＭＳ Ｐゴシック" pitchFamily="34" charset="-128"/>
              </a:rPr>
              <a:t>–4</a:t>
            </a:r>
            <a:r>
              <a:rPr lang="en-US" sz="1800">
                <a:ea typeface="ＭＳ Ｐゴシック" pitchFamily="34" charset="-128"/>
              </a:rPr>
              <a:t>  </a:t>
            </a:r>
          </a:p>
          <a:p>
            <a:pPr marL="0" indent="0">
              <a:buFontTx/>
              <a:buNone/>
            </a:pPr>
            <a:r>
              <a:rPr lang="en-US" sz="1800">
                <a:ea typeface="ＭＳ Ｐゴシック" pitchFamily="34" charset="-128"/>
              </a:rPr>
              <a:t>             (0,46)           (0,86)             (0,89)             (0,45)</a:t>
            </a:r>
          </a:p>
          <a:p>
            <a:pPr marL="0" indent="0">
              <a:buFontTx/>
              <a:buNone/>
            </a:pPr>
            <a:r>
              <a:rPr lang="en-US" sz="1800">
                <a:ea typeface="ＭＳ Ｐゴシック" pitchFamily="34" charset="-128"/>
              </a:rPr>
              <a:t> </a:t>
            </a:r>
          </a:p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Questo modello è rimasto stabile su tutto il periodo 1962-2004?</a:t>
            </a:r>
          </a:p>
          <a:p>
            <a:pPr marL="0" indent="0">
              <a:buFontTx/>
              <a:buNone/>
            </a:pPr>
            <a:endParaRPr lang="en-US" sz="2000">
              <a:ea typeface="ＭＳ Ｐゴシック" pitchFamily="34" charset="-128"/>
            </a:endParaRPr>
          </a:p>
        </p:txBody>
      </p:sp>
      <p:graphicFrame>
        <p:nvGraphicFramePr>
          <p:cNvPr id="504834" name="Object 2"/>
          <p:cNvGraphicFramePr>
            <a:graphicFrameLocks noChangeAspect="1"/>
          </p:cNvGraphicFramePr>
          <p:nvPr/>
        </p:nvGraphicFramePr>
        <p:xfrm>
          <a:off x="430213" y="2870200"/>
          <a:ext cx="6905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80" name="Equation" r:id="rId3" imgW="774360" imgH="482400" progId="Equation.DSMT4">
                  <p:embed/>
                </p:oleObj>
              </mc:Choice>
              <mc:Fallback>
                <p:oleObj name="Equation" r:id="rId3" imgW="774360" imgH="482400" progId="Equation.DSMT4">
                  <p:embed/>
                  <p:pic>
                    <p:nvPicPr>
                      <p:cNvPr id="5048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2870200"/>
                        <a:ext cx="6905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02675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Test QLR di stabilità della curva di Phillips USA </a:t>
            </a:r>
          </a:p>
        </p:txBody>
      </p:sp>
      <p:sp>
        <p:nvSpPr>
          <p:cNvPr id="5130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Variabile dipendente:  </a:t>
            </a:r>
            <a:r>
              <a:rPr lang="en-US" sz="2000" err="1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 err="1">
                <a:ea typeface="ＭＳ Ｐゴシック" pitchFamily="34" charset="-128"/>
              </a:rPr>
              <a:t>Inf</a:t>
            </a:r>
            <a:r>
              <a:rPr lang="en-US" sz="2000" i="1" baseline="-25000" err="1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  </a:t>
            </a:r>
            <a:endParaRPr lang="en-US" sz="110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sz="2000">
                <a:ea typeface="ＭＳ Ｐゴシック" pitchFamily="34" charset="-128"/>
              </a:rPr>
              <a:t>Regressori: intercetta, 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Inf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,…, 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Inf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–4</a:t>
            </a:r>
            <a:r>
              <a:rPr lang="en-US" sz="2000">
                <a:ea typeface="ＭＳ Ｐゴシック" pitchFamily="34" charset="-128"/>
              </a:rPr>
              <a:t>, </a:t>
            </a:r>
            <a:r>
              <a:rPr lang="en-US" sz="2000" i="1">
                <a:ea typeface="ＭＳ Ｐゴシック" pitchFamily="34" charset="-128"/>
              </a:rPr>
              <a:t>Unemp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,…, </a:t>
            </a:r>
            <a:r>
              <a:rPr lang="en-US" sz="2000" i="1">
                <a:ea typeface="ＭＳ Ｐゴシック" pitchFamily="34" charset="-128"/>
              </a:rPr>
              <a:t>Unemp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–4</a:t>
            </a:r>
            <a:endParaRPr lang="en-US" sz="1100">
              <a:ea typeface="ＭＳ Ｐゴシック" pitchFamily="34" charset="-128"/>
            </a:endParaRPr>
          </a:p>
          <a:p>
            <a:endParaRPr lang="en-US" sz="2000">
              <a:ea typeface="ＭＳ Ｐゴシック" pitchFamily="34" charset="-128"/>
            </a:endParaRPr>
          </a:p>
          <a:p>
            <a:r>
              <a:rPr lang="en-US" sz="2000">
                <a:ea typeface="ＭＳ Ｐゴシック" pitchFamily="34" charset="-128"/>
              </a:rPr>
              <a:t>test per costanza della sola intercetta (altri coefficienti sono assunti costanti): </a:t>
            </a:r>
          </a:p>
          <a:p>
            <a:pPr lvl="1"/>
            <a:r>
              <a:rPr lang="en-US" sz="1600" i="1">
                <a:ea typeface="ＭＳ Ｐゴシック" pitchFamily="34" charset="-128"/>
              </a:rPr>
              <a:t>QLR</a:t>
            </a:r>
            <a:r>
              <a:rPr lang="en-US" sz="1600">
                <a:ea typeface="ＭＳ Ｐゴシック" pitchFamily="34" charset="-128"/>
              </a:rPr>
              <a:t> = 2,865 (</a:t>
            </a:r>
            <a:r>
              <a:rPr lang="en-US" sz="1600" i="1">
                <a:ea typeface="ＭＳ Ｐゴシック" pitchFamily="34" charset="-128"/>
              </a:rPr>
              <a:t>q</a:t>
            </a:r>
            <a:r>
              <a:rPr lang="en-US" sz="1600">
                <a:ea typeface="ＭＳ Ｐゴシック" pitchFamily="34" charset="-128"/>
              </a:rPr>
              <a:t> = 1).</a:t>
            </a:r>
            <a:endParaRPr lang="en-US" sz="700">
              <a:ea typeface="ＭＳ Ｐゴシック" pitchFamily="34" charset="-128"/>
            </a:endParaRPr>
          </a:p>
          <a:p>
            <a:pPr lvl="1"/>
            <a:r>
              <a:rPr lang="en-US" sz="1800">
                <a:ea typeface="ＭＳ Ｐゴシック" pitchFamily="34" charset="-128"/>
              </a:rPr>
              <a:t>valore critico al 10% = 7,12 </a:t>
            </a:r>
            <a:r>
              <a:rPr lang="en-US" sz="1800">
                <a:latin typeface="Wingdings" pitchFamily="2" charset="2"/>
                <a:ea typeface="ＭＳ Ｐゴシック" pitchFamily="34" charset="-128"/>
                <a:sym typeface="Wingdings" pitchFamily="2" charset="2"/>
              </a:rPr>
              <a:t></a:t>
            </a:r>
            <a:r>
              <a:rPr lang="en-US" sz="1800">
                <a:ea typeface="ＭＳ Ｐゴシック" pitchFamily="34" charset="-128"/>
              </a:rPr>
              <a:t> non rifiuta al livello del 10%</a:t>
            </a:r>
            <a:endParaRPr lang="en-US" sz="1000">
              <a:ea typeface="ＭＳ Ｐゴシック" pitchFamily="34" charset="-128"/>
            </a:endParaRPr>
          </a:p>
          <a:p>
            <a:r>
              <a:rPr lang="en-US" sz="2000">
                <a:ea typeface="ＭＳ Ｐゴシック" pitchFamily="34" charset="-128"/>
              </a:rPr>
              <a:t>test per costanza di intercetta e coefficienti di </a:t>
            </a:r>
            <a:r>
              <a:rPr lang="en-US" sz="2000" i="1">
                <a:ea typeface="ＭＳ Ｐゴシック" pitchFamily="34" charset="-128"/>
              </a:rPr>
              <a:t>Unemp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>
                <a:ea typeface="ＭＳ Ｐゴシック" pitchFamily="34" charset="-128"/>
              </a:rPr>
              <a:t>,…, </a:t>
            </a:r>
            <a:r>
              <a:rPr lang="en-US" sz="2000" i="1">
                <a:ea typeface="ＭＳ Ｐゴシック" pitchFamily="34" charset="-128"/>
              </a:rPr>
              <a:t>Unemp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–3</a:t>
            </a:r>
            <a:r>
              <a:rPr lang="en-US" sz="2000">
                <a:ea typeface="ＭＳ Ｐゴシック" pitchFamily="34" charset="-128"/>
              </a:rPr>
              <a:t> (i coefficienti di 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Inf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–1</a:t>
            </a:r>
            <a:r>
              <a:rPr lang="en-US" sz="2000">
                <a:ea typeface="ＭＳ Ｐゴシック" pitchFamily="34" charset="-128"/>
              </a:rPr>
              <a:t>,…, </a:t>
            </a:r>
            <a:r>
              <a:rPr lang="en-US" sz="2000">
                <a:ea typeface="ＭＳ Ｐゴシック" pitchFamily="34" charset="-128"/>
                <a:sym typeface="Symbol" pitchFamily="18" charset="2"/>
              </a:rPr>
              <a:t>Δ</a:t>
            </a:r>
            <a:r>
              <a:rPr lang="en-US" sz="2000" i="1">
                <a:ea typeface="ＭＳ Ｐゴシック" pitchFamily="34" charset="-128"/>
              </a:rPr>
              <a:t>Inf</a:t>
            </a:r>
            <a:r>
              <a:rPr lang="en-US" sz="2000" i="1" baseline="-25000">
                <a:ea typeface="ＭＳ Ｐゴシック" pitchFamily="34" charset="-128"/>
              </a:rPr>
              <a:t>t</a:t>
            </a:r>
            <a:r>
              <a:rPr lang="en-US" sz="2000" baseline="-25000">
                <a:ea typeface="ＭＳ Ｐゴシック" pitchFamily="34" charset="-128"/>
              </a:rPr>
              <a:t>–4</a:t>
            </a:r>
            <a:r>
              <a:rPr lang="en-US" sz="2000" i="1">
                <a:ea typeface="ＭＳ Ｐゴシック" pitchFamily="34" charset="-128"/>
              </a:rPr>
              <a:t> </a:t>
            </a:r>
            <a:r>
              <a:rPr lang="en-US" sz="2000">
                <a:ea typeface="ＭＳ Ｐゴシック" pitchFamily="34" charset="-128"/>
              </a:rPr>
              <a:t>sono costanti): </a:t>
            </a:r>
          </a:p>
          <a:p>
            <a:pPr lvl="1"/>
            <a:r>
              <a:rPr lang="en-US" sz="1600" i="1">
                <a:ea typeface="ＭＳ Ｐゴシック" pitchFamily="34" charset="-128"/>
              </a:rPr>
              <a:t>QLR</a:t>
            </a:r>
            <a:r>
              <a:rPr lang="en-US" sz="1600">
                <a:ea typeface="ＭＳ Ｐゴシック" pitchFamily="34" charset="-128"/>
              </a:rPr>
              <a:t> = 5,158 (</a:t>
            </a:r>
            <a:r>
              <a:rPr lang="en-US" sz="1600" i="1">
                <a:ea typeface="ＭＳ Ｐゴシック" pitchFamily="34" charset="-128"/>
              </a:rPr>
              <a:t>q</a:t>
            </a:r>
            <a:r>
              <a:rPr lang="en-US" sz="1600">
                <a:ea typeface="ＭＳ Ｐゴシック" pitchFamily="34" charset="-128"/>
              </a:rPr>
              <a:t> = 5)</a:t>
            </a:r>
            <a:endParaRPr lang="en-US" sz="700">
              <a:ea typeface="ＭＳ Ｐゴシック" pitchFamily="34" charset="-128"/>
            </a:endParaRPr>
          </a:p>
          <a:p>
            <a:pPr lvl="1"/>
            <a:r>
              <a:rPr lang="en-US" sz="1800">
                <a:ea typeface="ＭＳ Ｐゴシック" pitchFamily="34" charset="-128"/>
              </a:rPr>
              <a:t>valore critico all’1% = 4,53 </a:t>
            </a:r>
            <a:r>
              <a:rPr lang="en-US" sz="1800">
                <a:latin typeface="Wingdings" pitchFamily="2" charset="2"/>
                <a:ea typeface="ＭＳ Ｐゴシック" pitchFamily="34" charset="-128"/>
                <a:sym typeface="Wingdings" pitchFamily="2" charset="2"/>
              </a:rPr>
              <a:t></a:t>
            </a:r>
            <a:r>
              <a:rPr lang="en-US" sz="1800">
                <a:ea typeface="ＭＳ Ｐゴシック" pitchFamily="34" charset="-128"/>
              </a:rPr>
              <a:t> rifiuta al livello dell’1%</a:t>
            </a:r>
            <a:endParaRPr lang="en-US" sz="1000">
              <a:ea typeface="ＭＳ Ｐゴシック" pitchFamily="34" charset="-128"/>
            </a:endParaRPr>
          </a:p>
          <a:p>
            <a:pPr lvl="1"/>
            <a:r>
              <a:rPr lang="en-US" sz="1800">
                <a:ea typeface="ＭＳ Ｐゴシック" pitchFamily="34" charset="-128"/>
              </a:rPr>
              <a:t>stima data rottura: </a:t>
            </a:r>
            <a:r>
              <a:rPr lang="en-US" sz="1800" i="1">
                <a:ea typeface="ＭＳ Ｐゴシック" pitchFamily="34" charset="-128"/>
              </a:rPr>
              <a:t>F</a:t>
            </a:r>
            <a:r>
              <a:rPr lang="en-US" sz="1800">
                <a:ea typeface="ＭＳ Ｐゴシック" pitchFamily="34" charset="-128"/>
              </a:rPr>
              <a:t> massimale si ha in 1981:IV</a:t>
            </a:r>
            <a:endParaRPr lang="en-US" sz="1000">
              <a:ea typeface="ＭＳ Ｐゴシック" pitchFamily="34" charset="-128"/>
            </a:endParaRPr>
          </a:p>
          <a:p>
            <a:endParaRPr lang="en-US" sz="2000">
              <a:ea typeface="ＭＳ Ｐゴシック" pitchFamily="34" charset="-128"/>
            </a:endParaRPr>
          </a:p>
          <a:p>
            <a:r>
              <a:rPr lang="en-US" sz="2000">
                <a:ea typeface="ＭＳ Ｐゴシック" pitchFamily="34" charset="-128"/>
              </a:rPr>
              <a:t>Si conclude che vi è una rottura nella relazione inflazione – disoccupazione, con data stimata 1981:IV</a:t>
            </a:r>
            <a:endParaRPr lang="en-US" sz="1100">
              <a:ea typeface="ＭＳ Ｐゴシック" pitchFamily="34" charset="-128"/>
            </a:endParaRPr>
          </a:p>
          <a:p>
            <a:endParaRPr lang="en-US" sz="2000">
              <a:ea typeface="ＭＳ Ｐゴシック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156061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a typeface="ＭＳ Ｐゴシック" pitchFamily="34" charset="-128"/>
              </a:rPr>
              <a:t>Figura 14.5 </a:t>
            </a:r>
            <a:r>
              <a:rPr lang="en-US" b="0" i="1">
                <a:ea typeface="ＭＳ Ｐゴシック" pitchFamily="34" charset="-128"/>
              </a:rPr>
              <a:t>Statistica F per la verifica di rotture nell’Equazione (14.17) in date diverse</a:t>
            </a:r>
            <a:endParaRPr lang="en-US" b="0">
              <a:ea typeface="ＭＳ Ｐゴシック" pitchFamily="34" charset="-128"/>
            </a:endParaRPr>
          </a:p>
        </p:txBody>
      </p:sp>
      <p:pic>
        <p:nvPicPr>
          <p:cNvPr id="537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147830" cy="479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41056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Temi Avanzati </a:t>
            </a:r>
            <a:br>
              <a:rPr lang="it-IT" dirty="0">
                <a:ea typeface="ＭＳ Ｐゴシック" pitchFamily="34" charset="-128"/>
              </a:rPr>
            </a:br>
            <a:r>
              <a:rPr lang="it-IT" sz="1600" dirty="0">
                <a:ea typeface="ＭＳ Ｐゴシック" pitchFamily="34" charset="-128"/>
              </a:rPr>
              <a:t>Stima degli</a:t>
            </a:r>
            <a:br>
              <a:rPr lang="it-IT" sz="1600" dirty="0">
                <a:ea typeface="ＭＳ Ｐゴシック" pitchFamily="34" charset="-128"/>
              </a:rPr>
            </a:br>
            <a:r>
              <a:rPr lang="it-IT" sz="1600" dirty="0">
                <a:ea typeface="ＭＳ Ｐゴシック" pitchFamily="34" charset="-128"/>
              </a:rPr>
              <a:t>effetti causali dinamici ed errori standard corretti</a:t>
            </a:r>
            <a:endParaRPr lang="en-US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Terza parte – Serie temporali</a:t>
            </a:r>
          </a:p>
          <a:p>
            <a:endParaRPr lang="it-IT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6AF79-3C18-4534-8BEA-74949D4DE89F}" type="slidenum">
              <a:rPr lang="en-US" altLang="en-US" smtClean="0"/>
              <a:pPr>
                <a:defRPr/>
              </a:pPr>
              <a:t>123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85104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Sommario</a:t>
            </a:r>
          </a:p>
        </p:txBody>
      </p:sp>
      <p:sp>
        <p:nvSpPr>
          <p:cNvPr id="8194" name="Rectangle 1028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371600"/>
            <a:ext cx="8610600" cy="4876800"/>
          </a:xfrm>
        </p:spPr>
        <p:txBody>
          <a:bodyPr/>
          <a:lstStyle/>
          <a:p>
            <a:pPr marL="457200" indent="-457200">
              <a:buFont typeface="Verdana" pitchFamily="34" charset="0"/>
              <a:buAutoNum type="arabicPeriod"/>
            </a:pPr>
            <a:r>
              <a:rPr lang="it-IT" sz="2400" dirty="0">
                <a:ea typeface="ＭＳ Ｐゴシック" pitchFamily="34" charset="-128"/>
              </a:rPr>
              <a:t>Gli effetti causali dinamici e i dati sul succo d’arancia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400" dirty="0">
                <a:ea typeface="ＭＳ Ｐゴシック" pitchFamily="34" charset="-128"/>
              </a:rPr>
              <a:t>Stima degli effetti causali dinamici con regressori esogeni: il modello a ritardi distribuiti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400" dirty="0">
                <a:ea typeface="ＭＳ Ｐゴシック" pitchFamily="34" charset="-128"/>
              </a:rPr>
              <a:t>Gli errori standard HAC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400" dirty="0">
                <a:ea typeface="ＭＳ Ｐゴシック" pitchFamily="34" charset="-128"/>
              </a:rPr>
              <a:t>Applicazione ai prezzi del succo d’arancia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400" dirty="0">
                <a:ea typeface="ＭＳ Ｐゴシック" pitchFamily="34" charset="-128"/>
              </a:rPr>
              <a:t>Altro sull’esogeneità</a:t>
            </a:r>
          </a:p>
          <a:p>
            <a:pPr marL="0" indent="0"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926890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10600" cy="992187"/>
          </a:xfrm>
        </p:spPr>
        <p:txBody>
          <a:bodyPr/>
          <a:lstStyle/>
          <a:p>
            <a:r>
              <a:rPr lang="it-IT" dirty="0">
                <a:ea typeface="ＭＳ Ｐゴシック" pitchFamily="34" charset="-128"/>
              </a:rPr>
              <a:t>Gli effetti causali dinamici e i dati sul succo </a:t>
            </a:r>
            <a:r>
              <a:rPr lang="it-IT">
                <a:ea typeface="ＭＳ Ｐゴシック" pitchFamily="34" charset="-128"/>
              </a:rPr>
              <a:t>d’arancia (Paragrafi </a:t>
            </a:r>
            <a:r>
              <a:rPr lang="it-IT" dirty="0">
                <a:ea typeface="ＭＳ Ｐゴシック" pitchFamily="34" charset="-128"/>
              </a:rPr>
              <a:t>15.1 e 15.2)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it-IT" sz="2000" dirty="0"/>
              <a:t>Un effetto </a:t>
            </a:r>
            <a:r>
              <a:rPr lang="it-IT" sz="2000" b="1" i="1" dirty="0"/>
              <a:t>causale dinamico </a:t>
            </a:r>
            <a:r>
              <a:rPr lang="it-IT" sz="2000" dirty="0"/>
              <a:t>è l’effetto su </a:t>
            </a:r>
            <a:r>
              <a:rPr lang="it-IT" sz="2000" i="1" dirty="0"/>
              <a:t>Y</a:t>
            </a:r>
            <a:r>
              <a:rPr lang="it-IT" sz="2000" dirty="0"/>
              <a:t> </a:t>
            </a:r>
            <a:r>
              <a:rPr lang="it-IT" sz="2000"/>
              <a:t>di una variazione in </a:t>
            </a:r>
            <a:r>
              <a:rPr lang="it-IT" sz="2000" i="1" dirty="0"/>
              <a:t>X</a:t>
            </a:r>
            <a:r>
              <a:rPr lang="it-IT" sz="2000" dirty="0"/>
              <a:t> nel tempo.</a:t>
            </a:r>
          </a:p>
          <a:p>
            <a:pPr marL="0" indent="0">
              <a:buFontTx/>
              <a:buNone/>
              <a:defRPr/>
            </a:pPr>
            <a:r>
              <a:rPr lang="it-IT" sz="2000" dirty="0"/>
              <a:t> </a:t>
            </a:r>
          </a:p>
          <a:p>
            <a:pPr marL="0" indent="0">
              <a:buFontTx/>
              <a:buNone/>
              <a:defRPr/>
            </a:pPr>
            <a:r>
              <a:rPr lang="it-IT" sz="2000" dirty="0"/>
              <a:t>Per esempio:</a:t>
            </a:r>
          </a:p>
          <a:p>
            <a:pPr>
              <a:defRPr/>
            </a:pPr>
            <a:r>
              <a:rPr lang="it-IT" sz="2000" dirty="0"/>
              <a:t>L’effetto prodotto dall’aumento delle tasse sul tabacco sul consumo di sigarette per l’anno in corso, per il prossimo anno, per i prossimi </a:t>
            </a:r>
            <a:r>
              <a:rPr lang="it-IT" sz="2000"/>
              <a:t>5 anni.</a:t>
            </a:r>
            <a:endParaRPr lang="it-IT" sz="2000" dirty="0"/>
          </a:p>
          <a:p>
            <a:pPr>
              <a:defRPr/>
            </a:pPr>
            <a:r>
              <a:rPr lang="it-IT" sz="2000" dirty="0"/>
              <a:t>L’effetto prodotto sull’inflazione da una modifica sul tasso dei Fed Funds per il mese in corso, per i prossimi 6 mesi, e per il </a:t>
            </a:r>
            <a:r>
              <a:rPr lang="it-IT" sz="2000"/>
              <a:t>prossimo anno.</a:t>
            </a:r>
            <a:endParaRPr lang="it-IT" sz="2000" dirty="0"/>
          </a:p>
          <a:p>
            <a:pPr>
              <a:defRPr/>
            </a:pPr>
            <a:r>
              <a:rPr lang="it-IT" sz="2000" dirty="0"/>
              <a:t>L’effetto prodotto da una gelata verificatasi in Florida sul prezzo del concentrato di succo d’arancia a 1 mese, a 2 mesi a 3 mesi…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468446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I dati sul succo d’arancia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sz="2400" dirty="0"/>
              <a:t>Dati mensili, da gen. 1950 a dic. 2000 (</a:t>
            </a:r>
            <a:r>
              <a:rPr lang="it-IT" sz="2400" i="1" dirty="0"/>
              <a:t>T</a:t>
            </a:r>
            <a:r>
              <a:rPr lang="it-IT" sz="2400" dirty="0"/>
              <a:t> = 612)</a:t>
            </a:r>
            <a:endParaRPr lang="it-IT" sz="1200" dirty="0"/>
          </a:p>
          <a:p>
            <a:pPr>
              <a:defRPr/>
            </a:pPr>
            <a:r>
              <a:rPr lang="it-IT" sz="2400" i="1" dirty="0"/>
              <a:t>Prezzo</a:t>
            </a:r>
            <a:r>
              <a:rPr lang="it-IT" sz="2400" dirty="0"/>
              <a:t> = prezzo del succo congelato (una sottocomponente dell’indice dei prezzi alla produzione; US Bureau of Labor Statistics)</a:t>
            </a:r>
            <a:endParaRPr lang="it-IT" sz="1200" dirty="0"/>
          </a:p>
          <a:p>
            <a:pPr>
              <a:defRPr/>
            </a:pPr>
            <a:r>
              <a:rPr lang="it-IT" sz="2400" i="1" dirty="0"/>
              <a:t>%ChgP</a:t>
            </a:r>
            <a:r>
              <a:rPr lang="it-IT" sz="2400" dirty="0"/>
              <a:t> = variazione percentuale del prezzo a un tasso annuale, per cui </a:t>
            </a:r>
            <a:r>
              <a:rPr lang="it-IT" sz="2400" i="1" dirty="0"/>
              <a:t>%ChgP</a:t>
            </a:r>
            <a:r>
              <a:rPr lang="it-IT" sz="2400" i="1" baseline="-25000" dirty="0"/>
              <a:t>t</a:t>
            </a:r>
            <a:r>
              <a:rPr lang="it-IT" sz="2400" dirty="0"/>
              <a:t> = 1200</a:t>
            </a:r>
            <a:r>
              <a:rPr lang="it-IT" sz="2400" dirty="0">
                <a:sym typeface="Symbol"/>
              </a:rPr>
              <a:t>Δ</a:t>
            </a:r>
            <a:r>
              <a:rPr lang="it-IT" sz="2400" dirty="0"/>
              <a:t>ln(</a:t>
            </a:r>
            <a:r>
              <a:rPr lang="it-IT" sz="2400" i="1" dirty="0"/>
              <a:t>Prezzo</a:t>
            </a:r>
            <a:r>
              <a:rPr lang="it-IT" sz="2400" i="1" baseline="-25000" dirty="0"/>
              <a:t>t</a:t>
            </a:r>
            <a:r>
              <a:rPr lang="it-IT" sz="2400" dirty="0"/>
              <a:t>)</a:t>
            </a:r>
            <a:endParaRPr lang="it-IT" sz="1200" dirty="0"/>
          </a:p>
          <a:p>
            <a:pPr>
              <a:defRPr/>
            </a:pPr>
            <a:r>
              <a:rPr lang="it-IT" sz="2400" i="1" dirty="0"/>
              <a:t>FDD</a:t>
            </a:r>
            <a:r>
              <a:rPr lang="it-IT" sz="2400" dirty="0"/>
              <a:t> = numero di giorni di gelo per mese registrato a Orlando, Florida </a:t>
            </a:r>
            <a:endParaRPr lang="it-IT" sz="1200" dirty="0"/>
          </a:p>
          <a:p>
            <a:pPr lvl="1">
              <a:defRPr/>
            </a:pPr>
            <a:r>
              <a:rPr lang="it-IT" sz="2000" dirty="0"/>
              <a:t>Esempio: Se novembre ha 2 giorni con minime &lt; 32</a:t>
            </a:r>
            <a:r>
              <a:rPr lang="it-IT" sz="2000" baseline="30000" dirty="0"/>
              <a:t>o</a:t>
            </a:r>
            <a:r>
              <a:rPr lang="it-IT" sz="2000" dirty="0"/>
              <a:t>F, a 30</a:t>
            </a:r>
            <a:r>
              <a:rPr lang="it-IT" sz="2000" baseline="30000" dirty="0"/>
              <a:t>o</a:t>
            </a:r>
            <a:r>
              <a:rPr lang="it-IT" sz="2000" dirty="0"/>
              <a:t>F e a 25</a:t>
            </a:r>
            <a:r>
              <a:rPr lang="it-IT" sz="2000" baseline="30000" dirty="0"/>
              <a:t>o</a:t>
            </a:r>
            <a:r>
              <a:rPr lang="it-IT" sz="2000" dirty="0"/>
              <a:t>F, allora </a:t>
            </a:r>
            <a:r>
              <a:rPr lang="it-IT" sz="2000" i="1" dirty="0"/>
              <a:t>FDD</a:t>
            </a:r>
            <a:r>
              <a:rPr lang="it-IT" sz="2000" i="1" baseline="-25000" dirty="0"/>
              <a:t>Nov</a:t>
            </a:r>
            <a:r>
              <a:rPr lang="it-IT" sz="2000" dirty="0"/>
              <a:t> = 2 + 7 = 9 </a:t>
            </a:r>
            <a:endParaRPr lang="it-IT" sz="1050" dirty="0"/>
          </a:p>
          <a:p>
            <a:pPr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295674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2656"/>
            <a:ext cx="7321809" cy="6166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21657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Regressione iniziale succo d’arancia</a:t>
            </a:r>
          </a:p>
        </p:txBody>
      </p:sp>
      <p:sp>
        <p:nvSpPr>
          <p:cNvPr id="7311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dirty="0">
                <a:ea typeface="ＭＳ Ｐゴシック" pitchFamily="34" charset="-128"/>
              </a:rPr>
              <a:t> = -0,40 + 0,47</a:t>
            </a:r>
            <a:r>
              <a:rPr lang="en-US" i="1" dirty="0">
                <a:ea typeface="ＭＳ Ｐゴシック" pitchFamily="34" charset="-128"/>
              </a:rPr>
              <a:t>FDD</a:t>
            </a:r>
            <a:r>
              <a:rPr lang="en-US" i="1" baseline="-25000" dirty="0">
                <a:ea typeface="ＭＳ Ｐゴシック" pitchFamily="34" charset="-128"/>
              </a:rPr>
              <a:t>t</a:t>
            </a:r>
            <a:endParaRPr lang="en-US" dirty="0">
              <a:ea typeface="ＭＳ Ｐゴシック" pitchFamily="34" charset="-128"/>
            </a:endParaRPr>
          </a:p>
          <a:p>
            <a:pPr algn="ctr">
              <a:buFontTx/>
              <a:buNone/>
            </a:pPr>
            <a:r>
              <a:rPr lang="en-US" dirty="0">
                <a:ea typeface="ＭＳ Ｐゴシック" pitchFamily="34" charset="-128"/>
              </a:rPr>
              <a:t>  (0,22)	 (0,13)</a:t>
            </a:r>
          </a:p>
          <a:p>
            <a:r>
              <a:rPr lang="it-IT" dirty="0">
                <a:ea typeface="ＭＳ Ｐゴシック" pitchFamily="34" charset="-128"/>
              </a:rPr>
              <a:t>Relazione positiva statisticamente significativa</a:t>
            </a:r>
          </a:p>
          <a:p>
            <a:r>
              <a:rPr lang="it-IT" dirty="0">
                <a:ea typeface="ＭＳ Ｐゴシック" pitchFamily="34" charset="-128"/>
              </a:rPr>
              <a:t>Più giorni di gelo </a:t>
            </a:r>
            <a:r>
              <a:rPr lang="it-IT" dirty="0">
                <a:latin typeface="Wingdings" pitchFamily="2" charset="2"/>
                <a:ea typeface="ＭＳ Ｐゴシック" pitchFamily="34" charset="-128"/>
                <a:sym typeface="Wingdings" pitchFamily="2" charset="2"/>
              </a:rPr>
              <a:t></a:t>
            </a:r>
            <a:r>
              <a:rPr lang="it-IT" dirty="0">
                <a:ea typeface="ＭＳ Ｐゴシック" pitchFamily="34" charset="-128"/>
              </a:rPr>
              <a:t> aumento di prezzo</a:t>
            </a:r>
          </a:p>
          <a:p>
            <a:r>
              <a:rPr lang="it-IT" dirty="0">
                <a:ea typeface="ＭＳ Ｐゴシック" pitchFamily="34" charset="-128"/>
              </a:rPr>
              <a:t>Ma qual è l’effetto di </a:t>
            </a:r>
            <a:r>
              <a:rPr lang="it-IT" i="1" dirty="0">
                <a:ea typeface="ＭＳ Ｐゴシック" pitchFamily="34" charset="-128"/>
              </a:rPr>
              <a:t>FDD</a:t>
            </a:r>
            <a:r>
              <a:rPr lang="it-IT" dirty="0">
                <a:ea typeface="ＭＳ Ｐゴシック" pitchFamily="34" charset="-128"/>
              </a:rPr>
              <a:t> nel tempo</a:t>
            </a:r>
            <a:r>
              <a:rPr lang="en-US" dirty="0">
                <a:ea typeface="ＭＳ Ｐゴシック" pitchFamily="34" charset="-128"/>
              </a:rPr>
              <a:t>?</a:t>
            </a:r>
          </a:p>
          <a:p>
            <a:endParaRPr lang="en-US" dirty="0">
              <a:ea typeface="ＭＳ Ｐゴシック" pitchFamily="34" charset="-128"/>
            </a:endParaRPr>
          </a:p>
        </p:txBody>
      </p:sp>
      <p:graphicFrame>
        <p:nvGraphicFramePr>
          <p:cNvPr id="731138" name="Object 2"/>
          <p:cNvGraphicFramePr>
            <a:graphicFrameLocks noChangeAspect="1"/>
          </p:cNvGraphicFramePr>
          <p:nvPr/>
        </p:nvGraphicFramePr>
        <p:xfrm>
          <a:off x="1708150" y="1619250"/>
          <a:ext cx="1231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87" name="Equation" r:id="rId3" imgW="1231560" imgH="495000" progId="Equation.DSMT4">
                  <p:embed/>
                </p:oleObj>
              </mc:Choice>
              <mc:Fallback>
                <p:oleObj name="Equation" r:id="rId3" imgW="1231560" imgH="495000" progId="Equation.DSMT4">
                  <p:embed/>
                  <p:pic>
                    <p:nvPicPr>
                      <p:cNvPr id="7311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150" y="1619250"/>
                        <a:ext cx="12319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546480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Effetti causali dinamici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it-IT" sz="2000" b="1" i="1" dirty="0"/>
              <a:t>Esempio</a:t>
            </a:r>
            <a:r>
              <a:rPr lang="it-IT" sz="2000" dirty="0"/>
              <a:t>: Qual è l’effetto del fertilizzante sulla resa dei pomodori?</a:t>
            </a:r>
            <a:endParaRPr lang="it-IT" sz="1100" dirty="0"/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it-IT" sz="2000" dirty="0"/>
              <a:t> </a:t>
            </a:r>
            <a:endParaRPr lang="it-IT" sz="1100" dirty="0"/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it-IT" sz="2000" dirty="0"/>
              <a:t>Un ideale esperimento controllato casualizzato</a:t>
            </a:r>
            <a:endParaRPr lang="it-IT" sz="1100" dirty="0"/>
          </a:p>
          <a:p>
            <a:pPr>
              <a:spcBef>
                <a:spcPts val="600"/>
              </a:spcBef>
              <a:defRPr/>
            </a:pPr>
            <a:r>
              <a:rPr lang="it-IT" sz="2000" dirty="0"/>
              <a:t>Fertilizzare alcuni appezzamenti, non altri (assegnamento casuale)</a:t>
            </a:r>
            <a:endParaRPr lang="it-IT" sz="1100" dirty="0"/>
          </a:p>
          <a:p>
            <a:pPr>
              <a:spcBef>
                <a:spcPts val="600"/>
              </a:spcBef>
              <a:defRPr/>
            </a:pPr>
            <a:r>
              <a:rPr lang="it-IT" sz="2000" dirty="0"/>
              <a:t>Misurare la resa </a:t>
            </a:r>
            <a:r>
              <a:rPr lang="it-IT" sz="2000" i="1" dirty="0"/>
              <a:t>nel tempo</a:t>
            </a:r>
            <a:r>
              <a:rPr lang="it-IT" sz="2000" dirty="0"/>
              <a:t> – </a:t>
            </a:r>
            <a:r>
              <a:rPr lang="it-IT" sz="2000" i="1" dirty="0"/>
              <a:t>su più raccolti </a:t>
            </a:r>
            <a:r>
              <a:rPr lang="it-IT" sz="2000" dirty="0"/>
              <a:t>– per valutare l’effetto causale del fertilizzante su:</a:t>
            </a:r>
            <a:endParaRPr lang="it-IT" sz="1100" dirty="0"/>
          </a:p>
          <a:p>
            <a:pPr lvl="1">
              <a:spcBef>
                <a:spcPts val="600"/>
              </a:spcBef>
              <a:defRPr/>
            </a:pPr>
            <a:r>
              <a:rPr lang="it-IT" sz="1800" dirty="0"/>
              <a:t>Resa nel primo anno di sperimentazione</a:t>
            </a:r>
            <a:endParaRPr lang="it-IT" sz="1000" dirty="0"/>
          </a:p>
          <a:p>
            <a:pPr lvl="1">
              <a:spcBef>
                <a:spcPts val="600"/>
              </a:spcBef>
              <a:defRPr/>
            </a:pPr>
            <a:r>
              <a:rPr lang="it-IT" sz="1800" dirty="0"/>
              <a:t>Resa nel secondo anno, ecc.</a:t>
            </a:r>
            <a:endParaRPr lang="it-IT" sz="1000" dirty="0"/>
          </a:p>
          <a:p>
            <a:pPr>
              <a:spcBef>
                <a:spcPts val="600"/>
              </a:spcBef>
              <a:defRPr/>
            </a:pPr>
            <a:r>
              <a:rPr lang="it-IT" sz="2000" dirty="0"/>
              <a:t>Il risultato (in un esperimento esteso) restituisce l’effetto causale del fertilizzante sulla resa </a:t>
            </a:r>
            <a:r>
              <a:rPr lang="it-IT" sz="2000" i="1" dirty="0"/>
              <a:t>k</a:t>
            </a:r>
            <a:r>
              <a:rPr lang="it-IT" sz="2000" dirty="0"/>
              <a:t> anni dopo. </a:t>
            </a:r>
            <a:endParaRPr lang="it-IT" sz="1100" dirty="0"/>
          </a:p>
          <a:p>
            <a:pPr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792162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Effetti </a:t>
            </a:r>
            <a:r>
              <a:rPr lang="it-IT" i="1">
                <a:ea typeface="ＭＳ Ｐゴシック" pitchFamily="34" charset="-128"/>
              </a:rPr>
              <a:t>causali dinamici (</a:t>
            </a:r>
            <a:r>
              <a:rPr lang="en-US" i="1">
                <a:ea typeface="ＭＳ Ｐゴシック" pitchFamily="34" charset="-128"/>
              </a:rPr>
              <a:t>continua)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763" indent="-4763">
              <a:buFontTx/>
              <a:buNone/>
              <a:defRPr/>
            </a:pPr>
            <a:r>
              <a:rPr lang="it-IT" sz="2400" dirty="0"/>
              <a:t>In applicazioni a serie temporali, non è possibile condurre l’esperimento casualizzato ideale:</a:t>
            </a:r>
          </a:p>
          <a:p>
            <a:pPr>
              <a:defRPr/>
            </a:pPr>
            <a:r>
              <a:rPr lang="it-IT" sz="2400" dirty="0"/>
              <a:t>Esiste un solo mercato del succo d’arancia USA….</a:t>
            </a:r>
          </a:p>
          <a:p>
            <a:pPr>
              <a:defRPr/>
            </a:pPr>
            <a:r>
              <a:rPr lang="it-IT" sz="2400" dirty="0"/>
              <a:t>Non è possibile assegnare in maniera casuale gli FDD a repliche diverse del mercato del succo d’arancia USA (cosa vuole dire, in effetti?)</a:t>
            </a:r>
          </a:p>
          <a:p>
            <a:pPr>
              <a:defRPr/>
            </a:pPr>
            <a:r>
              <a:rPr lang="it-IT" sz="2400" dirty="0"/>
              <a:t>Non si può misurare il risultato medio (tra i “soggetti”) in tempi diversi – esiste solo un unico “soggetto”!</a:t>
            </a:r>
          </a:p>
          <a:p>
            <a:pPr>
              <a:defRPr/>
            </a:pPr>
            <a:r>
              <a:rPr lang="it-IT" sz="2400" dirty="0"/>
              <a:t>Quindi non si può stimare l’effetto causale per tempi diversi con lo stimatore delle differenze</a:t>
            </a:r>
          </a:p>
          <a:p>
            <a:pPr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8328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Effetti </a:t>
            </a:r>
            <a:r>
              <a:rPr lang="it-IT" i="1">
                <a:ea typeface="ＭＳ Ｐゴシック" pitchFamily="34" charset="-128"/>
              </a:rPr>
              <a:t>causali dinamici (continua)</a:t>
            </a:r>
            <a:endParaRPr lang="it-IT" dirty="0">
              <a:ea typeface="ＭＳ Ｐゴシック" pitchFamily="34" charset="-128"/>
            </a:endParaRPr>
          </a:p>
        </p:txBody>
      </p:sp>
      <p:sp>
        <p:nvSpPr>
          <p:cNvPr id="734210" name="Content Placeholder 2"/>
          <p:cNvSpPr>
            <a:spLocks noGrp="1"/>
          </p:cNvSpPr>
          <p:nvPr>
            <p:ph idx="1"/>
          </p:nvPr>
        </p:nvSpPr>
        <p:spPr>
          <a:xfrm>
            <a:off x="304800" y="1484784"/>
            <a:ext cx="8294688" cy="4687416"/>
          </a:xfrm>
        </p:spPr>
        <p:txBody>
          <a:bodyPr/>
          <a:lstStyle/>
          <a:p>
            <a:pPr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Un esperimento alternativo:</a:t>
            </a:r>
          </a:p>
          <a:p>
            <a:r>
              <a:rPr lang="it-IT" sz="2000" dirty="0">
                <a:ea typeface="ＭＳ Ｐゴシック" pitchFamily="34" charset="-128"/>
              </a:rPr>
              <a:t>Somministrare in maniera casuale diversi trattamenti </a:t>
            </a:r>
            <a:r>
              <a:rPr lang="it-IT" sz="2000" i="1" dirty="0">
                <a:ea typeface="ＭＳ Ｐゴシック" pitchFamily="34" charset="-128"/>
              </a:rPr>
              <a:t>allo stesso soggetto</a:t>
            </a:r>
            <a:r>
              <a:rPr lang="it-IT" sz="2000" dirty="0">
                <a:ea typeface="ＭＳ Ｐゴシック" pitchFamily="34" charset="-128"/>
              </a:rPr>
              <a:t> (</a:t>
            </a:r>
            <a:r>
              <a:rPr lang="it-IT" sz="2000" i="1" dirty="0">
                <a:ea typeface="ＭＳ Ｐゴシック" pitchFamily="34" charset="-128"/>
              </a:rPr>
              <a:t>FDD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) </a:t>
            </a:r>
            <a:r>
              <a:rPr lang="it-IT" sz="2000" i="1" dirty="0">
                <a:ea typeface="ＭＳ Ｐゴシック" pitchFamily="34" charset="-128"/>
              </a:rPr>
              <a:t>in tempi diversi</a:t>
            </a:r>
            <a:endParaRPr lang="it-IT" sz="2000" dirty="0">
              <a:ea typeface="ＭＳ Ｐゴシック" pitchFamily="34" charset="-128"/>
            </a:endParaRPr>
          </a:p>
          <a:p>
            <a:r>
              <a:rPr lang="it-IT" sz="2000" dirty="0">
                <a:ea typeface="ＭＳ Ｐゴシック" pitchFamily="34" charset="-128"/>
              </a:rPr>
              <a:t>Misurare la varianza del risultato (%</a:t>
            </a:r>
            <a:r>
              <a:rPr lang="it-IT" sz="2000" i="1" dirty="0">
                <a:ea typeface="ＭＳ Ｐゴシック" pitchFamily="34" charset="-128"/>
              </a:rPr>
              <a:t>ChgP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)</a:t>
            </a:r>
          </a:p>
          <a:p>
            <a:r>
              <a:rPr lang="it-IT" sz="2000" dirty="0">
                <a:ea typeface="ＭＳ Ｐゴシック" pitchFamily="34" charset="-128"/>
              </a:rPr>
              <a:t>La “popolazione” dei soggetti è formata dal medesimo soggetto (mercato del succo) ma in date diverse – a volte il soggetto è il gruppo di trattamento, a volte il gruppo di controllo!</a:t>
            </a:r>
          </a:p>
          <a:p>
            <a:r>
              <a:rPr lang="it-IT" sz="2000" dirty="0">
                <a:ea typeface="ＭＳ Ｐゴシック" pitchFamily="34" charset="-128"/>
              </a:rPr>
              <a:t>Se i “soggetti” (il soggetto in tempi diversi) appartengono alla stessa distribuzione – </a:t>
            </a:r>
            <a:r>
              <a:rPr lang="it-IT" sz="2000" i="1" dirty="0">
                <a:ea typeface="ＭＳ Ｐゴシック" pitchFamily="34" charset="-128"/>
              </a:rPr>
              <a:t>cioè, se Y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i="1" dirty="0">
                <a:ea typeface="ＭＳ Ｐゴシック" pitchFamily="34" charset="-128"/>
              </a:rPr>
              <a:t>, 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i="1" dirty="0">
                <a:ea typeface="ＭＳ Ｐゴシック" pitchFamily="34" charset="-128"/>
              </a:rPr>
              <a:t> sono </a:t>
            </a:r>
            <a:r>
              <a:rPr lang="it-IT" sz="2000" b="1" i="1" dirty="0">
                <a:ea typeface="ＭＳ Ｐゴシック" pitchFamily="34" charset="-128"/>
              </a:rPr>
              <a:t>stabili</a:t>
            </a:r>
            <a:r>
              <a:rPr lang="it-IT" sz="2000" dirty="0">
                <a:ea typeface="ＭＳ Ｐゴシック" pitchFamily="34" charset="-128"/>
              </a:rPr>
              <a:t> – allora l’effetto causale dinamico può essere dedotto dalla regressione OLS di </a:t>
            </a: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sui valori ritardati di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.</a:t>
            </a:r>
          </a:p>
          <a:p>
            <a:r>
              <a:rPr lang="it-IT" sz="2000" dirty="0">
                <a:ea typeface="ＭＳ Ｐゴシック" pitchFamily="34" charset="-128"/>
              </a:rPr>
              <a:t>Questo modello (regressione di </a:t>
            </a: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su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e sui ritardi di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) è una regressione a </a:t>
            </a:r>
            <a:r>
              <a:rPr lang="it-IT" sz="2000" b="1" i="1" dirty="0">
                <a:ea typeface="ＭＳ Ｐゴシック" pitchFamily="34" charset="-128"/>
              </a:rPr>
              <a:t>ritardi distribuiti</a:t>
            </a:r>
            <a:r>
              <a:rPr lang="it-IT" sz="2000" dirty="0">
                <a:ea typeface="ＭＳ Ｐゴシック" pitchFamily="34" charset="-128"/>
              </a:rPr>
              <a:t>.</a:t>
            </a:r>
          </a:p>
          <a:p>
            <a:endParaRPr lang="en-US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447044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Gli effetti causali dinamici e il modello a ritardi distribuiti</a:t>
            </a:r>
          </a:p>
        </p:txBody>
      </p:sp>
      <p:sp>
        <p:nvSpPr>
          <p:cNvPr id="735234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72000"/>
          </a:xfrm>
        </p:spPr>
        <p:txBody>
          <a:bodyPr/>
          <a:lstStyle/>
          <a:p>
            <a:pPr>
              <a:buFontTx/>
              <a:buNone/>
            </a:pPr>
            <a:r>
              <a:rPr lang="it-IT" sz="2000" u="sng" dirty="0">
                <a:ea typeface="ＭＳ Ｐゴシック" pitchFamily="34" charset="-128"/>
              </a:rPr>
              <a:t>Il </a:t>
            </a:r>
            <a:r>
              <a:rPr lang="it-IT" sz="2000" b="1" u="sng" dirty="0">
                <a:ea typeface="ＭＳ Ｐゴシック" pitchFamily="34" charset="-128"/>
              </a:rPr>
              <a:t>modello a ritardi distribuiti</a:t>
            </a:r>
            <a:r>
              <a:rPr lang="it-IT" sz="2000" u="sng" dirty="0">
                <a:ea typeface="ＭＳ Ｐゴシック" pitchFamily="34" charset="-128"/>
              </a:rPr>
              <a:t> è:  </a:t>
            </a:r>
            <a:endParaRPr lang="it-IT" sz="2000" dirty="0">
              <a:ea typeface="ＭＳ Ｐゴシック" pitchFamily="34" charset="-128"/>
            </a:endParaRPr>
          </a:p>
          <a:p>
            <a:pPr algn="ctr">
              <a:buFontTx/>
              <a:buNone/>
            </a:pP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= </a:t>
            </a:r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baseline="-25000" dirty="0">
                <a:ea typeface="ＭＳ Ｐゴシック" pitchFamily="34" charset="-128"/>
              </a:rPr>
              <a:t>0</a:t>
            </a:r>
            <a:r>
              <a:rPr lang="it-IT" sz="2000" dirty="0">
                <a:ea typeface="ＭＳ Ｐゴシック" pitchFamily="34" charset="-128"/>
              </a:rPr>
              <a:t> + </a:t>
            </a:r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baseline="-25000" dirty="0">
                <a:ea typeface="ＭＳ Ｐゴシック" pitchFamily="34" charset="-128"/>
              </a:rPr>
              <a:t>1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+ … + </a:t>
            </a:r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i="1" baseline="-25000" dirty="0">
                <a:ea typeface="ＭＳ Ｐゴシック" pitchFamily="34" charset="-128"/>
              </a:rPr>
              <a:t>r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</a:t>
            </a:r>
            <a:r>
              <a:rPr lang="it-IT" sz="2000" i="1" baseline="-25000" dirty="0">
                <a:ea typeface="ＭＳ Ｐゴシック" pitchFamily="34" charset="-128"/>
              </a:rPr>
              <a:t>r</a:t>
            </a:r>
            <a:r>
              <a:rPr lang="it-IT" sz="2000" dirty="0">
                <a:ea typeface="ＭＳ Ｐゴシック" pitchFamily="34" charset="-128"/>
              </a:rPr>
              <a:t> + </a:t>
            </a:r>
            <a:r>
              <a:rPr lang="it-IT" sz="2000" i="1" dirty="0">
                <a:ea typeface="ＭＳ Ｐゴシック" pitchFamily="34" charset="-128"/>
              </a:rPr>
              <a:t>u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endParaRPr lang="it-IT" sz="2000" dirty="0"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 </a:t>
            </a:r>
          </a:p>
          <a:p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baseline="-25000" dirty="0">
                <a:ea typeface="ＭＳ Ｐゴシック" pitchFamily="34" charset="-128"/>
              </a:rPr>
              <a:t>1</a:t>
            </a:r>
            <a:r>
              <a:rPr lang="it-IT" sz="2000" dirty="0">
                <a:ea typeface="ＭＳ Ｐゴシック" pitchFamily="34" charset="-128"/>
              </a:rPr>
              <a:t> = </a:t>
            </a:r>
            <a:r>
              <a:rPr lang="it-IT" sz="2000" b="1" i="1" dirty="0">
                <a:ea typeface="ＭＳ Ｐゴシック" pitchFamily="34" charset="-128"/>
              </a:rPr>
              <a:t>effetto d’impatto della variazione in</a:t>
            </a:r>
            <a:r>
              <a:rPr lang="it-IT" sz="2000" dirty="0">
                <a:ea typeface="ＭＳ Ｐゴシック" pitchFamily="34" charset="-128"/>
              </a:rPr>
              <a:t> </a:t>
            </a:r>
            <a:r>
              <a:rPr lang="it-IT" sz="2000" b="1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= effetto della variazione in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su </a:t>
            </a: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 tenendo costante l’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precedente</a:t>
            </a:r>
          </a:p>
          <a:p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baseline="-25000" dirty="0">
                <a:ea typeface="ＭＳ Ｐゴシック" pitchFamily="34" charset="-128"/>
              </a:rPr>
              <a:t>2</a:t>
            </a:r>
            <a:r>
              <a:rPr lang="it-IT" sz="2000" dirty="0">
                <a:ea typeface="ＭＳ Ｐゴシック" pitchFamily="34" charset="-128"/>
              </a:rPr>
              <a:t> = </a:t>
            </a:r>
            <a:r>
              <a:rPr lang="it-IT" sz="2000" b="1" i="1" dirty="0">
                <a:ea typeface="ＭＳ Ｐゴシック" pitchFamily="34" charset="-128"/>
              </a:rPr>
              <a:t>moltiplicatore dinamico periodo 1 </a:t>
            </a:r>
            <a:r>
              <a:rPr lang="it-IT" sz="2000" dirty="0">
                <a:ea typeface="ＭＳ Ｐゴシック" pitchFamily="34" charset="-128"/>
              </a:rPr>
              <a:t>= effetto della variazione in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–1</a:t>
            </a:r>
            <a:r>
              <a:rPr lang="it-IT" sz="2000" dirty="0">
                <a:ea typeface="ＭＳ Ｐゴシック" pitchFamily="34" charset="-128"/>
              </a:rPr>
              <a:t> su </a:t>
            </a: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 tenendo costante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–2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–3</a:t>
            </a:r>
            <a:r>
              <a:rPr lang="it-IT" sz="2000" dirty="0">
                <a:ea typeface="ＭＳ Ｐゴシック" pitchFamily="34" charset="-128"/>
              </a:rPr>
              <a:t>,… </a:t>
            </a:r>
          </a:p>
          <a:p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baseline="-25000" dirty="0">
                <a:ea typeface="ＭＳ Ｐゴシック" pitchFamily="34" charset="-128"/>
              </a:rPr>
              <a:t>3</a:t>
            </a:r>
            <a:r>
              <a:rPr lang="it-IT" sz="2000" dirty="0">
                <a:ea typeface="ＭＳ Ｐゴシック" pitchFamily="34" charset="-128"/>
              </a:rPr>
              <a:t> = </a:t>
            </a:r>
            <a:r>
              <a:rPr lang="it-IT" sz="2000" b="1" i="1" dirty="0">
                <a:ea typeface="ＭＳ Ｐゴシック" pitchFamily="34" charset="-128"/>
              </a:rPr>
              <a:t>moltiplicatore dinamico periodo 2</a:t>
            </a:r>
            <a:r>
              <a:rPr lang="it-IT" sz="2000" dirty="0">
                <a:ea typeface="ＭＳ Ｐゴシック" pitchFamily="34" charset="-128"/>
              </a:rPr>
              <a:t> (ecc.) = effetto della variazione in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–2</a:t>
            </a:r>
            <a:r>
              <a:rPr lang="it-IT" sz="2000" dirty="0">
                <a:ea typeface="ＭＳ Ｐゴシック" pitchFamily="34" charset="-128"/>
              </a:rPr>
              <a:t> su </a:t>
            </a: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 tenendo costante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–1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–3</a:t>
            </a:r>
            <a:r>
              <a:rPr lang="it-IT" sz="2000" dirty="0">
                <a:ea typeface="ＭＳ Ｐゴシック" pitchFamily="34" charset="-128"/>
              </a:rPr>
              <a:t>,… </a:t>
            </a:r>
          </a:p>
          <a:p>
            <a:r>
              <a:rPr lang="it-IT" sz="2000" b="1" i="1" dirty="0">
                <a:ea typeface="ＭＳ Ｐゴシック" pitchFamily="34" charset="-128"/>
              </a:rPr>
              <a:t>Moltiplicatori dinamici cumulati</a:t>
            </a:r>
          </a:p>
          <a:p>
            <a:pPr lvl="1"/>
            <a:r>
              <a:rPr lang="it-IT" sz="1600" dirty="0">
                <a:ea typeface="ＭＳ Ｐゴシック" pitchFamily="34" charset="-128"/>
              </a:rPr>
              <a:t>Il moltiplicatore dinamico cumulato del secondo periodo è </a:t>
            </a:r>
            <a:r>
              <a:rPr lang="it-IT" sz="16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1600" baseline="-25000" dirty="0">
                <a:ea typeface="ＭＳ Ｐゴシック" pitchFamily="34" charset="-128"/>
              </a:rPr>
              <a:t>1</a:t>
            </a:r>
            <a:r>
              <a:rPr lang="it-IT" sz="1600" dirty="0">
                <a:ea typeface="ＭＳ Ｐゴシック" pitchFamily="34" charset="-128"/>
              </a:rPr>
              <a:t> + </a:t>
            </a:r>
            <a:r>
              <a:rPr lang="it-IT" sz="16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1600" baseline="-25000" dirty="0">
                <a:ea typeface="ＭＳ Ｐゴシック" pitchFamily="34" charset="-128"/>
              </a:rPr>
              <a:t>2</a:t>
            </a:r>
            <a:r>
              <a:rPr lang="it-IT" sz="1600" dirty="0">
                <a:ea typeface="ＭＳ Ｐゴシック" pitchFamily="34" charset="-128"/>
              </a:rPr>
              <a:t> + </a:t>
            </a:r>
            <a:r>
              <a:rPr lang="it-IT" sz="16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1600" baseline="-25000" dirty="0">
                <a:ea typeface="ＭＳ Ｐゴシック" pitchFamily="34" charset="-128"/>
              </a:rPr>
              <a:t>3</a:t>
            </a:r>
            <a:r>
              <a:rPr lang="it-IT" sz="1600" dirty="0">
                <a:ea typeface="ＭＳ Ｐゴシック" pitchFamily="34" charset="-128"/>
              </a:rPr>
              <a:t> = effetto d’impatto + effetto periodo 1 + effetto periodo 2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175298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L’esogeneità nella regressione a serie temporali</a:t>
            </a:r>
          </a:p>
        </p:txBody>
      </p:sp>
      <p:sp>
        <p:nvSpPr>
          <p:cNvPr id="736258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72000"/>
          </a:xfrm>
        </p:spPr>
        <p:txBody>
          <a:bodyPr/>
          <a:lstStyle/>
          <a:p>
            <a:pPr>
              <a:buFontTx/>
              <a:buNone/>
            </a:pPr>
            <a:r>
              <a:rPr lang="it-IT" sz="2000" b="1" dirty="0">
                <a:ea typeface="ＭＳ Ｐゴシック" pitchFamily="34" charset="-128"/>
              </a:rPr>
              <a:t>Esogeneità </a:t>
            </a:r>
            <a:r>
              <a:rPr lang="it-IT" sz="2000" dirty="0">
                <a:ea typeface="ＭＳ Ｐゴシック" pitchFamily="34" charset="-128"/>
              </a:rPr>
              <a:t>(</a:t>
            </a:r>
            <a:r>
              <a:rPr lang="it-IT" sz="2000" i="1" dirty="0">
                <a:ea typeface="ＭＳ Ｐゴシック" pitchFamily="34" charset="-128"/>
              </a:rPr>
              <a:t>passato e presente</a:t>
            </a:r>
            <a:r>
              <a:rPr lang="it-IT" sz="2000" dirty="0">
                <a:ea typeface="ＭＳ Ｐゴシック" pitchFamily="34" charset="-128"/>
              </a:rPr>
              <a:t>)</a:t>
            </a:r>
          </a:p>
          <a:p>
            <a:pPr>
              <a:buFontTx/>
              <a:buNone/>
            </a:pP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è </a:t>
            </a:r>
            <a:r>
              <a:rPr lang="it-IT" sz="2000" b="1" i="1" dirty="0">
                <a:ea typeface="ＭＳ Ｐゴシック" pitchFamily="34" charset="-128"/>
              </a:rPr>
              <a:t>esogena</a:t>
            </a:r>
            <a:r>
              <a:rPr lang="it-IT" sz="2000" dirty="0">
                <a:ea typeface="ＭＳ Ｐゴシック" pitchFamily="34" charset="-128"/>
              </a:rPr>
              <a:t> se </a:t>
            </a:r>
            <a:r>
              <a:rPr lang="it-IT" sz="2000" i="1" dirty="0">
                <a:ea typeface="ＭＳ Ｐゴシック" pitchFamily="34" charset="-128"/>
              </a:rPr>
              <a:t>E</a:t>
            </a:r>
            <a:r>
              <a:rPr lang="it-IT" sz="2000" dirty="0">
                <a:ea typeface="ＭＳ Ｐゴシック" pitchFamily="34" charset="-128"/>
              </a:rPr>
              <a:t>(</a:t>
            </a:r>
            <a:r>
              <a:rPr lang="it-IT" sz="2000" i="1" dirty="0">
                <a:ea typeface="ＭＳ Ｐゴシック" pitchFamily="34" charset="-128"/>
              </a:rPr>
              <a:t>u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|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–1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–2</a:t>
            </a:r>
            <a:r>
              <a:rPr lang="it-IT" sz="2000" dirty="0">
                <a:ea typeface="ＭＳ Ｐゴシック" pitchFamily="34" charset="-128"/>
              </a:rPr>
              <a:t>,…) = 0.</a:t>
            </a:r>
          </a:p>
          <a:p>
            <a:pPr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 </a:t>
            </a:r>
          </a:p>
          <a:p>
            <a:pPr>
              <a:buFontTx/>
              <a:buNone/>
            </a:pPr>
            <a:r>
              <a:rPr lang="it-IT" sz="2000" b="1" dirty="0">
                <a:ea typeface="ＭＳ Ｐゴシック" pitchFamily="34" charset="-128"/>
              </a:rPr>
              <a:t>Esogeneità stretta </a:t>
            </a:r>
            <a:r>
              <a:rPr lang="it-IT" sz="2000" dirty="0">
                <a:ea typeface="ＭＳ Ｐゴシック" pitchFamily="34" charset="-128"/>
              </a:rPr>
              <a:t>(</a:t>
            </a:r>
            <a:r>
              <a:rPr lang="it-IT" sz="2000" i="1" dirty="0">
                <a:ea typeface="ＭＳ Ｐゴシック" pitchFamily="34" charset="-128"/>
              </a:rPr>
              <a:t>passato, presente, e futuro</a:t>
            </a:r>
            <a:r>
              <a:rPr lang="it-IT" sz="2000" dirty="0">
                <a:ea typeface="ＭＳ Ｐゴシック" pitchFamily="34" charset="-128"/>
              </a:rPr>
              <a:t>)</a:t>
            </a:r>
          </a:p>
          <a:p>
            <a:pPr>
              <a:buFontTx/>
              <a:buNone/>
            </a:pP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è  </a:t>
            </a:r>
            <a:r>
              <a:rPr lang="it-IT" sz="2000" b="1" i="1" dirty="0">
                <a:ea typeface="ＭＳ Ｐゴシック" pitchFamily="34" charset="-128"/>
              </a:rPr>
              <a:t>strettamente esogena</a:t>
            </a:r>
            <a:r>
              <a:rPr lang="it-IT" sz="2000" dirty="0">
                <a:ea typeface="ＭＳ Ｐゴシック" pitchFamily="34" charset="-128"/>
              </a:rPr>
              <a:t> se </a:t>
            </a:r>
            <a:r>
              <a:rPr lang="it-IT" sz="2000" i="1" dirty="0">
                <a:ea typeface="ＭＳ Ｐゴシック" pitchFamily="34" charset="-128"/>
              </a:rPr>
              <a:t>E</a:t>
            </a:r>
            <a:r>
              <a:rPr lang="it-IT" sz="2000" dirty="0">
                <a:ea typeface="ＭＳ Ｐゴシック" pitchFamily="34" charset="-128"/>
              </a:rPr>
              <a:t>(</a:t>
            </a:r>
            <a:r>
              <a:rPr lang="it-IT" sz="2000" i="1" dirty="0">
                <a:ea typeface="ＭＳ Ｐゴシック" pitchFamily="34" charset="-128"/>
              </a:rPr>
              <a:t>u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|…,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+1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–1</a:t>
            </a:r>
            <a:r>
              <a:rPr lang="it-IT" sz="2000" dirty="0">
                <a:ea typeface="ＭＳ Ｐゴシック" pitchFamily="34" charset="-128"/>
              </a:rPr>
              <a:t>, …) = 0</a:t>
            </a:r>
          </a:p>
          <a:p>
            <a:pPr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 </a:t>
            </a:r>
          </a:p>
          <a:p>
            <a:r>
              <a:rPr lang="it-IT" sz="2000" dirty="0">
                <a:ea typeface="ＭＳ Ｐゴシック" pitchFamily="34" charset="-128"/>
              </a:rPr>
              <a:t>L’esogeneità stretta implica l’esogeneità</a:t>
            </a:r>
          </a:p>
          <a:p>
            <a:r>
              <a:rPr lang="it-IT" sz="2000" dirty="0">
                <a:ea typeface="ＭＳ Ｐゴシック" pitchFamily="34" charset="-128"/>
              </a:rPr>
              <a:t>Per ora supporremo che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sia esogena – riprenderemo (in breve) il caso dell’esogeneità stretta più tardi.</a:t>
            </a:r>
          </a:p>
          <a:p>
            <a:r>
              <a:rPr lang="it-IT" sz="2000" dirty="0">
                <a:ea typeface="ＭＳ Ｐゴシック" pitchFamily="34" charset="-128"/>
              </a:rPr>
              <a:t>Se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è esogena, allora è possibile usare gli OLS per stimare l’effetto causale su </a:t>
            </a: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dirty="0">
                <a:ea typeface="ＭＳ Ｐゴシック" pitchFamily="34" charset="-128"/>
              </a:rPr>
              <a:t> </a:t>
            </a:r>
            <a:r>
              <a:rPr lang="it-IT" sz="2000">
                <a:ea typeface="ＭＳ Ｐゴシック" pitchFamily="34" charset="-128"/>
              </a:rPr>
              <a:t>di una variazione in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en-US" sz="2000" dirty="0">
                <a:ea typeface="ＭＳ Ｐゴシック" pitchFamily="34" charset="-128"/>
              </a:rPr>
              <a:t>….  </a:t>
            </a:r>
          </a:p>
          <a:p>
            <a:endParaRPr lang="en-US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544430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1" name="Title 1"/>
          <p:cNvSpPr>
            <a:spLocks noGrp="1"/>
          </p:cNvSpPr>
          <p:nvPr>
            <p:ph type="title"/>
          </p:nvPr>
        </p:nvSpPr>
        <p:spPr>
          <a:xfrm>
            <a:off x="304800" y="349250"/>
            <a:ext cx="8610600" cy="992188"/>
          </a:xfrm>
        </p:spPr>
        <p:txBody>
          <a:bodyPr/>
          <a:lstStyle/>
          <a:p>
            <a:r>
              <a:rPr lang="it-IT" dirty="0">
                <a:ea typeface="ＭＳ Ｐゴシック" pitchFamily="34" charset="-128"/>
              </a:rPr>
              <a:t>Stima degli effetti causali dinamici con regressori </a:t>
            </a:r>
            <a:r>
              <a:rPr lang="it-IT">
                <a:ea typeface="ＭＳ Ｐゴシック" pitchFamily="34" charset="-128"/>
              </a:rPr>
              <a:t>esogeni (Paragrafo </a:t>
            </a:r>
            <a:r>
              <a:rPr lang="it-IT" dirty="0">
                <a:ea typeface="ＭＳ Ｐゴシック" pitchFamily="34" charset="-128"/>
              </a:rPr>
              <a:t>15.3)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it-IT" sz="2400" b="1" dirty="0"/>
              <a:t>Modello a ritardi distribuiti:</a:t>
            </a:r>
            <a:endParaRPr lang="it-IT" sz="2400" dirty="0"/>
          </a:p>
          <a:p>
            <a:pPr algn="ctr">
              <a:buFontTx/>
              <a:buNone/>
              <a:defRPr/>
            </a:pPr>
            <a:r>
              <a:rPr lang="it-IT" sz="2400" i="1" dirty="0"/>
              <a:t>Y</a:t>
            </a:r>
            <a:r>
              <a:rPr lang="it-IT" sz="2400" i="1" baseline="-25000" dirty="0"/>
              <a:t>t</a:t>
            </a:r>
            <a:r>
              <a:rPr lang="it-IT" sz="2400" dirty="0"/>
              <a:t> = </a:t>
            </a:r>
            <a:r>
              <a:rPr lang="it-IT" sz="2400" i="1" dirty="0">
                <a:sym typeface="Symbol"/>
              </a:rPr>
              <a:t>β</a:t>
            </a:r>
            <a:r>
              <a:rPr lang="it-IT" sz="2400" baseline="-25000" dirty="0"/>
              <a:t>0</a:t>
            </a:r>
            <a:r>
              <a:rPr lang="it-IT" sz="2400" dirty="0"/>
              <a:t> + </a:t>
            </a:r>
            <a:r>
              <a:rPr lang="it-IT" sz="2400" i="1" dirty="0">
                <a:sym typeface="Symbol"/>
              </a:rPr>
              <a:t>β</a:t>
            </a:r>
            <a:r>
              <a:rPr lang="it-IT" sz="2400" baseline="-25000" dirty="0"/>
              <a:t>1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dirty="0"/>
              <a:t> + … + </a:t>
            </a:r>
            <a:r>
              <a:rPr lang="it-IT" sz="2400" i="1" dirty="0">
                <a:sym typeface="Symbol"/>
              </a:rPr>
              <a:t>β</a:t>
            </a:r>
            <a:r>
              <a:rPr lang="it-IT" sz="2400" i="1" baseline="-25000" dirty="0"/>
              <a:t>r</a:t>
            </a:r>
            <a:r>
              <a:rPr lang="it-IT" sz="2400" baseline="-25000" dirty="0"/>
              <a:t>+1</a:t>
            </a:r>
            <a:r>
              <a:rPr lang="it-IT" sz="2400" dirty="0"/>
              <a:t>X</a:t>
            </a:r>
            <a:r>
              <a:rPr lang="it-IT" sz="2400" baseline="-25000" dirty="0"/>
              <a:t>t–</a:t>
            </a:r>
            <a:r>
              <a:rPr lang="it-IT" sz="2400" i="1" baseline="-25000" dirty="0"/>
              <a:t>r</a:t>
            </a:r>
            <a:r>
              <a:rPr lang="it-IT" sz="2400" dirty="0"/>
              <a:t> + </a:t>
            </a:r>
            <a:r>
              <a:rPr lang="it-IT" sz="2400" i="1" dirty="0"/>
              <a:t>u</a:t>
            </a:r>
            <a:r>
              <a:rPr lang="it-IT" sz="2400" i="1" baseline="-25000" dirty="0"/>
              <a:t>t</a:t>
            </a:r>
            <a:endParaRPr lang="it-IT" sz="2400" dirty="0"/>
          </a:p>
          <a:p>
            <a:pPr>
              <a:buFontTx/>
              <a:buNone/>
              <a:defRPr/>
            </a:pPr>
            <a:r>
              <a:rPr lang="it-IT" sz="2400" b="1" dirty="0"/>
              <a:t> </a:t>
            </a:r>
            <a:endParaRPr lang="it-IT" sz="2400" dirty="0"/>
          </a:p>
          <a:p>
            <a:pPr>
              <a:buFontTx/>
              <a:buNone/>
              <a:defRPr/>
            </a:pPr>
            <a:r>
              <a:rPr lang="it-IT" sz="2400" b="1"/>
              <a:t>Assunzioni del </a:t>
            </a:r>
            <a:r>
              <a:rPr lang="it-IT" sz="2400" b="1" dirty="0"/>
              <a:t>modello a ritardi distribuiti</a:t>
            </a:r>
            <a:endParaRPr lang="it-IT" sz="2400" dirty="0"/>
          </a:p>
          <a:p>
            <a:pPr marL="461963" indent="-461963">
              <a:buFontTx/>
              <a:buNone/>
              <a:defRPr/>
            </a:pPr>
            <a:r>
              <a:rPr lang="it-IT" sz="2400" dirty="0"/>
              <a:t>1. </a:t>
            </a:r>
            <a:r>
              <a:rPr lang="it-IT" sz="2400" i="1" dirty="0"/>
              <a:t>E</a:t>
            </a:r>
            <a:r>
              <a:rPr lang="it-IT" sz="2400" dirty="0"/>
              <a:t>(</a:t>
            </a:r>
            <a:r>
              <a:rPr lang="it-IT" sz="2400" i="1" dirty="0"/>
              <a:t>u</a:t>
            </a:r>
            <a:r>
              <a:rPr lang="it-IT" sz="2400" i="1" baseline="-25000" dirty="0"/>
              <a:t>t</a:t>
            </a:r>
            <a:r>
              <a:rPr lang="it-IT" sz="2400" dirty="0"/>
              <a:t>|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dirty="0"/>
              <a:t>, 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baseline="-25000" dirty="0"/>
              <a:t>–1</a:t>
            </a:r>
            <a:r>
              <a:rPr lang="it-IT" sz="2400" dirty="0"/>
              <a:t>, 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baseline="-25000" dirty="0"/>
              <a:t>–2</a:t>
            </a:r>
            <a:r>
              <a:rPr lang="it-IT" sz="2400" dirty="0"/>
              <a:t>,…) = 0 (</a:t>
            </a:r>
            <a:r>
              <a:rPr lang="it-IT" sz="2400" i="1" dirty="0"/>
              <a:t>X</a:t>
            </a:r>
            <a:r>
              <a:rPr lang="it-IT" sz="2400" dirty="0"/>
              <a:t> è esogena)</a:t>
            </a:r>
          </a:p>
          <a:p>
            <a:pPr marL="461963" indent="-461963">
              <a:buFontTx/>
              <a:buAutoNum type="arabicPeriod" startAt="2"/>
              <a:defRPr/>
            </a:pPr>
            <a:r>
              <a:rPr lang="it-IT" sz="2400" dirty="0"/>
              <a:t>(a) </a:t>
            </a:r>
            <a:r>
              <a:rPr lang="it-IT" sz="2400" i="1" dirty="0"/>
              <a:t>Y</a:t>
            </a:r>
            <a:r>
              <a:rPr lang="it-IT" sz="2400" dirty="0"/>
              <a:t> e </a:t>
            </a:r>
            <a:r>
              <a:rPr lang="it-IT" sz="2400" i="1" dirty="0"/>
              <a:t>X</a:t>
            </a:r>
            <a:r>
              <a:rPr lang="it-IT" sz="2400" dirty="0"/>
              <a:t> hanno distribuzioni stabili;</a:t>
            </a:r>
            <a:br>
              <a:rPr lang="it-IT" sz="2400" dirty="0"/>
            </a:br>
            <a:r>
              <a:rPr lang="it-IT" sz="2400" dirty="0"/>
              <a:t>(b) (</a:t>
            </a:r>
            <a:r>
              <a:rPr lang="it-IT" sz="2400" i="1" dirty="0"/>
              <a:t>Y</a:t>
            </a:r>
            <a:r>
              <a:rPr lang="it-IT" sz="2400" i="1" baseline="-25000" dirty="0"/>
              <a:t>t</a:t>
            </a:r>
            <a:r>
              <a:rPr lang="it-IT" sz="2400" dirty="0"/>
              <a:t>, 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dirty="0"/>
              <a:t>) e (</a:t>
            </a:r>
            <a:r>
              <a:rPr lang="it-IT" sz="2400" i="1" dirty="0"/>
              <a:t>Y</a:t>
            </a:r>
            <a:r>
              <a:rPr lang="it-IT" sz="2400" i="1" baseline="-25000" dirty="0"/>
              <a:t>t</a:t>
            </a:r>
            <a:r>
              <a:rPr lang="it-IT" sz="2400" baseline="-25000" dirty="0"/>
              <a:t>–</a:t>
            </a:r>
            <a:r>
              <a:rPr lang="it-IT" sz="2400" i="1" baseline="-25000" dirty="0"/>
              <a:t>j</a:t>
            </a:r>
            <a:r>
              <a:rPr lang="it-IT" sz="2400" dirty="0"/>
              <a:t>, 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baseline="-25000" dirty="0"/>
              <a:t>–</a:t>
            </a:r>
            <a:r>
              <a:rPr lang="it-IT" sz="2400" i="1" baseline="-25000" dirty="0"/>
              <a:t>j</a:t>
            </a:r>
            <a:r>
              <a:rPr lang="it-IT" sz="2400" dirty="0"/>
              <a:t>) diventano indipendenti al crescere di </a:t>
            </a:r>
            <a:r>
              <a:rPr lang="it-IT" sz="2400" i="1" dirty="0"/>
              <a:t>j</a:t>
            </a:r>
            <a:endParaRPr lang="it-IT" sz="2400" dirty="0"/>
          </a:p>
          <a:p>
            <a:pPr marL="461963" indent="-461963">
              <a:buFontTx/>
              <a:buNone/>
              <a:defRPr/>
            </a:pPr>
            <a:r>
              <a:rPr lang="it-IT" sz="2400" dirty="0"/>
              <a:t>3. </a:t>
            </a:r>
            <a:r>
              <a:rPr lang="it-IT" sz="2400" i="1" dirty="0"/>
              <a:t>Y</a:t>
            </a:r>
            <a:r>
              <a:rPr lang="it-IT" sz="2400" dirty="0"/>
              <a:t> e </a:t>
            </a:r>
            <a:r>
              <a:rPr lang="it-IT" sz="2400" i="1" dirty="0"/>
              <a:t>X</a:t>
            </a:r>
            <a:r>
              <a:rPr lang="it-IT" sz="2400" dirty="0"/>
              <a:t> presentano otto momenti finiti non nulli</a:t>
            </a:r>
          </a:p>
          <a:p>
            <a:pPr marL="461963" indent="-461963">
              <a:buFontTx/>
              <a:buNone/>
              <a:defRPr/>
            </a:pPr>
            <a:r>
              <a:rPr lang="it-IT" sz="2400" dirty="0"/>
              <a:t>4. Non vi </a:t>
            </a:r>
            <a:r>
              <a:rPr lang="it-IT" sz="2400"/>
              <a:t>è collinearità </a:t>
            </a:r>
            <a:r>
              <a:rPr lang="it-IT" sz="2400" dirty="0"/>
              <a:t>perfetta.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011131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Il modello a </a:t>
            </a:r>
            <a:r>
              <a:rPr lang="it-IT" i="1">
                <a:ea typeface="ＭＳ Ｐゴシック" pitchFamily="34" charset="-128"/>
              </a:rPr>
              <a:t>ritardi distribuiti (continua)</a:t>
            </a:r>
            <a:endParaRPr lang="it-IT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sz="2000"/>
              <a:t>Le assunzioni </a:t>
            </a:r>
            <a:r>
              <a:rPr lang="it-IT" sz="2000" dirty="0"/>
              <a:t>1 e 4 sono familiari</a:t>
            </a:r>
          </a:p>
          <a:p>
            <a:pPr>
              <a:defRPr/>
            </a:pPr>
            <a:r>
              <a:rPr lang="it-IT" sz="2000"/>
              <a:t>L’assunzione </a:t>
            </a:r>
            <a:r>
              <a:rPr lang="it-IT" sz="2000" dirty="0"/>
              <a:t>3 è familiare, tranne per 8 (non quattro) momenti finiti – ciò ha a che fare con gli stimatori HAC</a:t>
            </a:r>
          </a:p>
          <a:p>
            <a:pPr>
              <a:defRPr/>
            </a:pPr>
            <a:r>
              <a:rPr lang="it-IT" sz="2000"/>
              <a:t>L’assunzione </a:t>
            </a:r>
            <a:r>
              <a:rPr lang="it-IT" sz="2000" dirty="0"/>
              <a:t>2 </a:t>
            </a:r>
            <a:r>
              <a:rPr lang="it-IT" sz="2000"/>
              <a:t>è diversa </a:t>
            </a:r>
            <a:r>
              <a:rPr lang="it-IT" sz="2000" dirty="0"/>
              <a:t>– prima poneva che  (</a:t>
            </a:r>
            <a:r>
              <a:rPr lang="it-IT" sz="2000" i="1" dirty="0"/>
              <a:t>X</a:t>
            </a:r>
            <a:r>
              <a:rPr lang="it-IT" sz="2000" i="1" baseline="-25000" dirty="0"/>
              <a:t>i</a:t>
            </a:r>
            <a:r>
              <a:rPr lang="it-IT" sz="2000" dirty="0"/>
              <a:t>, </a:t>
            </a:r>
            <a:r>
              <a:rPr lang="it-IT" sz="2000" i="1" dirty="0"/>
              <a:t>Y</a:t>
            </a:r>
            <a:r>
              <a:rPr lang="it-IT" sz="2000" i="1" baseline="-25000" dirty="0"/>
              <a:t>i</a:t>
            </a:r>
            <a:r>
              <a:rPr lang="it-IT" sz="2000" dirty="0"/>
              <a:t>) erano i.i.d. – con i dati a serie temporali le cose si fanno più complesse.</a:t>
            </a:r>
          </a:p>
          <a:p>
            <a:pPr>
              <a:buFontTx/>
              <a:buNone/>
              <a:defRPr/>
            </a:pPr>
            <a:r>
              <a:rPr lang="it-IT" sz="2000" dirty="0"/>
              <a:t> 2.  (a) </a:t>
            </a:r>
            <a:r>
              <a:rPr lang="it-IT" sz="2000" i="1" dirty="0"/>
              <a:t>Y</a:t>
            </a:r>
            <a:r>
              <a:rPr lang="it-IT" sz="2000" dirty="0"/>
              <a:t> e </a:t>
            </a:r>
            <a:r>
              <a:rPr lang="it-IT" sz="2000" i="1" dirty="0"/>
              <a:t>X</a:t>
            </a:r>
            <a:r>
              <a:rPr lang="it-IT" sz="2000" dirty="0"/>
              <a:t> hanno distribuzioni stabili;</a:t>
            </a:r>
          </a:p>
          <a:p>
            <a:pPr marL="744538" indent="-287338">
              <a:buFont typeface="Arial"/>
              <a:buChar char="•"/>
              <a:defRPr/>
            </a:pPr>
            <a:r>
              <a:rPr lang="it-IT" sz="2000" dirty="0"/>
              <a:t>Se sì, i coefficienti non cambiano all’interno del campione (validità interna);</a:t>
            </a:r>
          </a:p>
          <a:p>
            <a:pPr marL="744538" indent="-287338">
              <a:buFont typeface="Arial"/>
              <a:buChar char="•"/>
              <a:defRPr/>
            </a:pPr>
            <a:r>
              <a:rPr lang="it-IT" sz="2000" dirty="0"/>
              <a:t>e i risultati possono essere estrapolati al di fuori del campione (validità esterna).</a:t>
            </a:r>
          </a:p>
          <a:p>
            <a:pPr marL="744538" indent="-287338">
              <a:buFont typeface="Arial"/>
              <a:buChar char="•"/>
              <a:defRPr/>
            </a:pPr>
            <a:r>
              <a:rPr lang="it-IT" sz="2000" dirty="0"/>
              <a:t>Questa è la controparte a serie temporali della parte “a distribuzione identica” di i.i.d.</a:t>
            </a:r>
          </a:p>
          <a:p>
            <a:pPr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218716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Il modello a ritardi distribuiti, continua</a:t>
            </a:r>
            <a:endParaRPr lang="it-IT" dirty="0">
              <a:ea typeface="ＭＳ Ｐゴシック" pitchFamily="34" charset="-128"/>
            </a:endParaRPr>
          </a:p>
        </p:txBody>
      </p:sp>
      <p:sp>
        <p:nvSpPr>
          <p:cNvPr id="7403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1025" indent="-581025"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2.	</a:t>
            </a:r>
            <a:r>
              <a:rPr lang="it-IT" sz="2400" dirty="0">
                <a:ea typeface="ＭＳ Ｐゴシック" pitchFamily="34" charset="-128"/>
              </a:rPr>
              <a:t>(b) (</a:t>
            </a:r>
            <a:r>
              <a:rPr lang="it-IT" sz="2400" i="1" dirty="0" err="1">
                <a:ea typeface="ＭＳ Ｐゴシック" pitchFamily="34" charset="-128"/>
              </a:rPr>
              <a:t>Y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dirty="0">
                <a:ea typeface="ＭＳ Ｐゴシック" pitchFamily="34" charset="-128"/>
              </a:rPr>
              <a:t>, </a:t>
            </a:r>
            <a:r>
              <a:rPr lang="it-IT" sz="2400" i="1" dirty="0" err="1">
                <a:ea typeface="ＭＳ Ｐゴシック" pitchFamily="34" charset="-128"/>
              </a:rPr>
              <a:t>X</a:t>
            </a:r>
            <a:r>
              <a:rPr lang="it-IT" sz="2400" i="1" baseline="-25000" dirty="0" err="1">
                <a:ea typeface="ＭＳ Ｐゴシック" pitchFamily="34" charset="-128"/>
              </a:rPr>
              <a:t>t</a:t>
            </a:r>
            <a:r>
              <a:rPr lang="it-IT" sz="2400" dirty="0">
                <a:ea typeface="ＭＳ Ｐゴシック" pitchFamily="34" charset="-128"/>
              </a:rPr>
              <a:t>) e (</a:t>
            </a:r>
            <a:r>
              <a:rPr lang="it-IT" sz="2400" i="1" dirty="0">
                <a:ea typeface="ＭＳ Ｐゴシック" pitchFamily="34" charset="-128"/>
              </a:rPr>
              <a:t>Y</a:t>
            </a:r>
            <a:r>
              <a:rPr lang="it-IT" sz="2400" i="1" baseline="-25000" dirty="0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</a:t>
            </a:r>
            <a:r>
              <a:rPr lang="it-IT" sz="2400" i="1" baseline="-25000" dirty="0">
                <a:ea typeface="ＭＳ Ｐゴシック" pitchFamily="34" charset="-128"/>
              </a:rPr>
              <a:t>j</a:t>
            </a:r>
            <a:r>
              <a:rPr lang="it-IT" sz="2400" dirty="0">
                <a:ea typeface="ＭＳ Ｐゴシック" pitchFamily="34" charset="-128"/>
              </a:rPr>
              <a:t>, </a:t>
            </a:r>
            <a:r>
              <a:rPr lang="it-IT" sz="2400" i="1" dirty="0">
                <a:ea typeface="ＭＳ Ｐゴシック" pitchFamily="34" charset="-128"/>
              </a:rPr>
              <a:t>X</a:t>
            </a:r>
            <a:r>
              <a:rPr lang="it-IT" sz="2400" i="1" baseline="-25000" dirty="0">
                <a:ea typeface="ＭＳ Ｐゴシック" pitchFamily="34" charset="-128"/>
              </a:rPr>
              <a:t>t</a:t>
            </a:r>
            <a:r>
              <a:rPr lang="it-IT" sz="2400" baseline="-25000" dirty="0">
                <a:ea typeface="ＭＳ Ｐゴシック" pitchFamily="34" charset="-128"/>
              </a:rPr>
              <a:t>–</a:t>
            </a:r>
            <a:r>
              <a:rPr lang="it-IT" sz="2400" i="1" baseline="-25000" dirty="0">
                <a:ea typeface="ＭＳ Ｐゴシック" pitchFamily="34" charset="-128"/>
              </a:rPr>
              <a:t>j</a:t>
            </a:r>
            <a:r>
              <a:rPr lang="it-IT" sz="2400" dirty="0">
                <a:ea typeface="ＭＳ Ｐゴシック" pitchFamily="34" charset="-128"/>
              </a:rPr>
              <a:t>) diventano indipendenti al crescere di </a:t>
            </a:r>
            <a:r>
              <a:rPr lang="it-IT" sz="2400" i="1" dirty="0">
                <a:ea typeface="ＭＳ Ｐゴシック" pitchFamily="34" charset="-128"/>
              </a:rPr>
              <a:t>j</a:t>
            </a:r>
            <a:endParaRPr lang="it-IT" sz="2400" dirty="0">
              <a:ea typeface="ＭＳ Ｐゴシック" pitchFamily="34" charset="-128"/>
            </a:endParaRPr>
          </a:p>
          <a:p>
            <a:pPr lvl="1"/>
            <a:r>
              <a:rPr lang="it-IT" sz="2000" dirty="0">
                <a:ea typeface="ＭＳ Ｐゴシック" pitchFamily="34" charset="-128"/>
              </a:rPr>
              <a:t>Intuitivamente, significa che si hanno esperimenti separati per periodi di tempo molto distanti fra loro.</a:t>
            </a:r>
          </a:p>
          <a:p>
            <a:pPr lvl="1"/>
            <a:r>
              <a:rPr lang="it-IT" sz="2000" dirty="0">
                <a:ea typeface="ＭＳ Ｐゴシック" pitchFamily="34" charset="-128"/>
              </a:rPr>
              <a:t>Nei dati sezionali, avevamo supposto che </a:t>
            </a: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dirty="0">
                <a:ea typeface="ＭＳ Ｐゴシック" pitchFamily="34" charset="-128"/>
              </a:rPr>
              <a:t> e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fossero i.i.d., conseguenza di una campionatura casuale semplice – ciò portava al teorema del limite centrale.</a:t>
            </a:r>
          </a:p>
          <a:p>
            <a:pPr lvl="1"/>
            <a:r>
              <a:rPr lang="it-IT" sz="2000" dirty="0">
                <a:ea typeface="ＭＳ Ｐゴシック" pitchFamily="34" charset="-128"/>
              </a:rPr>
              <a:t>Una versione del TLC vale per le variabili a serie temporali che diventano indipendenti al crescere della loro separazione temporale – L’assunzione 2(b) è la controparte a serie temporali della parte “a distribuzione indipendente” di i.i.d.</a:t>
            </a:r>
          </a:p>
          <a:p>
            <a:pPr lvl="1"/>
            <a:endParaRPr lang="en-US" sz="16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803128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In base ai presupposti del modello a ritardi distribuiti: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1380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t-IT" sz="2000" dirty="0">
                    <a:ea typeface="ＭＳ Ｐゴシック" pitchFamily="34" charset="-128"/>
                  </a:rPr>
                  <a:t>OLS produce stimatori </a:t>
                </a:r>
                <a:r>
                  <a:rPr lang="it-IT" sz="2000" b="1" dirty="0">
                    <a:ea typeface="ＭＳ Ｐゴシック" pitchFamily="34" charset="-128"/>
                  </a:rPr>
                  <a:t>consistenti </a:t>
                </a:r>
                <a:r>
                  <a:rPr lang="it-IT" sz="2000" dirty="0">
                    <a:ea typeface="ＭＳ Ｐゴシック" pitchFamily="34" charset="-128"/>
                  </a:rPr>
                  <a:t>di </a:t>
                </a:r>
                <a:r>
                  <a:rPr lang="it-IT" sz="20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000" baseline="-25000" dirty="0">
                    <a:ea typeface="ＭＳ Ｐゴシック" pitchFamily="34" charset="-128"/>
                  </a:rPr>
                  <a:t>1</a:t>
                </a:r>
                <a:r>
                  <a:rPr lang="it-IT" sz="2000" dirty="0">
                    <a:ea typeface="ＭＳ Ｐゴシック" pitchFamily="34" charset="-128"/>
                  </a:rPr>
                  <a:t>, </a:t>
                </a:r>
                <a:r>
                  <a:rPr lang="it-IT" sz="20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it-IT" sz="2000" baseline="-25000" dirty="0">
                    <a:ea typeface="ＭＳ Ｐゴシック" pitchFamily="34" charset="-128"/>
                  </a:rPr>
                  <a:t>2</a:t>
                </a:r>
                <a:r>
                  <a:rPr lang="it-IT" sz="2000" dirty="0">
                    <a:ea typeface="ＭＳ Ｐゴシック" pitchFamily="34" charset="-128"/>
                  </a:rPr>
                  <a:t>,…,</a:t>
                </a:r>
                <a:r>
                  <a:rPr lang="it-IT" sz="2000" i="1" dirty="0">
                    <a:ea typeface="ＭＳ Ｐゴシック" pitchFamily="34" charset="-128"/>
                    <a:sym typeface="Symbol" pitchFamily="18" charset="2"/>
                  </a:rPr>
                  <a:t> β</a:t>
                </a:r>
                <a:r>
                  <a:rPr lang="it-IT" sz="2000" i="1" baseline="-25000" dirty="0">
                    <a:ea typeface="ＭＳ Ｐゴシック" pitchFamily="34" charset="-128"/>
                  </a:rPr>
                  <a:t>r</a:t>
                </a:r>
                <a:r>
                  <a:rPr lang="it-IT" sz="2000" dirty="0">
                    <a:ea typeface="ＭＳ Ｐゴシック" pitchFamily="34" charset="-128"/>
                  </a:rPr>
                  <a:t> (dei moltiplicatori dinamici)</a:t>
                </a:r>
              </a:p>
              <a:p>
                <a:r>
                  <a:rPr lang="it-IT" sz="2000" dirty="0">
                    <a:ea typeface="ＭＳ Ｐゴシック" pitchFamily="34" charset="-128"/>
                  </a:rPr>
                  <a:t>In campioni grandi, la distribuzione campionaria 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1</m:t>
                        </m:r>
                      </m:sub>
                    </m:sSub>
                  </m:oMath>
                </a14:m>
                <a:r>
                  <a:rPr lang="it-IT" sz="2000" dirty="0">
                    <a:ea typeface="ＭＳ Ｐゴシック" pitchFamily="34" charset="-128"/>
                  </a:rPr>
                  <a:t>, ecc., è normale</a:t>
                </a:r>
              </a:p>
              <a:p>
                <a:r>
                  <a:rPr lang="it-IT" sz="2000" b="1" i="1" dirty="0">
                    <a:ea typeface="ＭＳ Ｐゴシック" pitchFamily="34" charset="-128"/>
                  </a:rPr>
                  <a:t>MA</a:t>
                </a:r>
                <a:r>
                  <a:rPr lang="it-IT" sz="2000" dirty="0">
                    <a:ea typeface="ＭＳ Ｐゴシック" pitchFamily="34" charset="-128"/>
                  </a:rPr>
                  <a:t> la formula per la varianza di questa distribuzione campionaria non è la solita dei dati sezionali (i.i.d.), perché </a:t>
                </a:r>
                <a:r>
                  <a:rPr lang="it-IT" sz="2000" i="1" dirty="0">
                    <a:ea typeface="ＭＳ Ｐゴシック" pitchFamily="34" charset="-128"/>
                  </a:rPr>
                  <a:t>u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dirty="0">
                    <a:ea typeface="ＭＳ Ｐゴシック" pitchFamily="34" charset="-128"/>
                  </a:rPr>
                  <a:t> non è i.i.d. – </a:t>
                </a:r>
                <a:r>
                  <a:rPr lang="it-IT" sz="2000" i="1" dirty="0">
                    <a:ea typeface="ＭＳ Ｐゴシック" pitchFamily="34" charset="-128"/>
                  </a:rPr>
                  <a:t>u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dirty="0">
                    <a:ea typeface="ＭＳ Ｐゴシック" pitchFamily="34" charset="-128"/>
                  </a:rPr>
                  <a:t> può essere serialmente correlato!</a:t>
                </a:r>
              </a:p>
              <a:p>
                <a:r>
                  <a:rPr lang="it-IT" sz="2000" dirty="0">
                    <a:ea typeface="ＭＳ Ｐゴシック" pitchFamily="34" charset="-128"/>
                  </a:rPr>
                  <a:t>Ciò significa che i normali errori standard di OLS (in genere le stampe di </a:t>
                </a:r>
                <a:r>
                  <a:rPr lang="it-IT" sz="2000" dirty="0" err="1">
                    <a:ea typeface="ＭＳ Ｐゴシック" pitchFamily="34" charset="-128"/>
                  </a:rPr>
                  <a:t>Gretl</a:t>
                </a:r>
                <a:r>
                  <a:rPr lang="it-IT" sz="2000" dirty="0">
                    <a:ea typeface="ＭＳ Ｐゴシック" pitchFamily="34" charset="-128"/>
                  </a:rPr>
                  <a:t>, STATA, etc.) sono sbagliati!</a:t>
                </a:r>
              </a:p>
              <a:p>
                <a:r>
                  <a:rPr lang="it-IT" sz="2000" dirty="0">
                    <a:ea typeface="ＭＳ Ｐゴシック" pitchFamily="34" charset="-128"/>
                  </a:rPr>
                  <a:t>Occorre utilizzare, invece, errori standard che siano robusti sia all’autocorrelazione sia all’eteroschedasticità…</a:t>
                </a:r>
              </a:p>
              <a:p>
                <a:endParaRPr lang="it-IT" sz="20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74138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8" t="-933" r="-257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42905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8" name="Title 1"/>
          <p:cNvSpPr>
            <a:spLocks noGrp="1"/>
          </p:cNvSpPr>
          <p:nvPr>
            <p:ph type="title"/>
          </p:nvPr>
        </p:nvSpPr>
        <p:spPr>
          <a:xfrm>
            <a:off x="304800" y="455613"/>
            <a:ext cx="8610600" cy="992187"/>
          </a:xfrm>
        </p:spPr>
        <p:txBody>
          <a:bodyPr/>
          <a:lstStyle/>
          <a:p>
            <a:r>
              <a:rPr lang="it-IT" dirty="0">
                <a:ea typeface="ＭＳ Ｐゴシック" pitchFamily="34" charset="-128"/>
              </a:rPr>
              <a:t>Errori standard consistenti in presenza di eteroschedasticità e autocorrelazione (HAC</a:t>
            </a:r>
            <a:r>
              <a:rPr lang="it-IT">
                <a:ea typeface="ＭＳ Ｐゴシック" pitchFamily="34" charset="-128"/>
              </a:rPr>
              <a:t>) (Paragrafo </a:t>
            </a:r>
            <a:r>
              <a:rPr lang="it-IT" dirty="0">
                <a:ea typeface="ＭＳ Ｐゴシック" pitchFamily="34" charset="-128"/>
              </a:rPr>
              <a:t>15.4)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752600"/>
                <a:ext cx="8443664" cy="4572000"/>
              </a:xfrm>
            </p:spPr>
            <p:txBody>
              <a:bodyPr/>
              <a:lstStyle/>
              <a:p>
                <a:pPr>
                  <a:buFontTx/>
                  <a:buNone/>
                </a:pPr>
                <a:r>
                  <a:rPr lang="it-IT" sz="2400" b="1" dirty="0">
                    <a:ea typeface="ＭＳ Ｐゴシック" pitchFamily="34" charset="-128"/>
                  </a:rPr>
                  <a:t>Il calcolo… per un singolo regressore </a:t>
                </a:r>
                <a:r>
                  <a:rPr lang="it-IT" sz="2400" b="1" i="1" dirty="0">
                    <a:ea typeface="ＭＳ Ｐゴシック" pitchFamily="34" charset="-128"/>
                  </a:rPr>
                  <a:t>X</a:t>
                </a:r>
                <a:r>
                  <a:rPr lang="it-IT" sz="2400" b="1" i="1" baseline="-25000" dirty="0">
                    <a:ea typeface="ＭＳ Ｐゴシック" pitchFamily="34" charset="-128"/>
                  </a:rPr>
                  <a:t>t</a:t>
                </a:r>
                <a:r>
                  <a:rPr lang="it-IT" sz="2400" b="1" dirty="0">
                    <a:ea typeface="ＭＳ Ｐゴシック" pitchFamily="34" charset="-128"/>
                  </a:rPr>
                  <a:t>:</a:t>
                </a:r>
                <a:endParaRPr lang="it-IT" sz="2400" dirty="0">
                  <a:ea typeface="ＭＳ Ｐゴシック" pitchFamily="34" charset="-128"/>
                </a:endParaRPr>
              </a:p>
              <a:p>
                <a:pPr algn="ctr">
                  <a:buFontTx/>
                  <a:buNone/>
                </a:pPr>
                <a:r>
                  <a:rPr lang="en-US" sz="2400" i="1" dirty="0">
                    <a:ea typeface="ＭＳ Ｐゴシック" pitchFamily="34" charset="-128"/>
                  </a:rPr>
                  <a:t>Y</a:t>
                </a:r>
                <a:r>
                  <a:rPr lang="en-US" sz="2400" i="1" baseline="-25000" dirty="0">
                    <a:ea typeface="ＭＳ Ｐゴシック" pitchFamily="34" charset="-128"/>
                  </a:rPr>
                  <a:t>t</a:t>
                </a:r>
                <a:r>
                  <a:rPr lang="en-US" sz="2400" dirty="0">
                    <a:ea typeface="ＭＳ Ｐゴシック" pitchFamily="34" charset="-128"/>
                  </a:rPr>
                  <a:t> = </a:t>
                </a:r>
                <a:r>
                  <a:rPr lang="en-US" sz="24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en-US" sz="2400" baseline="-25000" dirty="0">
                    <a:ea typeface="ＭＳ Ｐゴシック" pitchFamily="34" charset="-128"/>
                  </a:rPr>
                  <a:t>0</a:t>
                </a:r>
                <a:r>
                  <a:rPr lang="en-US" sz="2400" dirty="0">
                    <a:ea typeface="ＭＳ Ｐゴシック" pitchFamily="34" charset="-128"/>
                  </a:rPr>
                  <a:t> + </a:t>
                </a:r>
                <a:r>
                  <a:rPr lang="en-US" sz="2400" i="1" dirty="0">
                    <a:ea typeface="ＭＳ Ｐゴシック" pitchFamily="34" charset="-128"/>
                    <a:sym typeface="Symbol" pitchFamily="18" charset="2"/>
                  </a:rPr>
                  <a:t>β</a:t>
                </a:r>
                <a:r>
                  <a:rPr lang="en-US" sz="2400" baseline="-25000" dirty="0">
                    <a:ea typeface="ＭＳ Ｐゴシック" pitchFamily="34" charset="-128"/>
                  </a:rPr>
                  <a:t>1</a:t>
                </a:r>
                <a:r>
                  <a:rPr lang="en-US" sz="2400" i="1" dirty="0">
                    <a:ea typeface="ＭＳ Ｐゴシック" pitchFamily="34" charset="-128"/>
                  </a:rPr>
                  <a:t>X</a:t>
                </a:r>
                <a:r>
                  <a:rPr lang="en-US" sz="2400" i="1" baseline="-25000" dirty="0">
                    <a:ea typeface="ＭＳ Ｐゴシック" pitchFamily="34" charset="-128"/>
                  </a:rPr>
                  <a:t>t</a:t>
                </a:r>
                <a:r>
                  <a:rPr lang="en-US" sz="2400" dirty="0">
                    <a:ea typeface="ＭＳ Ｐゴシック" pitchFamily="34" charset="-128"/>
                  </a:rPr>
                  <a:t> + </a:t>
                </a:r>
                <a:r>
                  <a:rPr lang="en-US" sz="2400" i="1" dirty="0">
                    <a:ea typeface="ＭＳ Ｐゴシック" pitchFamily="34" charset="-128"/>
                  </a:rPr>
                  <a:t>u</a:t>
                </a:r>
                <a:r>
                  <a:rPr lang="en-US" sz="2400" i="1" baseline="-25000" dirty="0">
                    <a:ea typeface="ＭＳ Ｐゴシック" pitchFamily="34" charset="-128"/>
                  </a:rPr>
                  <a:t>t</a:t>
                </a:r>
                <a:endParaRPr lang="en-US" sz="24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endParaRPr lang="it-IT" sz="2400" dirty="0">
                  <a:ea typeface="ＭＳ Ｐゴシック" pitchFamily="34" charset="-128"/>
                </a:endParaRPr>
              </a:p>
              <a:p>
                <a:r>
                  <a:rPr lang="it-IT" sz="2400" dirty="0">
                    <a:ea typeface="ＭＳ Ｐゴシック" pitchFamily="34" charset="-128"/>
                  </a:rPr>
                  <a:t>Per lo stimatore </a:t>
                </a:r>
                <a:r>
                  <a:rPr lang="en-US" sz="2400" dirty="0">
                    <a:ea typeface="ＭＳ Ｐゴシック" pitchFamily="34" charset="-128"/>
                  </a:rPr>
                  <a:t>OLS (</a:t>
                </a:r>
                <a:r>
                  <a:rPr lang="en-US" sz="2400" dirty="0" err="1">
                    <a:ea typeface="ＭＳ Ｐゴシック" pitchFamily="34" charset="-128"/>
                  </a:rPr>
                  <a:t>dall’Appendice</a:t>
                </a:r>
                <a:r>
                  <a:rPr lang="en-US" sz="2400" dirty="0">
                    <a:ea typeface="ＭＳ Ｐゴシック" pitchFamily="34" charset="-128"/>
                  </a:rPr>
                  <a:t> 4.3 </a:t>
                </a:r>
                <a:r>
                  <a:rPr lang="en-US" sz="2400" dirty="0" err="1">
                    <a:ea typeface="ＭＳ Ｐゴシック" pitchFamily="34" charset="-128"/>
                  </a:rPr>
                  <a:t>oppure</a:t>
                </a:r>
                <a:r>
                  <a:rPr lang="en-US" sz="2400" dirty="0">
                    <a:ea typeface="ＭＳ Ｐゴシック" pitchFamily="34" charset="-128"/>
                  </a:rPr>
                  <a:t> </a:t>
                </a:r>
                <a:r>
                  <a:rPr lang="en-US" sz="2400" dirty="0" err="1">
                    <a:ea typeface="ＭＳ Ｐゴシック" pitchFamily="34" charset="-128"/>
                  </a:rPr>
                  <a:t>mie</a:t>
                </a:r>
                <a:r>
                  <a:rPr lang="en-US" sz="2400" dirty="0">
                    <a:ea typeface="ＭＳ Ｐゴシック" pitchFamily="34" charset="-128"/>
                  </a:rPr>
                  <a:t> note),</a:t>
                </a:r>
              </a:p>
              <a:p>
                <a:pPr algn="ctr">
                  <a:buFontTx/>
                  <a:buNone/>
                </a:pPr>
                <a:endParaRPr lang="en-US" sz="24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en-US" sz="2400" dirty="0">
                    <a:ea typeface="ＭＳ Ｐゴシック" pitchFamily="34" charset="-128"/>
                  </a:rPr>
                  <a:t>   </a:t>
                </a:r>
              </a:p>
              <a:p>
                <a:pPr algn="ctr">
                  <a:buFontTx/>
                  <a:buNone/>
                </a:pPr>
                <a:endParaRPr lang="en-US" sz="2400" dirty="0">
                  <a:ea typeface="ＭＳ Ｐゴシック" pitchFamily="34" charset="-128"/>
                  <a:sym typeface="Euclid Symbol" pitchFamily="18" charset="2"/>
                </a:endParaRPr>
              </a:p>
              <a:p>
                <a:pPr algn="ctr">
                  <a:buFontTx/>
                  <a:buNone/>
                </a:pPr>
                <a:endParaRPr lang="en-US" sz="2400" dirty="0">
                  <a:latin typeface="MS Gothic" pitchFamily="49" charset="-128"/>
                  <a:ea typeface="MS Gothic" pitchFamily="49" charset="-128"/>
                  <a:sym typeface="Euclid Symbol" pitchFamily="18" charset="2"/>
                </a:endParaRPr>
              </a:p>
              <a:p>
                <a:pPr>
                  <a:buFontTx/>
                  <a:buNone/>
                </a:pPr>
                <a:endParaRPr lang="en-US" sz="24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en-US" sz="2400" dirty="0">
                    <a:ea typeface="ＭＳ Ｐゴシック" pitchFamily="34" charset="-128"/>
                  </a:rPr>
                  <a:t>dove </a:t>
                </a:r>
                <a:r>
                  <a:rPr lang="en-US" sz="2400" i="1" dirty="0">
                    <a:ea typeface="ＭＳ Ｐゴシック" pitchFamily="34" charset="-128"/>
                  </a:rPr>
                  <a:t>v</a:t>
                </a:r>
                <a:r>
                  <a:rPr lang="en-US" sz="2400" i="1" baseline="-25000" dirty="0">
                    <a:ea typeface="ＭＳ Ｐゴシック" pitchFamily="34" charset="-128"/>
                  </a:rPr>
                  <a:t>t</a:t>
                </a:r>
                <a:r>
                  <a:rPr lang="en-US" sz="2400" dirty="0">
                    <a:ea typeface="ＭＳ Ｐゴシック" pitchFamily="34" charset="-128"/>
                  </a:rPr>
                  <a:t> = (</a:t>
                </a:r>
                <a:r>
                  <a:rPr lang="en-US" sz="2400" i="1" dirty="0">
                    <a:ea typeface="ＭＳ Ｐゴシック" pitchFamily="34" charset="-128"/>
                  </a:rPr>
                  <a:t>X</a:t>
                </a:r>
                <a:r>
                  <a:rPr lang="en-US" sz="2400" i="1" baseline="-25000" dirty="0">
                    <a:ea typeface="ＭＳ Ｐゴシック" pitchFamily="34" charset="-128"/>
                  </a:rPr>
                  <a:t>t</a:t>
                </a:r>
                <a:r>
                  <a:rPr lang="en-US" sz="2400" dirty="0">
                    <a:ea typeface="ＭＳ Ｐゴシック" pitchFamily="34" charset="-128"/>
                  </a:rPr>
                  <a:t> –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E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E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400" dirty="0">
                    <a:ea typeface="ＭＳ Ｐゴシック" pitchFamily="34" charset="-128"/>
                  </a:rPr>
                  <a:t>)</a:t>
                </a:r>
                <a:r>
                  <a:rPr lang="en-US" sz="2400" i="1" dirty="0">
                    <a:ea typeface="ＭＳ Ｐゴシック" pitchFamily="34" charset="-128"/>
                  </a:rPr>
                  <a:t>u</a:t>
                </a:r>
                <a:r>
                  <a:rPr lang="en-US" sz="2400" i="1" baseline="-25000" dirty="0">
                    <a:ea typeface="ＭＳ Ｐゴシック" pitchFamily="34" charset="-128"/>
                  </a:rPr>
                  <a:t>t</a:t>
                </a:r>
                <a:r>
                  <a:rPr lang="en-US" sz="2400" dirty="0">
                    <a:ea typeface="ＭＳ Ｐゴシック" pitchFamily="34" charset="-128"/>
                  </a:rPr>
                  <a:t>.</a:t>
                </a:r>
              </a:p>
              <a:p>
                <a:endParaRPr lang="en-US" sz="24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752600"/>
                <a:ext cx="8443664" cy="4572000"/>
              </a:xfrm>
              <a:blipFill>
                <a:blip r:embed="rId2"/>
                <a:stretch>
                  <a:fillRect l="-1083" t="-1067" b="-72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9322213-2C0F-4D74-839A-7F99C6A934A4}"/>
                  </a:ext>
                </a:extLst>
              </p:cNvPr>
              <p:cNvSpPr/>
              <p:nvPr/>
            </p:nvSpPr>
            <p:spPr>
              <a:xfrm>
                <a:off x="-1677693" y="3581400"/>
                <a:ext cx="10593093" cy="2430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en-I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I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E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E" sz="24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en-IE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sz="2400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d>
                                <m:dPr>
                                  <m:endChr m:val=""/>
                                  <m:ctrlPr>
                                    <a:rPr lang="en-IE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IE" sz="24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  <m:r>
                                    <a:rPr lang="en-IE" sz="2400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sSub>
                                    <m:sSubPr>
                                      <m:ctrlP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num>
                        <m:den>
                          <m:f>
                            <m:fPr>
                              <m:ctrlPr>
                                <a:rPr lang="en-IE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E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nary>
                            <m:naryPr>
                              <m:chr m:val="∑"/>
                              <m:limLoc m:val="undOvr"/>
                              <m:grow m:val="on"/>
                              <m:ctrlPr>
                                <a:rPr lang="en-IE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E" sz="2400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E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IE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E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E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E" sz="24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IE" sz="24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IE" sz="240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IE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E" sz="24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IE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IE" sz="2400" i="1" dirty="0">
                  <a:latin typeface="Cambria Math" panose="02040503050406030204" pitchFamily="18" charset="0"/>
                </a:endParaRPr>
              </a:p>
              <a:p>
                <a:endParaRPr lang="en-IE" i="1" dirty="0">
                  <a:latin typeface="Cambria Math" panose="02040503050406030204" pitchFamily="18" charset="0"/>
                </a:endParaRPr>
              </a:p>
              <a:p>
                <a:r>
                  <a:rPr lang="en-IE" sz="2400" i="1" dirty="0">
                    <a:latin typeface="Cambria Math" panose="02040503050406030204" pitchFamily="18" charset="0"/>
                  </a:rPr>
                  <a:t>                                 </a:t>
                </a:r>
                <a14:m>
                  <m:oMath xmlns:m="http://schemas.openxmlformats.org/officeDocument/2006/math">
                    <m:r>
                      <a:rPr lang="en-IE" sz="2400" b="0" i="1" smtClean="0">
                        <a:latin typeface="Cambria Math" panose="02040503050406030204" pitchFamily="18" charset="0"/>
                      </a:rPr>
                      <m:t>                               </m:t>
                    </m:r>
                    <m:r>
                      <a:rPr lang="en-IE" sz="2400" i="1">
                        <a:latin typeface="Cambria Math" panose="02040503050406030204" pitchFamily="18" charset="0"/>
                      </a:rPr>
                      <m:t>≅</m:t>
                    </m:r>
                    <m:r>
                      <a:rPr lang="en-IE" sz="24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IE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IE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E" sz="240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IE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nary>
                          <m:naryPr>
                            <m:chr m:val="∑"/>
                            <m:limLoc m:val="undOvr"/>
                            <m:grow m:val="on"/>
                            <m:ctrlPr>
                              <a:rPr lang="en-IE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IE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IE" sz="240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E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IE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E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IE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nary>
                      </m:num>
                      <m:den>
                        <m:sSubSup>
                          <m:sSubSupPr>
                            <m:ctrlPr>
                              <a:rPr lang="en-IE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E" sz="2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IE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  <m:sup>
                            <m:r>
                              <a:rPr lang="en-IE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IE" sz="2400" dirty="0"/>
                  <a:t>               </a:t>
                </a:r>
                <a:r>
                  <a:rPr lang="en-US" sz="2400" dirty="0"/>
                  <a:t>(</a:t>
                </a:r>
                <a:r>
                  <a:rPr lang="it-IT" sz="2400" dirty="0"/>
                  <a:t>in grandi campioni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9322213-2C0F-4D74-839A-7F99C6A934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77693" y="3581400"/>
                <a:ext cx="10593093" cy="2430409"/>
              </a:xfrm>
              <a:prstGeom prst="rect">
                <a:avLst/>
              </a:prstGeom>
              <a:blipFill>
                <a:blip r:embed="rId3"/>
                <a:stretch>
                  <a:fillRect r="-5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913501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Errori standard HAC (continua</a:t>
            </a:r>
            <a:r>
              <a:rPr lang="it-IT" dirty="0">
                <a:ea typeface="ＭＳ Ｐゴシック" pitchFamily="34" charset="-128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484784"/>
                <a:ext cx="8610600" cy="4687416"/>
              </a:xfrm>
            </p:spPr>
            <p:txBody>
              <a:bodyPr/>
              <a:lstStyle/>
              <a:p>
                <a:pPr>
                  <a:buFontTx/>
                  <a:buNone/>
                </a:pPr>
                <a:r>
                  <a:rPr lang="it-IT" sz="2400" dirty="0">
                    <a:ea typeface="ＭＳ Ｐゴシック" pitchFamily="34" charset="-128"/>
                  </a:rPr>
                  <a:t>Per cui, in grandi campioni</a:t>
                </a:r>
                <a:r>
                  <a:rPr lang="en-US" sz="2400" dirty="0">
                    <a:ea typeface="ＭＳ Ｐゴシック" pitchFamily="34" charset="-128"/>
                  </a:rPr>
                  <a:t>, </a:t>
                </a:r>
              </a:p>
              <a:p>
                <a:pPr>
                  <a:buFontTx/>
                  <a:buNone/>
                </a:pPr>
                <a:r>
                  <a:rPr lang="en-US" sz="2400" b="1" i="1" dirty="0">
                    <a:ea typeface="ＭＳ Ｐゴシック" pitchFamily="34" charset="-128"/>
                  </a:rPr>
                  <a:t> </a:t>
                </a:r>
              </a:p>
              <a:p>
                <a:pPr>
                  <a:buFontTx/>
                  <a:buNone/>
                </a:pPr>
                <a:endParaRPr lang="en-US" sz="24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endParaRPr lang="en-US" sz="24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endParaRPr lang="en-US" sz="24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endParaRPr lang="en-US" sz="2400" dirty="0">
                  <a:ea typeface="ＭＳ Ｐゴシック" pitchFamily="34" charset="-128"/>
                </a:endParaRPr>
              </a:p>
              <a:p>
                <a:pPr marL="0" indent="0">
                  <a:buNone/>
                </a:pPr>
                <a:r>
                  <a:rPr lang="it-IT" sz="2400" b="1" i="1" dirty="0">
                    <a:ea typeface="ＭＳ Ｐゴシック" pitchFamily="34" charset="-128"/>
                  </a:rPr>
                  <a:t>Nei dati i.i.d. sezionali</a:t>
                </a:r>
                <a:r>
                  <a:rPr lang="it-IT" sz="2400" dirty="0">
                    <a:ea typeface="ＭＳ Ｐゴシック" pitchFamily="34" charset="-128"/>
                  </a:rPr>
                  <a:t>, cov(</a:t>
                </a:r>
                <a:r>
                  <a:rPr lang="it-IT" sz="2400" i="1" dirty="0">
                    <a:ea typeface="ＭＳ Ｐゴシック" pitchFamily="34" charset="-128"/>
                  </a:rPr>
                  <a:t>v</a:t>
                </a:r>
                <a:r>
                  <a:rPr lang="it-IT" sz="2400" i="1" baseline="-25000" dirty="0">
                    <a:ea typeface="ＭＳ Ｐゴシック" pitchFamily="34" charset="-128"/>
                  </a:rPr>
                  <a:t>t</a:t>
                </a:r>
                <a:r>
                  <a:rPr lang="it-IT" sz="2400" baseline="-25000" dirty="0">
                    <a:ea typeface="ＭＳ Ｐゴシック" pitchFamily="34" charset="-128"/>
                  </a:rPr>
                  <a:t>, </a:t>
                </a:r>
                <a:r>
                  <a:rPr lang="it-IT" sz="2400" i="1" dirty="0">
                    <a:ea typeface="ＭＳ Ｐゴシック" pitchFamily="34" charset="-128"/>
                  </a:rPr>
                  <a:t>v</a:t>
                </a:r>
                <a:r>
                  <a:rPr lang="it-IT" sz="2400" i="1" baseline="-25000" dirty="0">
                    <a:ea typeface="ＭＳ Ｐゴシック" pitchFamily="34" charset="-128"/>
                  </a:rPr>
                  <a:t>s</a:t>
                </a:r>
                <a:r>
                  <a:rPr lang="it-IT" sz="2400" dirty="0">
                    <a:ea typeface="ＭＳ Ｐゴシック" pitchFamily="34" charset="-128"/>
                  </a:rPr>
                  <a:t>) = 0 per </a:t>
                </a:r>
                <a:r>
                  <a:rPr lang="it-IT" sz="2400" i="1" dirty="0">
                    <a:ea typeface="ＭＳ Ｐゴシック" pitchFamily="34" charset="-128"/>
                  </a:rPr>
                  <a:t>t</a:t>
                </a:r>
                <a:r>
                  <a:rPr lang="it-IT" sz="2400" dirty="0">
                    <a:ea typeface="ＭＳ Ｐゴシック" pitchFamily="34" charset="-128"/>
                  </a:rPr>
                  <a:t> </a:t>
                </a:r>
                <a:r>
                  <a:rPr lang="it-IT" sz="2400" dirty="0">
                    <a:ea typeface="ＭＳ Ｐゴシック" pitchFamily="34" charset="-128"/>
                    <a:sym typeface="Euclid Symbol" pitchFamily="18" charset="2"/>
                  </a:rPr>
                  <a:t>≠</a:t>
                </a:r>
                <a:r>
                  <a:rPr lang="it-IT" sz="2400" dirty="0">
                    <a:ea typeface="ＭＳ Ｐゴシック" pitchFamily="34" charset="-128"/>
                  </a:rPr>
                  <a:t> </a:t>
                </a:r>
                <a:r>
                  <a:rPr lang="it-IT" sz="2400" i="1" dirty="0">
                    <a:ea typeface="ＭＳ Ｐゴシック" pitchFamily="34" charset="-128"/>
                  </a:rPr>
                  <a:t>s</a:t>
                </a:r>
                <a:r>
                  <a:rPr lang="it-IT" sz="2400" dirty="0">
                    <a:ea typeface="ＭＳ Ｐゴシック" pitchFamily="34" charset="-128"/>
                  </a:rPr>
                  <a:t> e </a:t>
                </a:r>
                <a:r>
                  <a:rPr lang="it-IT" sz="2400" dirty="0" err="1">
                    <a:ea typeface="ＭＳ Ｐゴシック" pitchFamily="34" charset="-128"/>
                  </a:rPr>
                  <a:t>cov</a:t>
                </a:r>
                <a:r>
                  <a:rPr lang="it-IT" sz="2400" dirty="0">
                    <a:ea typeface="ＭＳ Ｐゴシック" pitchFamily="34" charset="-128"/>
                  </a:rPr>
                  <a:t>(</a:t>
                </a:r>
                <a:r>
                  <a:rPr lang="it-IT" sz="2400" i="1" dirty="0" err="1">
                    <a:ea typeface="ＭＳ Ｐゴシック" pitchFamily="34" charset="-128"/>
                  </a:rPr>
                  <a:t>v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t</a:t>
                </a:r>
                <a:r>
                  <a:rPr lang="it-IT" sz="2400" baseline="-25000" dirty="0">
                    <a:ea typeface="ＭＳ Ｐゴシック" pitchFamily="34" charset="-128"/>
                  </a:rPr>
                  <a:t>, </a:t>
                </a:r>
                <a:r>
                  <a:rPr lang="it-IT" sz="2400" i="1" dirty="0" err="1">
                    <a:ea typeface="ＭＳ Ｐゴシック" pitchFamily="34" charset="-128"/>
                  </a:rPr>
                  <a:t>v</a:t>
                </a:r>
                <a:r>
                  <a:rPr lang="it-IT" sz="2400" i="1" baseline="-25000" dirty="0" err="1">
                    <a:ea typeface="ＭＳ Ｐゴシック" pitchFamily="34" charset="-128"/>
                  </a:rPr>
                  <a:t>t</a:t>
                </a:r>
                <a:r>
                  <a:rPr lang="it-IT" sz="2400" dirty="0">
                    <a:ea typeface="ＭＳ Ｐゴシック" pitchFamily="34" charset="-128"/>
                  </a:rPr>
                  <a:t>) 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E" sz="24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SupPr>
                      <m:e>
                        <m:r>
                          <a:rPr lang="en-IE" sz="24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𝜎</m:t>
                        </m:r>
                      </m:e>
                      <m:sub>
                        <m:r>
                          <a:rPr lang="en-IE" sz="24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𝑣</m:t>
                        </m:r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  <m:sup>
                        <m:r>
                          <a:rPr lang="en-IE" sz="2400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2</m:t>
                        </m:r>
                      </m:sup>
                    </m:sSubSup>
                    <m:r>
                      <a:rPr lang="en-IE" sz="2400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=</m:t>
                    </m:r>
                    <m:sSubSup>
                      <m:sSubSupPr>
                        <m:ctrlP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SupPr>
                      <m:e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𝜎</m:t>
                        </m:r>
                      </m:e>
                      <m:sub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𝑣</m:t>
                        </m:r>
                      </m:sub>
                      <m:sup>
                        <m:r>
                          <a:rPr lang="en-IE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2</m:t>
                        </m:r>
                      </m:sup>
                    </m:sSubSup>
                    <m:r>
                      <a:rPr lang="en-IE" sz="2400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   ∀ </m:t>
                    </m:r>
                    <m:r>
                      <a:rPr lang="en-IE" sz="2400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𝑡</m:t>
                    </m:r>
                  </m:oMath>
                </a14:m>
                <a:r>
                  <a:rPr lang="it-IT" sz="2400" i="1" dirty="0">
                    <a:ea typeface="ＭＳ Ｐゴシック" pitchFamily="34" charset="-128"/>
                  </a:rPr>
                  <a:t> e </a:t>
                </a:r>
                <a:r>
                  <a:rPr lang="it-IT" sz="2400" dirty="0">
                    <a:ea typeface="ＭＳ Ｐゴシック" pitchFamily="34" charset="-128"/>
                  </a:rPr>
                  <a:t>quindi</a:t>
                </a:r>
              </a:p>
              <a:p>
                <a:pPr>
                  <a:buFontTx/>
                  <a:buNone/>
                </a:pPr>
                <a:endParaRPr lang="en-US" sz="2400" dirty="0">
                  <a:ea typeface="ＭＳ Ｐゴシック" pitchFamily="34" charset="-128"/>
                </a:endParaRPr>
              </a:p>
              <a:p>
                <a:pPr>
                  <a:buFontTx/>
                  <a:buNone/>
                </a:pPr>
                <a:r>
                  <a:rPr lang="en-US" sz="2400" dirty="0">
                    <a:ea typeface="ＭＳ Ｐゴシック" pitchFamily="34" charset="-128"/>
                  </a:rPr>
                  <a:t> </a:t>
                </a:r>
              </a:p>
              <a:p>
                <a:pPr marL="0" indent="0">
                  <a:buNone/>
                </a:pPr>
                <a:r>
                  <a:rPr lang="it-IT" sz="2400" dirty="0">
                    <a:ea typeface="ＭＳ Ｐゴシック" pitchFamily="34" charset="-128"/>
                  </a:rPr>
                  <a:t>Questo è il nostro solito risultato per dati sezionali (</a:t>
                </a:r>
                <a:r>
                  <a:rPr lang="it-IT" sz="2400" i="1" dirty="0">
                    <a:ea typeface="ＭＳ Ｐゴシック" pitchFamily="34" charset="-128"/>
                  </a:rPr>
                  <a:t>Appendice 4.3 o mie note</a:t>
                </a:r>
                <a:r>
                  <a:rPr lang="it-IT" sz="2400" dirty="0">
                    <a:ea typeface="ＭＳ Ｐゴシック" pitchFamily="34" charset="-128"/>
                  </a:rPr>
                  <a:t>).</a:t>
                </a:r>
              </a:p>
              <a:p>
                <a:pPr>
                  <a:buFontTx/>
                  <a:buNone/>
                </a:pPr>
                <a:br>
                  <a:rPr lang="en-US" sz="2400" b="1" i="1" dirty="0">
                    <a:ea typeface="ＭＳ Ｐゴシック" pitchFamily="34" charset="-128"/>
                  </a:rPr>
                </a:br>
                <a:endParaRPr lang="en-US" sz="24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484784"/>
                <a:ext cx="8610600" cy="4687416"/>
              </a:xfrm>
              <a:blipFill>
                <a:blip r:embed="rId3"/>
                <a:stretch>
                  <a:fillRect l="-1062" t="-1040" b="-1326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2">
            <a:extLst>
              <a:ext uri="{FF2B5EF4-FFF2-40B4-BE49-F238E27FC236}">
                <a16:creationId xmlns:a16="http://schemas.microsoft.com/office/drawing/2014/main" id="{C984FB50-7479-41A9-9110-FCC26CE813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94730" y="2209800"/>
          <a:ext cx="4554537" cy="1819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68" name="Equation" r:id="rId4" imgW="4698720" imgH="1866600" progId="Equation.DSMT4">
                  <p:embed/>
                </p:oleObj>
              </mc:Choice>
              <mc:Fallback>
                <p:oleObj name="Equation" r:id="rId4" imgW="4698720" imgH="1866600" progId="Equation.DSMT4">
                  <p:embed/>
                  <p:pic>
                    <p:nvPicPr>
                      <p:cNvPr id="13" name="Object 2">
                        <a:extLst>
                          <a:ext uri="{FF2B5EF4-FFF2-40B4-BE49-F238E27FC236}">
                            <a16:creationId xmlns:a16="http://schemas.microsoft.com/office/drawing/2014/main" id="{C984FB50-7479-41A9-9110-FCC26CE813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4730" y="2209800"/>
                        <a:ext cx="4554537" cy="18197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>
            <a:extLst>
              <a:ext uri="{FF2B5EF4-FFF2-40B4-BE49-F238E27FC236}">
                <a16:creationId xmlns:a16="http://schemas.microsoft.com/office/drawing/2014/main" id="{6E5CBB76-006F-4877-8C8A-6B5ECDEEAC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2156" y="4876800"/>
          <a:ext cx="5119687" cy="886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69" name="Equation" r:id="rId6" imgW="5244840" imgH="914400" progId="Equation.DSMT4">
                  <p:embed/>
                </p:oleObj>
              </mc:Choice>
              <mc:Fallback>
                <p:oleObj name="Equation" r:id="rId6" imgW="5244840" imgH="914400" progId="Equation.DSMT4">
                  <p:embed/>
                  <p:pic>
                    <p:nvPicPr>
                      <p:cNvPr id="14" name="Object 3">
                        <a:extLst>
                          <a:ext uri="{FF2B5EF4-FFF2-40B4-BE49-F238E27FC236}">
                            <a16:creationId xmlns:a16="http://schemas.microsoft.com/office/drawing/2014/main" id="{6E5CBB76-006F-4877-8C8A-6B5ECDEEAC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156" y="4876800"/>
                        <a:ext cx="5119687" cy="8861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43204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>
                <a:ea typeface="ＭＳ Ｐゴシック" pitchFamily="34" charset="-128"/>
              </a:rPr>
              <a:t>Errori standard HAC (continua)</a:t>
            </a:r>
            <a:endParaRPr lang="it-IT" dirty="0">
              <a:ea typeface="ＭＳ Ｐゴシック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371600"/>
                <a:ext cx="8294688" cy="4572000"/>
              </a:xfrm>
            </p:spPr>
            <p:txBody>
              <a:bodyPr/>
              <a:lstStyle/>
              <a:p>
                <a:r>
                  <a:rPr lang="it-IT" sz="2000" b="1" i="1" dirty="0">
                    <a:ea typeface="ＭＳ Ｐゴシック" pitchFamily="34" charset="-128"/>
                  </a:rPr>
                  <a:t>Ma in dati a serie temporali, </a:t>
                </a:r>
                <a:r>
                  <a:rPr lang="it-IT" sz="2000" dirty="0">
                    <a:ea typeface="ＭＳ Ｐゴシック" pitchFamily="34" charset="-128"/>
                  </a:rPr>
                  <a:t>cov(</a:t>
                </a:r>
                <a:r>
                  <a:rPr lang="it-IT" sz="2000" i="1" dirty="0">
                    <a:ea typeface="ＭＳ Ｐゴシック" pitchFamily="34" charset="-128"/>
                  </a:rPr>
                  <a:t>v</a:t>
                </a:r>
                <a:r>
                  <a:rPr lang="it-IT" sz="2000" i="1" baseline="-25000" dirty="0">
                    <a:ea typeface="ＭＳ Ｐゴシック" pitchFamily="34" charset="-128"/>
                  </a:rPr>
                  <a:t>t</a:t>
                </a:r>
                <a:r>
                  <a:rPr lang="it-IT" sz="2000" baseline="-25000" dirty="0">
                    <a:ea typeface="ＭＳ Ｐゴシック" pitchFamily="34" charset="-128"/>
                  </a:rPr>
                  <a:t>, </a:t>
                </a:r>
                <a:r>
                  <a:rPr lang="it-IT" sz="2000" i="1" dirty="0">
                    <a:ea typeface="ＭＳ Ｐゴシック" pitchFamily="34" charset="-128"/>
                  </a:rPr>
                  <a:t>v</a:t>
                </a:r>
                <a:r>
                  <a:rPr lang="it-IT" sz="2000" i="1" baseline="-25000" dirty="0">
                    <a:ea typeface="ＭＳ Ｐゴシック" pitchFamily="34" charset="-128"/>
                  </a:rPr>
                  <a:t>s</a:t>
                </a:r>
                <a:r>
                  <a:rPr lang="it-IT" sz="2000" dirty="0">
                    <a:ea typeface="ＭＳ Ｐゴシック" pitchFamily="34" charset="-128"/>
                  </a:rPr>
                  <a:t>) </a:t>
                </a:r>
                <a:r>
                  <a:rPr lang="it-IT" sz="2000" dirty="0">
                    <a:ea typeface="ＭＳ Ｐゴシック" pitchFamily="34" charset="-128"/>
                    <a:sym typeface="Symbol" pitchFamily="18" charset="2"/>
                  </a:rPr>
                  <a:t>≠</a:t>
                </a:r>
                <a:r>
                  <a:rPr lang="it-IT" sz="2000" dirty="0">
                    <a:ea typeface="ＭＳ Ｐゴシック" pitchFamily="34" charset="-128"/>
                  </a:rPr>
                  <a:t> 0 in generale.</a:t>
                </a:r>
              </a:p>
              <a:p>
                <a:pPr>
                  <a:buFontTx/>
                  <a:buNone/>
                </a:pPr>
                <a:r>
                  <a:rPr lang="it-IT" sz="2000" dirty="0">
                    <a:ea typeface="ＭＳ Ｐゴシック" pitchFamily="34" charset="-128"/>
                  </a:rPr>
                  <a:t> 	Ad esempio, si ponga </a:t>
                </a:r>
                <a:r>
                  <a:rPr lang="it-IT" sz="2000" i="1" dirty="0">
                    <a:ea typeface="ＭＳ Ｐゴシック" pitchFamily="34" charset="-128"/>
                  </a:rPr>
                  <a:t>T</a:t>
                </a:r>
                <a:r>
                  <a:rPr lang="it-IT" sz="2000" dirty="0">
                    <a:ea typeface="ＭＳ Ｐゴシック" pitchFamily="34" charset="-128"/>
                  </a:rPr>
                  <a:t> = 2:</a:t>
                </a:r>
              </a:p>
              <a:p>
                <a:pPr>
                  <a:spcAft>
                    <a:spcPts val="600"/>
                  </a:spcAft>
                </a:pPr>
                <a:endParaRPr lang="it-IT" sz="2000" dirty="0">
                  <a:ea typeface="ＭＳ Ｐゴシック" pitchFamily="34" charset="-128"/>
                </a:endParaRPr>
              </a:p>
              <a:p>
                <a:pPr>
                  <a:spcAft>
                    <a:spcPts val="600"/>
                  </a:spcAft>
                </a:pPr>
                <a:endParaRPr lang="it-IT" sz="2000" dirty="0">
                  <a:ea typeface="ＭＳ Ｐゴシック" pitchFamily="34" charset="-128"/>
                </a:endParaRPr>
              </a:p>
              <a:p>
                <a:pPr>
                  <a:spcAft>
                    <a:spcPts val="600"/>
                  </a:spcAft>
                </a:pPr>
                <a:endParaRPr lang="it-IT" sz="2000" dirty="0">
                  <a:ea typeface="ＭＳ Ｐゴシック" pitchFamily="34" charset="-128"/>
                </a:endParaRPr>
              </a:p>
              <a:p>
                <a:pPr>
                  <a:spcAft>
                    <a:spcPts val="600"/>
                  </a:spcAft>
                </a:pPr>
                <a:endParaRPr lang="it-IT" sz="2000" dirty="0">
                  <a:ea typeface="ＭＳ Ｐゴシック" pitchFamily="34" charset="-128"/>
                </a:endParaRPr>
              </a:p>
              <a:p>
                <a:pPr>
                  <a:spcAft>
                    <a:spcPts val="600"/>
                  </a:spcAft>
                </a:pPr>
                <a:endParaRPr lang="it-IT" sz="2000" dirty="0">
                  <a:ea typeface="ＭＳ Ｐゴシック" pitchFamily="34" charset="-128"/>
                </a:endParaRPr>
              </a:p>
              <a:p>
                <a:pPr>
                  <a:spcAft>
                    <a:spcPts val="600"/>
                  </a:spcAft>
                </a:pPr>
                <a:endParaRPr lang="it-IT" sz="2000" dirty="0">
                  <a:ea typeface="ＭＳ Ｐゴシック" pitchFamily="34" charset="-128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it-IT" sz="2000" dirty="0">
                    <a:ea typeface="ＭＳ Ｐゴシック" pitchFamily="34" charset="-128"/>
                  </a:rPr>
                  <a:t>In dati i.i.d., </a:t>
                </a:r>
                <a:r>
                  <a:rPr lang="it-IT" sz="2000" i="1" dirty="0">
                    <a:ea typeface="ＭＳ Ｐゴシック" pitchFamily="34" charset="-128"/>
                    <a:sym typeface="Symbol" pitchFamily="18" charset="2"/>
                  </a:rPr>
                  <a:t>ρ</a:t>
                </a:r>
                <a:r>
                  <a:rPr lang="it-IT" sz="2000" baseline="-25000" dirty="0">
                    <a:ea typeface="ＭＳ Ｐゴシック" pitchFamily="34" charset="-128"/>
                  </a:rPr>
                  <a:t>1</a:t>
                </a:r>
                <a:r>
                  <a:rPr lang="it-IT" sz="2000" dirty="0">
                    <a:ea typeface="ＭＳ Ｐゴシック" pitchFamily="34" charset="-128"/>
                  </a:rPr>
                  <a:t> = 0 e quindi </a:t>
                </a:r>
                <a:r>
                  <a:rPr lang="it-IT" sz="2000" i="1" dirty="0">
                    <a:ea typeface="ＭＳ Ｐゴシック" pitchFamily="34" charset="-128"/>
                  </a:rPr>
                  <a:t>f</a:t>
                </a:r>
                <a:r>
                  <a:rPr lang="it-IT" sz="2000" baseline="-25000" dirty="0">
                    <a:ea typeface="ＭＳ Ｐゴシック" pitchFamily="34" charset="-128"/>
                  </a:rPr>
                  <a:t>2</a:t>
                </a:r>
                <a:r>
                  <a:rPr lang="it-IT" sz="2000" dirty="0">
                    <a:ea typeface="ＭＳ Ｐゴシック" pitchFamily="34" charset="-128"/>
                  </a:rPr>
                  <a:t> = 1, dando la consueta formula</a:t>
                </a:r>
              </a:p>
              <a:p>
                <a:pPr>
                  <a:spcAft>
                    <a:spcPts val="600"/>
                  </a:spcAft>
                </a:pPr>
                <a:r>
                  <a:rPr lang="it-IT" sz="2000" dirty="0">
                    <a:ea typeface="ＭＳ Ｐゴシック" pitchFamily="34" charset="-128"/>
                  </a:rPr>
                  <a:t>In dati a serie temporali, se </a:t>
                </a:r>
                <a:r>
                  <a:rPr lang="it-IT" sz="2000" i="1" dirty="0">
                    <a:ea typeface="ＭＳ Ｐゴシック" pitchFamily="34" charset="-128"/>
                    <a:sym typeface="Symbol" pitchFamily="18" charset="2"/>
                  </a:rPr>
                  <a:t>ρ</a:t>
                </a:r>
                <a:r>
                  <a:rPr lang="it-IT" sz="2000" baseline="-25000" dirty="0">
                    <a:ea typeface="ＭＳ Ｐゴシック" pitchFamily="34" charset="-128"/>
                  </a:rPr>
                  <a:t>1</a:t>
                </a:r>
                <a:r>
                  <a:rPr lang="it-IT" sz="2000" dirty="0">
                    <a:ea typeface="ＭＳ Ｐゴシック" pitchFamily="34" charset="-128"/>
                  </a:rPr>
                  <a:t> </a:t>
                </a:r>
                <a:r>
                  <a:rPr lang="it-IT" sz="2000" dirty="0">
                    <a:ea typeface="ＭＳ Ｐゴシック" pitchFamily="34" charset="-128"/>
                    <a:sym typeface="Euclid Symbol" pitchFamily="18" charset="2"/>
                  </a:rPr>
                  <a:t>≠</a:t>
                </a:r>
                <a:r>
                  <a:rPr lang="it-IT" sz="2000" dirty="0">
                    <a:ea typeface="ＭＳ Ｐゴシック" pitchFamily="34" charset="-128"/>
                  </a:rPr>
                  <a:t> 0 allora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var</m:t>
                    </m:r>
                    <m:r>
                      <a:rPr lang="en-IE" sz="2000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IE" sz="20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accPr>
                          <m:e>
                            <m:r>
                              <a:rPr lang="en-IE" sz="2000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1</m:t>
                        </m:r>
                      </m:sub>
                    </m:sSub>
                    <m:r>
                      <a:rPr lang="en-IE" sz="2000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it-IT" sz="2000" dirty="0">
                    <a:ea typeface="ＭＳ Ｐゴシック" pitchFamily="34" charset="-128"/>
                  </a:rPr>
                  <a:t> </a:t>
                </a:r>
                <a:r>
                  <a:rPr lang="it-IT" sz="2000" b="1" i="1" dirty="0">
                    <a:ea typeface="ＭＳ Ｐゴシック" pitchFamily="34" charset="-128"/>
                  </a:rPr>
                  <a:t>non</a:t>
                </a:r>
                <a:r>
                  <a:rPr lang="it-IT" sz="2000" dirty="0">
                    <a:ea typeface="ＭＳ Ｐゴシック" pitchFamily="34" charset="-128"/>
                  </a:rPr>
                  <a:t> viene data dalla formula consueta.</a:t>
                </a:r>
                <a:br>
                  <a:rPr lang="it-IT" sz="2000" b="1" dirty="0">
                    <a:ea typeface="ＭＳ Ｐゴシック" pitchFamily="34" charset="-128"/>
                  </a:rPr>
                </a:br>
                <a:endParaRPr lang="it-IT" sz="20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371600"/>
                <a:ext cx="8294688" cy="4572000"/>
              </a:xfrm>
              <a:blipFill>
                <a:blip r:embed="rId3"/>
                <a:stretch>
                  <a:fillRect l="-808" t="-933" b="-853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BB6523B9-DE33-43BD-9071-FBD890B57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2229643"/>
          <a:ext cx="6448425" cy="239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35" name="Equation" r:id="rId4" imgW="6756120" imgH="2514600" progId="Equation.DSMT4">
                  <p:embed/>
                </p:oleObj>
              </mc:Choice>
              <mc:Fallback>
                <p:oleObj name="Equation" r:id="rId4" imgW="6756120" imgH="2514600" progId="Equation.DSMT4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BB6523B9-DE33-43BD-9071-FBD890B577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29643"/>
                        <a:ext cx="6448425" cy="239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770953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12" name="Rectangle 9"/>
          <p:cNvSpPr>
            <a:spLocks noChangeArrowheads="1"/>
          </p:cNvSpPr>
          <p:nvPr/>
        </p:nvSpPr>
        <p:spPr bwMode="auto">
          <a:xfrm>
            <a:off x="2819400" y="2362200"/>
            <a:ext cx="3886200" cy="1219200"/>
          </a:xfrm>
          <a:prstGeom prst="rect">
            <a:avLst/>
          </a:prstGeom>
          <a:solidFill>
            <a:srgbClr val="DDEFF0"/>
          </a:solidFill>
          <a:ln w="9525" algn="ctr">
            <a:solidFill>
              <a:srgbClr val="BCE0E3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800" dirty="0"/>
          </a:p>
        </p:txBody>
      </p:sp>
      <p:sp>
        <p:nvSpPr>
          <p:cNvPr id="763913" name="Rectangle 10"/>
          <p:cNvSpPr>
            <a:spLocks noChangeArrowheads="1"/>
          </p:cNvSpPr>
          <p:nvPr/>
        </p:nvSpPr>
        <p:spPr bwMode="auto">
          <a:xfrm>
            <a:off x="2819400" y="3810000"/>
            <a:ext cx="3124200" cy="990600"/>
          </a:xfrm>
          <a:prstGeom prst="rect">
            <a:avLst/>
          </a:prstGeom>
          <a:solidFill>
            <a:srgbClr val="DDEFF0"/>
          </a:solidFill>
          <a:ln w="9525" algn="ctr">
            <a:solidFill>
              <a:srgbClr val="BCE0E3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3914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dirty="0">
                    <a:ea typeface="ＭＳ Ｐゴシック" pitchFamily="34" charset="-128"/>
                  </a:rPr>
                  <a:t>Espressione per </a:t>
                </a:r>
                <a14:m>
                  <m:oMath xmlns:m="http://schemas.openxmlformats.org/officeDocument/2006/math">
                    <m:r>
                      <a:rPr lang="en-IE">
                        <a:latin typeface="Cambria Math" panose="02040503050406030204" pitchFamily="18" charset="0"/>
                        <a:ea typeface="ＭＳ Ｐゴシック" pitchFamily="34" charset="-128"/>
                      </a:rPr>
                      <m:t>𝐯𝐚𝐫</m:t>
                    </m:r>
                    <m:d>
                      <m:dPr>
                        <m:ctrlPr>
                          <a:rPr lang="en-IE" i="1"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E" i="1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IE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accPr>
                              <m:e>
                                <m:r>
                                  <a:rPr lang="en-IE"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𝜷</m:t>
                                </m:r>
                              </m:e>
                            </m:acc>
                          </m:e>
                          <m:sub>
                            <m:r>
                              <a:rPr lang="en-IE"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r>
                  <a:rPr lang="da-DK" i="1" dirty="0">
                    <a:ea typeface="ＭＳ Ｐゴシック" pitchFamily="34" charset="-128"/>
                  </a:rPr>
                  <a:t>, T generico</a:t>
                </a:r>
                <a:endParaRPr lang="en-US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76391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141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572000"/>
          </a:xfrm>
        </p:spPr>
        <p:txBody>
          <a:bodyPr/>
          <a:lstStyle/>
          <a:p>
            <a:pPr>
              <a:spcAft>
                <a:spcPts val="1800"/>
              </a:spcAft>
              <a:buFontTx/>
              <a:buNone/>
            </a:pPr>
            <a:r>
              <a:rPr lang="da-DK" sz="2400" dirty="0">
                <a:ea typeface="ＭＳ Ｐゴシック" pitchFamily="34" charset="-128"/>
              </a:rPr>
              <a:t>                            </a:t>
            </a:r>
            <a:endParaRPr lang="da-DK" sz="2400" i="1" baseline="-25000" dirty="0">
              <a:ea typeface="ＭＳ Ｐゴシック" pitchFamily="34" charset="-128"/>
            </a:endParaRPr>
          </a:p>
          <a:p>
            <a:pPr>
              <a:spcAft>
                <a:spcPts val="1800"/>
              </a:spcAft>
              <a:buFontTx/>
              <a:buNone/>
            </a:pPr>
            <a:endParaRPr lang="en-US" sz="2400" dirty="0">
              <a:ea typeface="ＭＳ Ｐゴシック" pitchFamily="34" charset="-128"/>
            </a:endParaRPr>
          </a:p>
          <a:p>
            <a:pPr>
              <a:spcAft>
                <a:spcPts val="1800"/>
              </a:spcAft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Quindi</a:t>
            </a:r>
          </a:p>
          <a:p>
            <a:pPr>
              <a:spcAft>
                <a:spcPts val="1800"/>
              </a:spcAft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dove</a:t>
            </a:r>
          </a:p>
          <a:p>
            <a:pPr>
              <a:spcAft>
                <a:spcPts val="1800"/>
              </a:spcAft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	 							[</a:t>
            </a:r>
            <a:r>
              <a:rPr lang="it-IT" sz="2400" i="1" dirty="0" err="1">
                <a:ea typeface="ＭＳ Ｐゴシック" pitchFamily="34" charset="-128"/>
              </a:rPr>
              <a:t>Eq</a:t>
            </a:r>
            <a:r>
              <a:rPr lang="it-IT" sz="2400" i="1" dirty="0">
                <a:ea typeface="ＭＳ Ｐゴシック" pitchFamily="34" charset="-128"/>
              </a:rPr>
              <a:t>. </a:t>
            </a:r>
            <a:r>
              <a:rPr lang="it-IT" sz="2400" dirty="0">
                <a:ea typeface="ＭＳ Ｐゴシック" pitchFamily="34" charset="-128"/>
              </a:rPr>
              <a:t>(</a:t>
            </a:r>
            <a:r>
              <a:rPr lang="it-IT" sz="2400" i="1" dirty="0">
                <a:ea typeface="ＭＳ Ｐゴシック" pitchFamily="34" charset="-128"/>
              </a:rPr>
              <a:t>15.13</a:t>
            </a:r>
            <a:r>
              <a:rPr lang="it-IT" sz="2400" dirty="0">
                <a:ea typeface="ＭＳ Ｐゴシック" pitchFamily="34" charset="-128"/>
              </a:rPr>
              <a:t>)]</a:t>
            </a:r>
            <a:endParaRPr lang="it-IT" sz="1800" dirty="0">
              <a:ea typeface="ＭＳ Ｐゴシック" pitchFamily="34" charset="-128"/>
            </a:endParaRPr>
          </a:p>
          <a:p>
            <a:pPr>
              <a:spcBef>
                <a:spcPts val="1538"/>
              </a:spcBef>
            </a:pPr>
            <a:r>
              <a:rPr lang="it-IT" sz="1800" dirty="0">
                <a:ea typeface="ＭＳ Ｐゴシック" pitchFamily="34" charset="-128"/>
              </a:rPr>
              <a:t>Gli errori standard OLS convenzionali (ad es., in </a:t>
            </a:r>
            <a:r>
              <a:rPr lang="it-IT" sz="1800" dirty="0" err="1">
                <a:ea typeface="ＭＳ Ｐゴシック" pitchFamily="34" charset="-128"/>
              </a:rPr>
              <a:t>Gretl</a:t>
            </a:r>
            <a:r>
              <a:rPr lang="it-IT" sz="1800" dirty="0">
                <a:ea typeface="ＭＳ Ｐゴシック" pitchFamily="34" charset="-128"/>
              </a:rPr>
              <a:t>, Stata, etc.) sono sbagliati quando </a:t>
            </a:r>
            <a:r>
              <a:rPr lang="it-IT" sz="1800" i="1" dirty="0">
                <a:ea typeface="ＭＳ Ｐゴシック" pitchFamily="34" charset="-128"/>
              </a:rPr>
              <a:t>u</a:t>
            </a:r>
            <a:r>
              <a:rPr lang="it-IT" sz="1800" i="1" baseline="-25000" dirty="0">
                <a:ea typeface="ＭＳ Ｐゴシック" pitchFamily="34" charset="-128"/>
              </a:rPr>
              <a:t>t</a:t>
            </a:r>
            <a:r>
              <a:rPr lang="it-IT" sz="1800" dirty="0">
                <a:ea typeface="ＭＳ Ｐゴシック" pitchFamily="34" charset="-128"/>
              </a:rPr>
              <a:t> è correlato serialmente.</a:t>
            </a:r>
          </a:p>
          <a:p>
            <a:r>
              <a:rPr lang="it-IT" sz="1800" dirty="0">
                <a:ea typeface="ＭＳ Ｐゴシック" pitchFamily="34" charset="-128"/>
              </a:rPr>
              <a:t>Gli errori standard OLS si discostano in base al fattore </a:t>
            </a:r>
            <a:r>
              <a:rPr lang="it-IT" sz="1800" i="1" dirty="0">
                <a:ea typeface="ＭＳ Ｐゴシック" pitchFamily="34" charset="-128"/>
              </a:rPr>
              <a:t>f</a:t>
            </a:r>
            <a:r>
              <a:rPr lang="it-IT" sz="1800" i="1" baseline="-25000" dirty="0">
                <a:ea typeface="ＭＳ Ｐゴシック" pitchFamily="34" charset="-128"/>
              </a:rPr>
              <a:t>T</a:t>
            </a:r>
            <a:r>
              <a:rPr lang="it-IT" sz="1800" dirty="0">
                <a:ea typeface="ＭＳ Ｐゴシック" pitchFamily="34" charset="-128"/>
              </a:rPr>
              <a:t> </a:t>
            </a:r>
          </a:p>
          <a:p>
            <a:r>
              <a:rPr lang="it-IT" sz="1800" dirty="0">
                <a:ea typeface="ＭＳ Ｐゴシック" pitchFamily="34" charset="-128"/>
              </a:rPr>
              <a:t>Deve essere utilizzata una formula di errori standard diversa!!!</a:t>
            </a:r>
          </a:p>
          <a:p>
            <a:endParaRPr lang="en-US" sz="1800" dirty="0">
              <a:ea typeface="ＭＳ Ｐゴシック" pitchFamily="34" charset="-128"/>
            </a:endParaRPr>
          </a:p>
        </p:txBody>
      </p:sp>
      <p:graphicFrame>
        <p:nvGraphicFramePr>
          <p:cNvPr id="12" name="Object 3">
            <a:extLst>
              <a:ext uri="{FF2B5EF4-FFF2-40B4-BE49-F238E27FC236}">
                <a16:creationId xmlns:a16="http://schemas.microsoft.com/office/drawing/2014/main" id="{C6BC983F-B436-4968-8006-F8DDDA59D1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36925" y="1279947"/>
          <a:ext cx="267970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573" name="Equation" r:id="rId5" imgW="3047760" imgH="901440" progId="Equation.DSMT4">
                  <p:embed/>
                </p:oleObj>
              </mc:Choice>
              <mc:Fallback>
                <p:oleObj name="Equation" r:id="rId5" imgW="3047760" imgH="901440" progId="Equation.DSMT4">
                  <p:embed/>
                  <p:pic>
                    <p:nvPicPr>
                      <p:cNvPr id="12" name="Object 3">
                        <a:extLst>
                          <a:ext uri="{FF2B5EF4-FFF2-40B4-BE49-F238E27FC236}">
                            <a16:creationId xmlns:a16="http://schemas.microsoft.com/office/drawing/2014/main" id="{C6BC983F-B436-4968-8006-F8DDDA59D1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6925" y="1279947"/>
                        <a:ext cx="2679700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>
            <a:extLst>
              <a:ext uri="{FF2B5EF4-FFF2-40B4-BE49-F238E27FC236}">
                <a16:creationId xmlns:a16="http://schemas.microsoft.com/office/drawing/2014/main" id="{901E1956-9ED5-445C-9B24-AAE475D9DE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07397" y="2565400"/>
          <a:ext cx="28940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574" name="Equation" r:id="rId7" imgW="3288960" imgH="977760" progId="Equation.DSMT4">
                  <p:embed/>
                </p:oleObj>
              </mc:Choice>
              <mc:Fallback>
                <p:oleObj name="Equation" r:id="rId7" imgW="3288960" imgH="977760" progId="Equation.DSMT4">
                  <p:embed/>
                  <p:pic>
                    <p:nvPicPr>
                      <p:cNvPr id="13" name="Object 4">
                        <a:extLst>
                          <a:ext uri="{FF2B5EF4-FFF2-40B4-BE49-F238E27FC236}">
                            <a16:creationId xmlns:a16="http://schemas.microsoft.com/office/drawing/2014/main" id="{901E1956-9ED5-445C-9B24-AAE475D9DE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7397" y="2565400"/>
                        <a:ext cx="2894013" cy="863600"/>
                      </a:xfrm>
                      <a:prstGeom prst="rect">
                        <a:avLst/>
                      </a:prstGeom>
                      <a:solidFill>
                        <a:srgbClr val="C5F3FF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>
            <a:extLst>
              <a:ext uri="{FF2B5EF4-FFF2-40B4-BE49-F238E27FC236}">
                <a16:creationId xmlns:a16="http://schemas.microsoft.com/office/drawing/2014/main" id="{D9A2E98A-341C-4566-8843-E294B76C4C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18631" y="3906837"/>
          <a:ext cx="272573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575" name="Equation" r:id="rId9" imgW="3098520" imgH="901440" progId="Equation.DSMT4">
                  <p:embed/>
                </p:oleObj>
              </mc:Choice>
              <mc:Fallback>
                <p:oleObj name="Equation" r:id="rId9" imgW="3098520" imgH="901440" progId="Equation.DSMT4">
                  <p:embed/>
                  <p:pic>
                    <p:nvPicPr>
                      <p:cNvPr id="14" name="Object 5">
                        <a:extLst>
                          <a:ext uri="{FF2B5EF4-FFF2-40B4-BE49-F238E27FC236}">
                            <a16:creationId xmlns:a16="http://schemas.microsoft.com/office/drawing/2014/main" id="{D9A2E98A-341C-4566-8843-E294B76C4C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8631" y="3906837"/>
                        <a:ext cx="2725737" cy="796925"/>
                      </a:xfrm>
                      <a:prstGeom prst="rect">
                        <a:avLst/>
                      </a:prstGeom>
                      <a:solidFill>
                        <a:srgbClr val="C5F3FF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019686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28600" y="228600"/>
            <a:ext cx="86106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it-IT" sz="2800" b="1" kern="0" dirty="0">
                <a:latin typeface="+mj-lt"/>
                <a:ea typeface="ＭＳ Ｐゴシック" pitchFamily="-105" charset="-128"/>
                <a:cs typeface="ＭＳ Ｐゴシック" pitchFamily="-105" charset="-128"/>
              </a:rPr>
              <a:t>Errori standard HAC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1525588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Se conoscessimo il fattore </a:t>
            </a:r>
            <a:r>
              <a:rPr lang="it-IT" sz="2400" i="1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f</a:t>
            </a:r>
            <a:r>
              <a:rPr lang="it-IT" sz="2400" i="1" kern="0" baseline="-2500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T</a:t>
            </a: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, sarebbe possibile apportare facilmente la modifica necessaria.</a:t>
            </a:r>
            <a:endParaRPr lang="it-IT" sz="1200" kern="0" dirty="0">
              <a:latin typeface="+mn-lt"/>
              <a:ea typeface="ＭＳ Ｐゴシック" pitchFamily="-105" charset="-128"/>
              <a:cs typeface="ＭＳ Ｐゴシック" pitchFamily="-105" charset="-128"/>
            </a:endParaRP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it-IT" kern="0" dirty="0">
                <a:latin typeface="+mn-lt"/>
                <a:ea typeface="ＭＳ Ｐゴシック" pitchFamily="-105" charset="-128"/>
                <a:cs typeface="ＭＳ Ｐゴシック" pitchFamily="84" charset="-128"/>
              </a:rPr>
              <a:t>Nei dati panel, il fattore </a:t>
            </a:r>
            <a:r>
              <a:rPr lang="it-IT" i="1" kern="0" dirty="0">
                <a:latin typeface="+mn-lt"/>
                <a:ea typeface="ＭＳ Ｐゴシック" pitchFamily="-105" charset="-128"/>
                <a:cs typeface="ＭＳ Ｐゴシック" pitchFamily="84" charset="-128"/>
              </a:rPr>
              <a:t>f</a:t>
            </a:r>
            <a:r>
              <a:rPr lang="it-IT" i="1" kern="0" baseline="-25000" dirty="0">
                <a:latin typeface="+mn-lt"/>
                <a:ea typeface="ＭＳ Ｐゴシック" pitchFamily="-105" charset="-128"/>
                <a:cs typeface="ＭＳ Ｐゴシック" pitchFamily="84" charset="-128"/>
              </a:rPr>
              <a:t>T</a:t>
            </a:r>
            <a:r>
              <a:rPr lang="it-IT" kern="0" dirty="0">
                <a:latin typeface="+mn-lt"/>
                <a:ea typeface="ＭＳ Ｐゴシック" pitchFamily="-105" charset="-128"/>
                <a:cs typeface="ＭＳ Ｐゴシック" pitchFamily="84" charset="-128"/>
              </a:rPr>
              <a:t> viene (implicitamente) stimato usando “cluster” di osservazioni – ma questo richiede </a:t>
            </a:r>
            <a:r>
              <a:rPr lang="it-IT" i="1" kern="0" dirty="0">
                <a:latin typeface="+mn-lt"/>
                <a:ea typeface="ＭＳ Ｐゴシック" pitchFamily="-105" charset="-128"/>
                <a:cs typeface="ＭＳ Ｐゴシック" pitchFamily="84" charset="-128"/>
              </a:rPr>
              <a:t>n</a:t>
            </a:r>
            <a:r>
              <a:rPr lang="it-IT" kern="0" dirty="0">
                <a:latin typeface="+mn-lt"/>
                <a:ea typeface="ＭＳ Ｐゴシック" pitchFamily="-105" charset="-128"/>
                <a:cs typeface="ＭＳ Ｐゴシック" pitchFamily="84" charset="-128"/>
              </a:rPr>
              <a:t> grande e comunque non ce ne occupiamo perché tema avanzato.</a:t>
            </a:r>
            <a:endParaRPr lang="it-IT" sz="1050" kern="0" dirty="0">
              <a:latin typeface="+mn-lt"/>
              <a:ea typeface="ＭＳ Ｐゴシック" pitchFamily="-105" charset="-128"/>
              <a:cs typeface="ＭＳ Ｐゴシック" pitchFamily="84" charset="-128"/>
            </a:endParaRP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it-IT" kern="0" dirty="0">
                <a:latin typeface="+mn-lt"/>
                <a:ea typeface="ＭＳ Ｐゴシック" pitchFamily="-105" charset="-128"/>
                <a:cs typeface="ＭＳ Ｐゴシック" pitchFamily="84" charset="-128"/>
              </a:rPr>
              <a:t>Nei dati a serie temporali, </a:t>
            </a:r>
            <a:r>
              <a:rPr lang="it-IT" i="1" kern="0" dirty="0" err="1">
                <a:latin typeface="+mn-lt"/>
                <a:ea typeface="ＭＳ Ｐゴシック" pitchFamily="-105" charset="-128"/>
                <a:cs typeface="ＭＳ Ｐゴシック" pitchFamily="84" charset="-128"/>
              </a:rPr>
              <a:t>f</a:t>
            </a:r>
            <a:r>
              <a:rPr lang="it-IT" i="1" kern="0" baseline="-25000" dirty="0" err="1">
                <a:latin typeface="+mn-lt"/>
                <a:ea typeface="ＭＳ Ｐゴシック" pitchFamily="-105" charset="-128"/>
                <a:cs typeface="ＭＳ Ｐゴシック" pitchFamily="84" charset="-128"/>
              </a:rPr>
              <a:t>T</a:t>
            </a:r>
            <a:r>
              <a:rPr lang="it-IT" kern="0" dirty="0">
                <a:latin typeface="+mn-lt"/>
                <a:ea typeface="ＭＳ Ｐゴシック" pitchFamily="-105" charset="-128"/>
                <a:cs typeface="ＭＳ Ｐゴシック" pitchFamily="84" charset="-128"/>
              </a:rPr>
              <a:t> deve essere stimato in maniera esplicita</a:t>
            </a:r>
            <a:endParaRPr lang="it-IT" sz="1050" kern="0" dirty="0">
              <a:latin typeface="+mn-lt"/>
              <a:ea typeface="ＭＳ Ｐゴシック" pitchFamily="-105" charset="-128"/>
              <a:cs typeface="ＭＳ Ｐゴシック" pitchFamily="84" charset="-128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 </a:t>
            </a:r>
            <a:endParaRPr lang="it-IT" sz="1200" kern="0" dirty="0">
              <a:latin typeface="+mn-lt"/>
              <a:ea typeface="ＭＳ Ｐゴシック" pitchFamily="-105" charset="-128"/>
              <a:cs typeface="ＭＳ Ｐゴシック" pitchFamily="-105" charset="-128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Gli errori standard che usano stimatori di </a:t>
            </a:r>
            <a:r>
              <a:rPr lang="it-IT" sz="2400" i="1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f</a:t>
            </a:r>
            <a:r>
              <a:rPr lang="it-IT" sz="2400" i="1" kern="0" baseline="-2500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T</a:t>
            </a: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 consistenti sono chiamati errori standard consistenti in presenza di eteroschedasticità e autocorrelazione o errori standard HAC (</a:t>
            </a:r>
            <a:r>
              <a:rPr lang="it-IT" sz="2400" b="1" kern="0" dirty="0">
                <a:solidFill>
                  <a:srgbClr val="FF0000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rPr>
              <a:t>H</a:t>
            </a: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eteroskedasticity- and </a:t>
            </a:r>
            <a:r>
              <a:rPr lang="it-IT" sz="2400" b="1" kern="0" dirty="0">
                <a:solidFill>
                  <a:srgbClr val="FF0000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rPr>
              <a:t>A</a:t>
            </a: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utocorrelation-</a:t>
            </a:r>
            <a:r>
              <a:rPr lang="it-IT" sz="2400" b="1" kern="0" dirty="0">
                <a:solidFill>
                  <a:srgbClr val="FF0000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rPr>
              <a:t>C</a:t>
            </a: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onsistent  - </a:t>
            </a:r>
            <a:r>
              <a:rPr lang="it-IT" sz="2400" b="1" kern="0" dirty="0">
                <a:solidFill>
                  <a:srgbClr val="FF0000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rPr>
              <a:t>HAC</a:t>
            </a:r>
            <a:r>
              <a:rPr lang="it-IT" sz="2400" kern="0" dirty="0">
                <a:latin typeface="+mn-lt"/>
                <a:ea typeface="ＭＳ Ｐゴシック" pitchFamily="-105" charset="-128"/>
                <a:cs typeface="ＭＳ Ｐゴシック" pitchFamily="-105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56790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84" name="Rectangle 8"/>
          <p:cNvSpPr>
            <a:spLocks noChangeArrowheads="1"/>
          </p:cNvSpPr>
          <p:nvPr/>
        </p:nvSpPr>
        <p:spPr bwMode="auto">
          <a:xfrm>
            <a:off x="1676400" y="2743200"/>
            <a:ext cx="3200400" cy="9144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800" dirty="0"/>
          </a:p>
        </p:txBody>
      </p:sp>
      <p:sp>
        <p:nvSpPr>
          <p:cNvPr id="766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Errori </a:t>
            </a:r>
            <a:r>
              <a:rPr lang="it-IT" i="1">
                <a:ea typeface="ＭＳ Ｐゴシック" pitchFamily="34" charset="-128"/>
              </a:rPr>
              <a:t>standard HAC (continua)</a:t>
            </a:r>
            <a:endParaRPr lang="it-IT" dirty="0">
              <a:ea typeface="ＭＳ Ｐゴシック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628800"/>
                <a:ext cx="8294688" cy="4759424"/>
              </a:xfrm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r>
                  <a:rPr lang="it-IT" sz="2400" dirty="0"/>
                  <a:t> </a:t>
                </a:r>
              </a:p>
              <a:p>
                <a:pPr>
                  <a:buFontTx/>
                  <a:buNone/>
                  <a:defRPr/>
                </a:pPr>
                <a:endParaRPr lang="it-IT" sz="1200" dirty="0"/>
              </a:p>
              <a:p>
                <a:pPr>
                  <a:spcAft>
                    <a:spcPts val="1800"/>
                  </a:spcAft>
                  <a:buFontTx/>
                  <a:buNone/>
                  <a:defRPr/>
                </a:pPr>
                <a:r>
                  <a:rPr lang="it-IT" sz="2400" dirty="0"/>
                  <a:t>Lo stimatore di </a:t>
                </a:r>
                <a:r>
                  <a:rPr lang="it-IT" sz="2400" i="1" dirty="0"/>
                  <a:t>f</a:t>
                </a:r>
                <a:r>
                  <a:rPr lang="it-IT" sz="2400" i="1" baseline="-25000" dirty="0"/>
                  <a:t>T</a:t>
                </a:r>
                <a:r>
                  <a:rPr lang="it-IT" sz="2400" dirty="0"/>
                  <a:t> comunemente più utilizzato è:</a:t>
                </a:r>
                <a:endParaRPr lang="it-IT" sz="1200" dirty="0"/>
              </a:p>
              <a:p>
                <a:pPr>
                  <a:spcAft>
                    <a:spcPts val="3600"/>
                  </a:spcAft>
                  <a:buFontTx/>
                  <a:buNone/>
                  <a:defRPr/>
                </a:pPr>
                <a:r>
                  <a:rPr lang="it-IT" sz="2400" dirty="0"/>
                  <a:t>	                                            (Newey-West)</a:t>
                </a:r>
              </a:p>
              <a:p>
                <a:pPr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IE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E" sz="24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IE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it-IT" sz="2400" dirty="0"/>
                  <a:t> è uno stimatore di </a:t>
                </a:r>
                <a:r>
                  <a:rPr lang="it-IT" sz="2400" i="1" dirty="0">
                    <a:sym typeface="Symbol"/>
                  </a:rPr>
                  <a:t>ρ</a:t>
                </a:r>
                <a:r>
                  <a:rPr lang="it-IT" sz="2400" i="1" baseline="-25000" dirty="0"/>
                  <a:t>j</a:t>
                </a:r>
                <a:r>
                  <a:rPr lang="it-IT" sz="2400" dirty="0"/>
                  <a:t> </a:t>
                </a:r>
                <a:endParaRPr lang="it-IT" sz="1200" dirty="0"/>
              </a:p>
              <a:p>
                <a:pPr>
                  <a:defRPr/>
                </a:pPr>
                <a:r>
                  <a:rPr lang="it-IT" sz="2400" dirty="0"/>
                  <a:t>Questo è lo stimatore “Newey-West”</a:t>
                </a:r>
                <a:endParaRPr lang="it-IT" sz="1200" dirty="0"/>
              </a:p>
              <a:p>
                <a:pPr>
                  <a:defRPr/>
                </a:pPr>
                <a:r>
                  <a:rPr lang="it-IT" sz="2400" i="1" dirty="0"/>
                  <a:t>m</a:t>
                </a:r>
                <a:r>
                  <a:rPr lang="it-IT" sz="2400" dirty="0"/>
                  <a:t> è detto </a:t>
                </a:r>
                <a:r>
                  <a:rPr lang="it-IT" sz="2400" b="1" i="1" dirty="0"/>
                  <a:t>parametro di troncamento</a:t>
                </a:r>
                <a:endParaRPr lang="it-IT" sz="1200" dirty="0"/>
              </a:p>
              <a:p>
                <a:pPr>
                  <a:defRPr/>
                </a:pPr>
                <a:r>
                  <a:rPr lang="it-IT" sz="2400" dirty="0"/>
                  <a:t>Come scegliere </a:t>
                </a:r>
                <a:r>
                  <a:rPr lang="it-IT" sz="2400" i="1" dirty="0"/>
                  <a:t>m</a:t>
                </a:r>
                <a:r>
                  <a:rPr lang="it-IT" sz="2400" dirty="0"/>
                  <a:t>?</a:t>
                </a:r>
                <a:endParaRPr lang="it-IT" sz="1200" dirty="0"/>
              </a:p>
              <a:p>
                <a:pPr lvl="1">
                  <a:defRPr/>
                </a:pPr>
                <a:r>
                  <a:rPr lang="it-IT" sz="2000" dirty="0"/>
                  <a:t>Con il metodo Goldilocks (non troppi, non troppo pochi)</a:t>
                </a:r>
                <a:endParaRPr lang="it-IT" sz="1050" dirty="0"/>
              </a:p>
              <a:p>
                <a:pPr lvl="1">
                  <a:defRPr/>
                </a:pPr>
                <a:r>
                  <a:rPr lang="it-IT" sz="2000" dirty="0"/>
                  <a:t>Oppure con la regoletta empirica, </a:t>
                </a:r>
                <a:r>
                  <a:rPr lang="it-IT" sz="2000" i="1" dirty="0"/>
                  <a:t>m</a:t>
                </a:r>
                <a:r>
                  <a:rPr lang="it-IT" sz="2000" dirty="0"/>
                  <a:t> = 0,75</a:t>
                </a:r>
                <a:r>
                  <a:rPr lang="it-IT" sz="2000" i="1" dirty="0"/>
                  <a:t>T</a:t>
                </a:r>
                <a:r>
                  <a:rPr lang="it-IT" sz="2000" baseline="30000" dirty="0"/>
                  <a:t>1/3</a:t>
                </a:r>
                <a:endParaRPr lang="it-IT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628800"/>
                <a:ext cx="8294688" cy="4759424"/>
              </a:xfrm>
              <a:blipFill>
                <a:blip r:embed="rId3"/>
                <a:stretch>
                  <a:fillRect l="-1102" b="-256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2">
            <a:extLst>
              <a:ext uri="{FF2B5EF4-FFF2-40B4-BE49-F238E27FC236}">
                <a16:creationId xmlns:a16="http://schemas.microsoft.com/office/drawing/2014/main" id="{121B4907-EBC0-481F-8A0C-C10B63D2F4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259710"/>
              </p:ext>
            </p:extLst>
          </p:nvPr>
        </p:nvGraphicFramePr>
        <p:xfrm>
          <a:off x="1349375" y="1274763"/>
          <a:ext cx="62420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40" name="Equation" r:id="rId4" imgW="7302240" imgH="977760" progId="Equation.DSMT4">
                  <p:embed/>
                </p:oleObj>
              </mc:Choice>
              <mc:Fallback>
                <p:oleObj name="Equation" r:id="rId4" imgW="7302240" imgH="977760" progId="Equation.DSMT4">
                  <p:embed/>
                  <p:pic>
                    <p:nvPicPr>
                      <p:cNvPr id="11" name="Object 2">
                        <a:extLst>
                          <a:ext uri="{FF2B5EF4-FFF2-40B4-BE49-F238E27FC236}">
                            <a16:creationId xmlns:a16="http://schemas.microsoft.com/office/drawing/2014/main" id="{121B4907-EBC0-481F-8A0C-C10B63D2F4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1274763"/>
                        <a:ext cx="62420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>
            <a:extLst>
              <a:ext uri="{FF2B5EF4-FFF2-40B4-BE49-F238E27FC236}">
                <a16:creationId xmlns:a16="http://schemas.microsoft.com/office/drawing/2014/main" id="{064277E9-EACE-40CD-B95D-D25E07748F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5648" y="2786200"/>
          <a:ext cx="3021904" cy="828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41" name="Equation" r:id="rId6" imgW="3288960" imgH="901440" progId="Equation.DSMT4">
                  <p:embed/>
                </p:oleObj>
              </mc:Choice>
              <mc:Fallback>
                <p:oleObj name="Equation" r:id="rId6" imgW="3288960" imgH="901440" progId="Equation.DSMT4">
                  <p:embed/>
                  <p:pic>
                    <p:nvPicPr>
                      <p:cNvPr id="12" name="Object 3">
                        <a:extLst>
                          <a:ext uri="{FF2B5EF4-FFF2-40B4-BE49-F238E27FC236}">
                            <a16:creationId xmlns:a16="http://schemas.microsoft.com/office/drawing/2014/main" id="{064277E9-EACE-40CD-B95D-D25E07748F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648" y="2786200"/>
                        <a:ext cx="3021904" cy="828399"/>
                      </a:xfrm>
                      <a:prstGeom prst="rect">
                        <a:avLst/>
                      </a:prstGeom>
                      <a:solidFill>
                        <a:srgbClr val="C5F3FF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391075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3" name="Title 1"/>
          <p:cNvSpPr>
            <a:spLocks noGrp="1"/>
          </p:cNvSpPr>
          <p:nvPr>
            <p:ph type="title"/>
          </p:nvPr>
        </p:nvSpPr>
        <p:spPr>
          <a:xfrm>
            <a:off x="304800" y="389312"/>
            <a:ext cx="8610600" cy="819989"/>
          </a:xfrm>
        </p:spPr>
        <p:txBody>
          <a:bodyPr/>
          <a:lstStyle/>
          <a:p>
            <a:pPr>
              <a:tabLst>
                <a:tab pos="1073150" algn="l"/>
              </a:tabLst>
            </a:pPr>
            <a:r>
              <a:rPr lang="it-IT" dirty="0">
                <a:ea typeface="ＭＳ Ｐゴシック" pitchFamily="34" charset="-128"/>
              </a:rPr>
              <a:t>FAQ:	È necessario usare errori standard 	HAC per la stima di un modello AR o 	ADL?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it-IT" sz="2400" b="1" dirty="0"/>
              <a:t>R:  NO.</a:t>
            </a:r>
            <a:endParaRPr lang="it-IT" sz="1200" dirty="0"/>
          </a:p>
          <a:p>
            <a:pPr>
              <a:defRPr/>
            </a:pPr>
            <a:r>
              <a:rPr lang="it-IT" sz="2400" dirty="0"/>
              <a:t>Il problema che ha una soluzione negli errori standard HAC si pone solo quando </a:t>
            </a:r>
            <a:r>
              <a:rPr lang="it-IT" sz="2400" i="1" dirty="0"/>
              <a:t>u</a:t>
            </a:r>
            <a:r>
              <a:rPr lang="it-IT" sz="2400" i="1" baseline="-25000" dirty="0"/>
              <a:t>t</a:t>
            </a:r>
            <a:r>
              <a:rPr lang="it-IT" sz="2400" dirty="0"/>
              <a:t> è serialmente correlato:  se </a:t>
            </a:r>
            <a:r>
              <a:rPr lang="it-IT" sz="2400" i="1" dirty="0"/>
              <a:t>u</a:t>
            </a:r>
            <a:r>
              <a:rPr lang="it-IT" sz="2400" i="1" baseline="-25000" dirty="0"/>
              <a:t>t</a:t>
            </a:r>
            <a:r>
              <a:rPr lang="it-IT" sz="2400" dirty="0"/>
              <a:t> è serialmente incorrelato, vanno bene gli errori standard OLS</a:t>
            </a:r>
            <a:endParaRPr lang="it-IT" sz="1200" dirty="0"/>
          </a:p>
          <a:p>
            <a:pPr>
              <a:defRPr/>
            </a:pPr>
            <a:r>
              <a:rPr lang="it-IT" sz="2400" dirty="0"/>
              <a:t>Nei modelli AR e ADL, gli errori sono serialmente incorrelati se sono stati introdotti sufficienti ritardi di </a:t>
            </a:r>
            <a:r>
              <a:rPr lang="it-IT" sz="2400" i="1" dirty="0"/>
              <a:t>Y</a:t>
            </a:r>
            <a:endParaRPr lang="it-IT" sz="1200" dirty="0"/>
          </a:p>
          <a:p>
            <a:pPr lvl="1">
              <a:defRPr/>
            </a:pPr>
            <a:r>
              <a:rPr lang="it-IT" sz="2000" dirty="0"/>
              <a:t>Se si inseriscono sufficienti ritardi di </a:t>
            </a:r>
            <a:r>
              <a:rPr lang="it-IT" sz="2000" i="1" dirty="0"/>
              <a:t>Y</a:t>
            </a:r>
            <a:r>
              <a:rPr lang="it-IT" sz="2000" dirty="0"/>
              <a:t>, allora il termine di errore non può essere previsto usando </a:t>
            </a:r>
            <a:r>
              <a:rPr lang="it-IT" sz="2000" i="1" dirty="0"/>
              <a:t>Y</a:t>
            </a:r>
            <a:r>
              <a:rPr lang="it-IT" sz="2000" dirty="0"/>
              <a:t> passati, o in maniera equivalente, con </a:t>
            </a:r>
            <a:r>
              <a:rPr lang="it-IT" sz="2000" i="1" dirty="0"/>
              <a:t>u</a:t>
            </a:r>
            <a:r>
              <a:rPr lang="it-IT" sz="2000" dirty="0"/>
              <a:t> trascorsi – quindi </a:t>
            </a:r>
            <a:r>
              <a:rPr lang="it-IT" sz="2000" i="1" dirty="0"/>
              <a:t>u</a:t>
            </a:r>
            <a:r>
              <a:rPr lang="it-IT" sz="2000" dirty="0"/>
              <a:t> è serialmente incorrelato</a:t>
            </a:r>
            <a:endParaRPr lang="it-IT" sz="1050" dirty="0"/>
          </a:p>
          <a:p>
            <a:pPr>
              <a:defRPr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10141365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7" name="Title 1"/>
          <p:cNvSpPr>
            <a:spLocks noGrp="1"/>
          </p:cNvSpPr>
          <p:nvPr>
            <p:ph type="title"/>
          </p:nvPr>
        </p:nvSpPr>
        <p:spPr>
          <a:xfrm>
            <a:off x="304800" y="455613"/>
            <a:ext cx="8610600" cy="992187"/>
          </a:xfrm>
        </p:spPr>
        <p:txBody>
          <a:bodyPr/>
          <a:lstStyle/>
          <a:p>
            <a:r>
              <a:rPr lang="it-IT" dirty="0">
                <a:ea typeface="ＭＳ Ｐゴシック" pitchFamily="34" charset="-128"/>
              </a:rPr>
              <a:t>Stima degli effetti causali dinamici con regressori strettamente </a:t>
            </a:r>
            <a:r>
              <a:rPr lang="it-IT">
                <a:ea typeface="ＭＳ Ｐゴシック" pitchFamily="34" charset="-128"/>
              </a:rPr>
              <a:t>esogeni (Paragrafo </a:t>
            </a:r>
            <a:r>
              <a:rPr lang="it-IT" dirty="0">
                <a:ea typeface="ＭＳ Ｐゴシック" pitchFamily="34" charset="-128"/>
              </a:rPr>
              <a:t>15.5)</a:t>
            </a:r>
          </a:p>
        </p:txBody>
      </p:sp>
      <p:sp>
        <p:nvSpPr>
          <p:cNvPr id="772098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è strettamente esogena se </a:t>
            </a:r>
            <a:r>
              <a:rPr lang="it-IT" sz="2000" i="1" dirty="0">
                <a:ea typeface="ＭＳ Ｐゴシック" pitchFamily="34" charset="-128"/>
              </a:rPr>
              <a:t>E</a:t>
            </a:r>
            <a:r>
              <a:rPr lang="it-IT" sz="2000" dirty="0">
                <a:ea typeface="ＭＳ Ｐゴシック" pitchFamily="34" charset="-128"/>
              </a:rPr>
              <a:t>(</a:t>
            </a:r>
            <a:r>
              <a:rPr lang="it-IT" sz="2000" i="1" dirty="0">
                <a:ea typeface="ＭＳ Ｐゴシック" pitchFamily="34" charset="-128"/>
              </a:rPr>
              <a:t>u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|…,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+1</a:t>
            </a:r>
            <a:r>
              <a:rPr lang="it-IT" sz="2000" dirty="0">
                <a:ea typeface="ＭＳ Ｐゴシック" pitchFamily="34" charset="-128"/>
              </a:rPr>
              <a:t>,</a:t>
            </a:r>
            <a:r>
              <a:rPr lang="it-IT" sz="2000" i="1" dirty="0">
                <a:ea typeface="ＭＳ Ｐゴシック" pitchFamily="34" charset="-128"/>
              </a:rPr>
              <a:t> 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–1</a:t>
            </a:r>
            <a:r>
              <a:rPr lang="it-IT" sz="2000" dirty="0">
                <a:ea typeface="ＭＳ Ｐゴシック" pitchFamily="34" charset="-128"/>
              </a:rPr>
              <a:t>, …) = 0</a:t>
            </a:r>
            <a:endParaRPr lang="it-IT" sz="1100" dirty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ea typeface="ＭＳ Ｐゴシック" pitchFamily="34" charset="-128"/>
              </a:rPr>
              <a:t>Se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è strettamente esogena, vi sono modi più efficienti per stimare gli effetti causali dinamici che non una regressione a ritardi distribuiti:</a:t>
            </a:r>
            <a:endParaRPr lang="it-IT" sz="1100" dirty="0">
              <a:ea typeface="ＭＳ Ｐゴシック" pitchFamily="34" charset="-128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it-IT" sz="1800" dirty="0">
                <a:ea typeface="ＭＳ Ｐゴシック" pitchFamily="34" charset="-128"/>
              </a:rPr>
              <a:t>Stima dei minimi quadrati generalizzati (GLS)</a:t>
            </a:r>
            <a:endParaRPr lang="it-IT" sz="1000" dirty="0">
              <a:ea typeface="ＭＳ Ｐゴシック" pitchFamily="34" charset="-128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it-IT" sz="1800" dirty="0">
                <a:ea typeface="ＭＳ Ｐゴシック" pitchFamily="34" charset="-128"/>
              </a:rPr>
              <a:t>Stima autoregressiva a ritardi distribuiti (ADL)</a:t>
            </a:r>
            <a:endParaRPr lang="it-IT" sz="1000" dirty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ea typeface="ＭＳ Ｐゴシック" pitchFamily="34" charset="-128"/>
              </a:rPr>
              <a:t>Ma la condizione di stretta esogeneità è molto forte, per cui questa condizione nella pratica diventa raramente plausibile– </a:t>
            </a:r>
            <a:r>
              <a:rPr lang="it-IT" sz="2000" i="1" dirty="0">
                <a:ea typeface="ＭＳ Ｐゴシック" pitchFamily="34" charset="-128"/>
              </a:rPr>
              <a:t>neppure nell’esempio meteo/succo d’arancia.</a:t>
            </a:r>
            <a:endParaRPr lang="it-IT" sz="1100" dirty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ea typeface="ＭＳ Ｐゴシック" pitchFamily="34" charset="-128"/>
              </a:rPr>
              <a:t>Per cui non tratteremo la stima GLS o ADL degli effetti causali dinamici – per dettagli si rimanda al Paragrafo 15.5.</a:t>
            </a:r>
            <a:endParaRPr lang="it-IT" sz="1100" dirty="0">
              <a:ea typeface="ＭＳ Ｐゴシック" pitchFamily="34" charset="-128"/>
            </a:endParaRPr>
          </a:p>
          <a:p>
            <a:endParaRPr lang="en-US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822191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I prezzi del succo d’arancia e il freddo</a:t>
            </a:r>
            <a:br>
              <a:rPr lang="it-IT">
                <a:ea typeface="ＭＳ Ｐゴシック" pitchFamily="34" charset="-128"/>
              </a:rPr>
            </a:br>
            <a:r>
              <a:rPr lang="it-IT">
                <a:ea typeface="ＭＳ Ｐゴシック" pitchFamily="34" charset="-128"/>
              </a:rPr>
              <a:t>(Paragrafo </a:t>
            </a:r>
            <a:r>
              <a:rPr lang="it-IT" dirty="0">
                <a:ea typeface="ＭＳ Ｐゴシック" pitchFamily="34" charset="-128"/>
              </a:rPr>
              <a:t>15.6)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72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Qual è l’effetto causale dinamico (</a:t>
            </a:r>
            <a:r>
              <a:rPr lang="it-IT" sz="2000" i="1" dirty="0">
                <a:ea typeface="ＭＳ Ｐゴシック" pitchFamily="34" charset="-128"/>
              </a:rPr>
              <a:t>quali sono i moltiplicatori dinamici</a:t>
            </a:r>
            <a:r>
              <a:rPr lang="it-IT" sz="2000" dirty="0">
                <a:ea typeface="ＭＳ Ｐゴシック" pitchFamily="34" charset="-128"/>
              </a:rPr>
              <a:t>) dell’aumento di un’unità in FDD sui prezzi del succo?</a:t>
            </a:r>
          </a:p>
          <a:p>
            <a:pPr marL="0" indent="0"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 </a:t>
            </a:r>
          </a:p>
          <a:p>
            <a:pPr marL="0" indent="0" algn="ctr">
              <a:buFontTx/>
              <a:buNone/>
            </a:pPr>
            <a:r>
              <a:rPr lang="it-IT" sz="2000" i="1" dirty="0">
                <a:ea typeface="ＭＳ Ｐゴシック" pitchFamily="34" charset="-128"/>
              </a:rPr>
              <a:t>%ChgP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= </a:t>
            </a:r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baseline="-25000" dirty="0">
                <a:ea typeface="ＭＳ Ｐゴシック" pitchFamily="34" charset="-128"/>
              </a:rPr>
              <a:t>0</a:t>
            </a:r>
            <a:r>
              <a:rPr lang="it-IT" sz="2000" dirty="0">
                <a:ea typeface="ＭＳ Ｐゴシック" pitchFamily="34" charset="-128"/>
              </a:rPr>
              <a:t> + </a:t>
            </a:r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baseline="-25000" dirty="0">
                <a:ea typeface="ＭＳ Ｐゴシック" pitchFamily="34" charset="-128"/>
              </a:rPr>
              <a:t>1</a:t>
            </a:r>
            <a:r>
              <a:rPr lang="it-IT" sz="2000" i="1" dirty="0">
                <a:ea typeface="ＭＳ Ｐゴシック" pitchFamily="34" charset="-128"/>
              </a:rPr>
              <a:t>FDD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dirty="0">
                <a:ea typeface="ＭＳ Ｐゴシック" pitchFamily="34" charset="-128"/>
              </a:rPr>
              <a:t> + … + </a:t>
            </a:r>
            <a:r>
              <a:rPr lang="it-IT" sz="2000" i="1" dirty="0">
                <a:ea typeface="ＭＳ Ｐゴシック" pitchFamily="34" charset="-128"/>
                <a:sym typeface="Symbol" pitchFamily="18" charset="2"/>
              </a:rPr>
              <a:t>β</a:t>
            </a:r>
            <a:r>
              <a:rPr lang="it-IT" sz="2000" i="1" baseline="-25000" dirty="0">
                <a:ea typeface="ＭＳ Ｐゴシック" pitchFamily="34" charset="-128"/>
              </a:rPr>
              <a:t>r</a:t>
            </a:r>
            <a:r>
              <a:rPr lang="it-IT" sz="2000" baseline="-25000" dirty="0">
                <a:ea typeface="ＭＳ Ｐゴシック" pitchFamily="34" charset="-128"/>
              </a:rPr>
              <a:t>+1</a:t>
            </a:r>
            <a:r>
              <a:rPr lang="it-IT" sz="2000" i="1" dirty="0">
                <a:ea typeface="ＭＳ Ｐゴシック" pitchFamily="34" charset="-128"/>
              </a:rPr>
              <a:t>FDD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r>
              <a:rPr lang="it-IT" sz="2000" baseline="-25000" dirty="0">
                <a:ea typeface="ＭＳ Ｐゴシック" pitchFamily="34" charset="-128"/>
              </a:rPr>
              <a:t>–</a:t>
            </a:r>
            <a:r>
              <a:rPr lang="it-IT" sz="2000" i="1" baseline="-25000" dirty="0">
                <a:ea typeface="ＭＳ Ｐゴシック" pitchFamily="34" charset="-128"/>
              </a:rPr>
              <a:t>r</a:t>
            </a:r>
            <a:r>
              <a:rPr lang="it-IT" sz="2000" dirty="0">
                <a:ea typeface="ＭＳ Ｐゴシック" pitchFamily="34" charset="-128"/>
              </a:rPr>
              <a:t> + </a:t>
            </a:r>
            <a:r>
              <a:rPr lang="it-IT" sz="2000" i="1" dirty="0">
                <a:ea typeface="ＭＳ Ｐゴシック" pitchFamily="34" charset="-128"/>
              </a:rPr>
              <a:t>u</a:t>
            </a:r>
            <a:r>
              <a:rPr lang="it-IT" sz="2000" i="1" baseline="-25000" dirty="0">
                <a:ea typeface="ＭＳ Ｐゴシック" pitchFamily="34" charset="-128"/>
              </a:rPr>
              <a:t>t</a:t>
            </a:r>
            <a:endParaRPr lang="it-IT" sz="2000" dirty="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 </a:t>
            </a:r>
          </a:p>
          <a:p>
            <a:pPr marL="0" indent="0"/>
            <a:r>
              <a:rPr lang="it-IT" sz="2000" i="1" dirty="0">
                <a:ea typeface="ＭＳ Ｐゴシック" pitchFamily="34" charset="-128"/>
              </a:rPr>
              <a:t> Che r usare</a:t>
            </a:r>
            <a:r>
              <a:rPr lang="it-IT" sz="2000" dirty="0">
                <a:ea typeface="ＭＳ Ｐゴシック" pitchFamily="34" charset="-128"/>
              </a:rPr>
              <a:t>? </a:t>
            </a:r>
          </a:p>
          <a:p>
            <a:pPr marL="0" indent="0"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Perché non usarne un numero più grande, ad esempio 18? (metodo Goldilocks)</a:t>
            </a:r>
          </a:p>
          <a:p>
            <a:pPr marL="0" indent="0"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 </a:t>
            </a:r>
          </a:p>
          <a:p>
            <a:pPr marL="0" indent="0"/>
            <a:r>
              <a:rPr lang="it-IT" sz="2000" i="1" dirty="0">
                <a:ea typeface="ＭＳ Ｐゴシック" pitchFamily="34" charset="-128"/>
              </a:rPr>
              <a:t> Che m </a:t>
            </a:r>
            <a:r>
              <a:rPr lang="it-IT" sz="2000" dirty="0">
                <a:ea typeface="ＭＳ Ｐゴシック" pitchFamily="34" charset="-128"/>
              </a:rPr>
              <a:t>(parametro di troncamento </a:t>
            </a:r>
            <a:r>
              <a:rPr lang="it-IT" sz="2000" i="1" dirty="0">
                <a:ea typeface="ＭＳ Ｐゴシック" pitchFamily="34" charset="-128"/>
              </a:rPr>
              <a:t>Newey-West</a:t>
            </a:r>
            <a:r>
              <a:rPr lang="it-IT" sz="2000" dirty="0">
                <a:ea typeface="ＭＳ Ｐゴシック" pitchFamily="34" charset="-128"/>
              </a:rPr>
              <a:t>)</a:t>
            </a:r>
            <a:r>
              <a:rPr lang="it-IT" sz="2000" i="1" dirty="0">
                <a:ea typeface="ＭＳ Ｐゴシック" pitchFamily="34" charset="-128"/>
              </a:rPr>
              <a:t> usare</a:t>
            </a:r>
            <a:r>
              <a:rPr lang="it-IT" sz="2000" dirty="0">
                <a:ea typeface="ＭＳ Ｐゴシック" pitchFamily="34" charset="-128"/>
              </a:rPr>
              <a:t>? </a:t>
            </a:r>
          </a:p>
          <a:p>
            <a:pPr marL="0" indent="0"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		</a:t>
            </a:r>
            <a:r>
              <a:rPr lang="it-IT" sz="2000" i="1" dirty="0">
                <a:ea typeface="ＭＳ Ｐゴシック" pitchFamily="34" charset="-128"/>
              </a:rPr>
              <a:t>m</a:t>
            </a:r>
            <a:r>
              <a:rPr lang="it-IT" sz="2000" dirty="0">
                <a:ea typeface="ＭＳ Ｐゴシック" pitchFamily="34" charset="-128"/>
              </a:rPr>
              <a:t> = 0,75</a:t>
            </a:r>
            <a:r>
              <a:rPr lang="it-IT" sz="2000" dirty="0">
                <a:ea typeface="ＭＳ Ｐゴシック" pitchFamily="34" charset="-128"/>
                <a:sym typeface="Euclid Symbol" pitchFamily="18" charset="2"/>
              </a:rPr>
              <a:t>×</a:t>
            </a:r>
            <a:r>
              <a:rPr lang="it-IT" sz="2000" dirty="0">
                <a:ea typeface="ＭＳ Ｐゴシック" pitchFamily="34" charset="-128"/>
              </a:rPr>
              <a:t>612</a:t>
            </a:r>
            <a:r>
              <a:rPr lang="it-IT" sz="2000" baseline="30000" dirty="0">
                <a:ea typeface="ＭＳ Ｐゴシック" pitchFamily="34" charset="-128"/>
              </a:rPr>
              <a:t>1/3</a:t>
            </a:r>
            <a:r>
              <a:rPr lang="it-IT" sz="2000" dirty="0">
                <a:ea typeface="ＭＳ Ｐゴシック" pitchFamily="34" charset="-128"/>
              </a:rPr>
              <a:t> = 6,4 </a:t>
            </a:r>
            <a:r>
              <a:rPr lang="it-IT" sz="2000" dirty="0">
                <a:latin typeface="MS Gothic" pitchFamily="49" charset="-128"/>
                <a:ea typeface="MS Gothic" pitchFamily="49" charset="-128"/>
                <a:sym typeface="Euclid Symbol" pitchFamily="18" charset="2"/>
              </a:rPr>
              <a:t>≅</a:t>
            </a:r>
            <a:r>
              <a:rPr lang="it-IT" sz="2000" dirty="0">
                <a:ea typeface="ＭＳ Ｐゴシック" pitchFamily="34" charset="-128"/>
              </a:rPr>
              <a:t> 7</a:t>
            </a:r>
          </a:p>
          <a:p>
            <a:pPr marL="0" indent="0"/>
            <a:endParaRPr lang="en-US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085207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Una parentesi: calcolo dei moltiplicatori cumulati e dei loro errori standard</a:t>
            </a:r>
          </a:p>
        </p:txBody>
      </p:sp>
      <p:sp>
        <p:nvSpPr>
          <p:cNvPr id="7741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I moltiplicatori cumulati possono essere calcolati stimando il modello a ritardi distribuiti, quindi sommando i coefficienti. </a:t>
            </a:r>
          </a:p>
          <a:p>
            <a:pPr marL="0" indent="0">
              <a:spcAft>
                <a:spcPts val="1200"/>
              </a:spcAft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Tuttavia, si dovrebbero anche calcolare gli errori standard per i moltiplicatori cumulati e, mentre ciò può essere fatto direttamente usando il modello a ritardi distribuiti, sono necessarie alcune modifiche.</a:t>
            </a:r>
          </a:p>
          <a:p>
            <a:pPr marL="0" indent="0">
              <a:spcAft>
                <a:spcPts val="1200"/>
              </a:spcAft>
              <a:buFontTx/>
              <a:buNone/>
            </a:pPr>
            <a:r>
              <a:rPr lang="it-IT" sz="2400" dirty="0">
                <a:ea typeface="ＭＳ Ｐゴシック" pitchFamily="34" charset="-128"/>
              </a:rPr>
              <a:t>Siccome i moltiplicatori cumulati sono combinazioni lineari di coefficienti di regressione, è possibile calcolare facilmente i loro errori standard riscrivendo opportunamente il modello.</a:t>
            </a:r>
          </a:p>
        </p:txBody>
      </p:sp>
    </p:spTree>
    <p:extLst>
      <p:ext uri="{BB962C8B-B14F-4D97-AF65-F5344CB8AC3E}">
        <p14:creationId xmlns:p14="http://schemas.microsoft.com/office/powerpoint/2010/main" val="15169034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Calcolo dei </a:t>
            </a:r>
            <a:r>
              <a:rPr lang="it-IT" i="1">
                <a:ea typeface="ＭＳ Ｐゴシック" pitchFamily="34" charset="-128"/>
              </a:rPr>
              <a:t>moltiplicatori cumulati (continua)</a:t>
            </a:r>
            <a:endParaRPr lang="it-IT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sz="2000" dirty="0"/>
              <a:t>Un trucco è riscrivere la regressione così che i coefficienti in questa regressione siano quelli che interessano – qui, i moltiplicatori cumulati.</a:t>
            </a:r>
          </a:p>
          <a:p>
            <a:pPr marL="0">
              <a:spcBef>
                <a:spcPts val="0"/>
              </a:spcBef>
              <a:buFontTx/>
              <a:buNone/>
              <a:defRPr/>
            </a:pPr>
            <a:endParaRPr lang="it-IT" sz="2000" dirty="0"/>
          </a:p>
          <a:p>
            <a:pPr marL="0">
              <a:spcBef>
                <a:spcPts val="0"/>
              </a:spcBef>
              <a:buFontTx/>
              <a:buNone/>
              <a:defRPr/>
            </a:pPr>
            <a:r>
              <a:rPr lang="it-IT" sz="2000" b="1" dirty="0"/>
              <a:t>Esempio: riscrivere il modello a ritardi distribuiti con 1 ritardo:</a:t>
            </a:r>
          </a:p>
          <a:p>
            <a:pPr indent="-4763">
              <a:buFontTx/>
              <a:buNone/>
              <a:defRPr/>
            </a:pPr>
            <a:endParaRPr lang="it-IT" sz="2000" i="1" dirty="0"/>
          </a:p>
          <a:p>
            <a:pPr indent="-4763">
              <a:buFontTx/>
              <a:buNone/>
              <a:defRPr/>
            </a:pP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i="1" dirty="0"/>
              <a:t> = β</a:t>
            </a:r>
            <a:r>
              <a:rPr lang="it-IT" sz="2000" baseline="-25000" dirty="0"/>
              <a:t>0</a:t>
            </a:r>
            <a:r>
              <a:rPr lang="it-IT" sz="2000" dirty="0"/>
              <a:t> + </a:t>
            </a:r>
            <a:r>
              <a:rPr lang="it-IT" sz="2000" i="1" dirty="0"/>
              <a:t>β</a:t>
            </a:r>
            <a:r>
              <a:rPr lang="it-IT" sz="2000" baseline="-25000" dirty="0"/>
              <a:t>1</a:t>
            </a:r>
            <a:r>
              <a:rPr lang="it-IT" sz="2000" i="1" dirty="0"/>
              <a:t>X</a:t>
            </a:r>
            <a:r>
              <a:rPr lang="it-IT" sz="2000" i="1" baseline="-25000" dirty="0"/>
              <a:t>t</a:t>
            </a:r>
            <a:r>
              <a:rPr lang="it-IT" sz="2000" i="1" dirty="0"/>
              <a:t> + β</a:t>
            </a:r>
            <a:r>
              <a:rPr lang="it-IT" sz="2000" baseline="-25000" dirty="0"/>
              <a:t>2</a:t>
            </a:r>
            <a:r>
              <a:rPr lang="it-IT" sz="2000" i="1" dirty="0"/>
              <a:t>X</a:t>
            </a:r>
            <a:r>
              <a:rPr lang="it-IT" sz="2000" i="1" baseline="-25000" dirty="0"/>
              <a:t>t–1</a:t>
            </a:r>
            <a:r>
              <a:rPr lang="it-IT" sz="2000" i="1" dirty="0"/>
              <a:t> + u</a:t>
            </a:r>
            <a:r>
              <a:rPr lang="it-IT" sz="2000" i="1" baseline="-25000" dirty="0"/>
              <a:t>t</a:t>
            </a:r>
          </a:p>
          <a:p>
            <a:pPr indent="-4763">
              <a:buFontTx/>
              <a:buNone/>
              <a:defRPr/>
            </a:pPr>
            <a:r>
              <a:rPr lang="it-IT" sz="2000" dirty="0"/>
              <a:t>    = </a:t>
            </a:r>
            <a:r>
              <a:rPr lang="it-IT" sz="2000" i="1" dirty="0"/>
              <a:t>β</a:t>
            </a:r>
            <a:r>
              <a:rPr lang="it-IT" sz="2000" baseline="-25000" dirty="0"/>
              <a:t>0</a:t>
            </a:r>
            <a:r>
              <a:rPr lang="it-IT" sz="2000" dirty="0"/>
              <a:t> + </a:t>
            </a:r>
            <a:r>
              <a:rPr lang="it-IT" sz="2000" i="1" dirty="0"/>
              <a:t>β</a:t>
            </a:r>
            <a:r>
              <a:rPr lang="it-IT" sz="2000" baseline="-25000" dirty="0"/>
              <a:t>1</a:t>
            </a:r>
            <a:r>
              <a:rPr lang="it-IT" sz="2000" i="1" dirty="0"/>
              <a:t>X</a:t>
            </a:r>
            <a:r>
              <a:rPr lang="it-IT" sz="2000" i="1" baseline="-25000" dirty="0"/>
              <a:t>t</a:t>
            </a:r>
            <a:r>
              <a:rPr lang="it-IT" sz="2000" i="1" dirty="0"/>
              <a:t> – β</a:t>
            </a:r>
            <a:r>
              <a:rPr lang="it-IT" sz="2000" baseline="-25000" dirty="0"/>
              <a:t>1</a:t>
            </a:r>
            <a:r>
              <a:rPr lang="it-IT" sz="2000" i="1" dirty="0"/>
              <a:t>X</a:t>
            </a:r>
            <a:r>
              <a:rPr lang="it-IT" sz="2000" i="1" baseline="-25000" dirty="0"/>
              <a:t>t–1</a:t>
            </a:r>
            <a:r>
              <a:rPr lang="it-IT" sz="2000" i="1" dirty="0"/>
              <a:t> + β</a:t>
            </a:r>
            <a:r>
              <a:rPr lang="it-IT" sz="2000" baseline="-25000" dirty="0"/>
              <a:t>1</a:t>
            </a:r>
            <a:r>
              <a:rPr lang="it-IT" sz="2000" i="1" dirty="0"/>
              <a:t>X</a:t>
            </a:r>
            <a:r>
              <a:rPr lang="it-IT" sz="2000" i="1" baseline="-25000" dirty="0"/>
              <a:t>t–1</a:t>
            </a:r>
            <a:r>
              <a:rPr lang="it-IT" sz="2000" i="1" dirty="0"/>
              <a:t> + β</a:t>
            </a:r>
            <a:r>
              <a:rPr lang="it-IT" sz="2000" baseline="-25000" dirty="0"/>
              <a:t>2</a:t>
            </a:r>
            <a:r>
              <a:rPr lang="it-IT" sz="2000" i="1" dirty="0"/>
              <a:t>X</a:t>
            </a:r>
            <a:r>
              <a:rPr lang="it-IT" sz="2000" i="1" baseline="-25000" dirty="0"/>
              <a:t>t–1</a:t>
            </a:r>
            <a:r>
              <a:rPr lang="it-IT" sz="2000" i="1" dirty="0"/>
              <a:t> + u</a:t>
            </a:r>
            <a:r>
              <a:rPr lang="it-IT" sz="2000" i="1" baseline="-25000" dirty="0"/>
              <a:t>t</a:t>
            </a:r>
          </a:p>
          <a:p>
            <a:pPr indent="-4763">
              <a:buFontTx/>
              <a:buNone/>
              <a:defRPr/>
            </a:pPr>
            <a:r>
              <a:rPr lang="it-IT" sz="2000" dirty="0"/>
              <a:t>    = </a:t>
            </a:r>
            <a:r>
              <a:rPr lang="it-IT" sz="2000" i="1" dirty="0"/>
              <a:t>β</a:t>
            </a:r>
            <a:r>
              <a:rPr lang="it-IT" sz="2000" baseline="-25000" dirty="0"/>
              <a:t>0</a:t>
            </a:r>
            <a:r>
              <a:rPr lang="it-IT" sz="2000" dirty="0"/>
              <a:t> + </a:t>
            </a:r>
            <a:r>
              <a:rPr lang="it-IT" sz="2000" i="1" dirty="0"/>
              <a:t>β</a:t>
            </a:r>
            <a:r>
              <a:rPr lang="it-IT" sz="2000" baseline="-25000" dirty="0"/>
              <a:t>1</a:t>
            </a:r>
            <a:r>
              <a:rPr lang="it-IT" sz="2000" dirty="0"/>
              <a:t>(</a:t>
            </a:r>
            <a:r>
              <a:rPr lang="it-IT" sz="2000" i="1" dirty="0"/>
              <a:t>X</a:t>
            </a:r>
            <a:r>
              <a:rPr lang="it-IT" sz="2000" i="1" baseline="-25000" dirty="0"/>
              <a:t>t</a:t>
            </a:r>
            <a:r>
              <a:rPr lang="it-IT" sz="2000" i="1" dirty="0"/>
              <a:t> –X</a:t>
            </a:r>
            <a:r>
              <a:rPr lang="it-IT" sz="2000" i="1" baseline="-25000" dirty="0"/>
              <a:t>t–1</a:t>
            </a:r>
            <a:r>
              <a:rPr lang="it-IT" sz="2000" i="1" dirty="0"/>
              <a:t>) + (β</a:t>
            </a:r>
            <a:r>
              <a:rPr lang="it-IT" sz="2000" baseline="-25000" dirty="0"/>
              <a:t>1</a:t>
            </a:r>
            <a:r>
              <a:rPr lang="it-IT" sz="2000" dirty="0"/>
              <a:t> + </a:t>
            </a:r>
            <a:r>
              <a:rPr lang="it-IT" sz="2000" i="1" dirty="0"/>
              <a:t>β</a:t>
            </a:r>
            <a:r>
              <a:rPr lang="it-IT" sz="2000" baseline="-25000" dirty="0"/>
              <a:t>2</a:t>
            </a:r>
            <a:r>
              <a:rPr lang="it-IT" sz="2000" dirty="0"/>
              <a:t>)</a:t>
            </a:r>
            <a:r>
              <a:rPr lang="it-IT" sz="2000" i="1" dirty="0"/>
              <a:t>X</a:t>
            </a:r>
            <a:r>
              <a:rPr lang="it-IT" sz="2000" i="1" baseline="-25000" dirty="0"/>
              <a:t>t–1</a:t>
            </a:r>
            <a:r>
              <a:rPr lang="it-IT" sz="2000" i="1" dirty="0"/>
              <a:t> + u</a:t>
            </a:r>
            <a:r>
              <a:rPr lang="it-IT" sz="2000" i="1" baseline="-25000" dirty="0"/>
              <a:t>t</a:t>
            </a:r>
          </a:p>
          <a:p>
            <a:pPr>
              <a:buFontTx/>
              <a:buNone/>
              <a:defRPr/>
            </a:pPr>
            <a:r>
              <a:rPr lang="it-IT" sz="2000" dirty="0"/>
              <a:t>ovvero</a:t>
            </a:r>
          </a:p>
          <a:p>
            <a:pPr indent="-4763">
              <a:buFontTx/>
              <a:buNone/>
              <a:defRPr/>
            </a:pPr>
            <a:r>
              <a:rPr lang="it-IT" sz="2000" i="1" dirty="0" err="1"/>
              <a:t>Y</a:t>
            </a:r>
            <a:r>
              <a:rPr lang="it-IT" sz="2000" i="1" baseline="-25000" dirty="0" err="1"/>
              <a:t>t</a:t>
            </a:r>
            <a:r>
              <a:rPr lang="it-IT" sz="2000" i="1" dirty="0"/>
              <a:t> = β</a:t>
            </a:r>
            <a:r>
              <a:rPr lang="it-IT" sz="2000" baseline="-25000" dirty="0"/>
              <a:t>0</a:t>
            </a:r>
            <a:r>
              <a:rPr lang="it-IT" sz="2000" dirty="0"/>
              <a:t> + </a:t>
            </a:r>
            <a:r>
              <a:rPr lang="it-IT" sz="2000" i="1" dirty="0"/>
              <a:t>β</a:t>
            </a:r>
            <a:r>
              <a:rPr lang="it-IT" sz="2000" baseline="-25000" dirty="0"/>
              <a:t>1</a:t>
            </a:r>
            <a:r>
              <a:rPr lang="it-IT" sz="2000" dirty="0"/>
              <a:t>Δ</a:t>
            </a:r>
            <a:r>
              <a:rPr lang="it-IT" sz="2000" i="1" dirty="0"/>
              <a:t>X</a:t>
            </a:r>
            <a:r>
              <a:rPr lang="it-IT" sz="2000" i="1" baseline="-25000" dirty="0"/>
              <a:t>t</a:t>
            </a:r>
            <a:r>
              <a:rPr lang="it-IT" sz="2000" i="1" dirty="0"/>
              <a:t> + </a:t>
            </a:r>
            <a:r>
              <a:rPr lang="it-IT" sz="2000" dirty="0"/>
              <a:t>(</a:t>
            </a:r>
            <a:r>
              <a:rPr lang="it-IT" sz="2000" i="1" dirty="0"/>
              <a:t>β</a:t>
            </a:r>
            <a:r>
              <a:rPr lang="it-IT" sz="2000" baseline="-25000" dirty="0"/>
              <a:t>1</a:t>
            </a:r>
            <a:r>
              <a:rPr lang="it-IT" sz="2000" dirty="0"/>
              <a:t> + </a:t>
            </a:r>
            <a:r>
              <a:rPr lang="it-IT" sz="2000" i="1" dirty="0"/>
              <a:t>β</a:t>
            </a:r>
            <a:r>
              <a:rPr lang="it-IT" sz="2000" baseline="-25000" dirty="0"/>
              <a:t>2</a:t>
            </a:r>
            <a:r>
              <a:rPr lang="it-IT" sz="2000" dirty="0"/>
              <a:t>) </a:t>
            </a:r>
            <a:r>
              <a:rPr lang="it-IT" sz="2000" i="1" dirty="0"/>
              <a:t>X</a:t>
            </a:r>
            <a:r>
              <a:rPr lang="it-IT" sz="2000" i="1" baseline="-25000" dirty="0"/>
              <a:t>t–1</a:t>
            </a:r>
            <a:r>
              <a:rPr lang="it-IT" sz="2000" i="1" dirty="0"/>
              <a:t> + u</a:t>
            </a:r>
            <a:r>
              <a:rPr lang="it-IT" sz="2000" i="1" baseline="-25000" dirty="0"/>
              <a:t>t</a:t>
            </a:r>
            <a:endParaRPr lang="it-IT" sz="20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2222573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Calcolo dei </a:t>
            </a:r>
            <a:r>
              <a:rPr lang="it-IT" i="1">
                <a:ea typeface="ＭＳ Ｐゴシック" pitchFamily="34" charset="-128"/>
              </a:rPr>
              <a:t>moltiplicatori cumulati (continua)</a:t>
            </a:r>
            <a:endParaRPr lang="it-IT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buFontTx/>
              <a:buNone/>
              <a:defRPr/>
            </a:pPr>
            <a:r>
              <a:rPr lang="it-IT" sz="2000" dirty="0"/>
              <a:t>Quindi, si ponga </a:t>
            </a:r>
            <a:r>
              <a:rPr lang="it-IT" sz="2000" i="1" dirty="0"/>
              <a:t>W</a:t>
            </a:r>
            <a:r>
              <a:rPr lang="it-IT" sz="2000" i="1" baseline="-25000" dirty="0"/>
              <a:t>1t</a:t>
            </a:r>
            <a:r>
              <a:rPr lang="it-IT" sz="2000" i="1" dirty="0"/>
              <a:t> = ΔX</a:t>
            </a:r>
            <a:r>
              <a:rPr lang="it-IT" sz="2000" i="1" baseline="-25000" dirty="0"/>
              <a:t>t</a:t>
            </a:r>
            <a:r>
              <a:rPr lang="it-IT" sz="2000" i="1" dirty="0"/>
              <a:t> e W</a:t>
            </a:r>
            <a:r>
              <a:rPr lang="it-IT" sz="2000" i="1" baseline="-25000" dirty="0"/>
              <a:t>2t</a:t>
            </a:r>
            <a:r>
              <a:rPr lang="it-IT" sz="2000" i="1" dirty="0"/>
              <a:t> = X</a:t>
            </a:r>
            <a:r>
              <a:rPr lang="it-IT" sz="2000" i="1" baseline="-25000" dirty="0"/>
              <a:t>t–1</a:t>
            </a:r>
            <a:r>
              <a:rPr lang="it-IT" sz="2000" i="1" dirty="0"/>
              <a:t> e si stimi la regressione,</a:t>
            </a:r>
          </a:p>
          <a:p>
            <a:pPr marL="919163" indent="-4763">
              <a:spcAft>
                <a:spcPts val="1200"/>
              </a:spcAft>
              <a:buFontTx/>
              <a:buNone/>
              <a:defRPr/>
            </a:pPr>
            <a:r>
              <a:rPr lang="it-IT" sz="2000" i="1" dirty="0"/>
              <a:t>Y</a:t>
            </a:r>
            <a:r>
              <a:rPr lang="it-IT" sz="2000" i="1" baseline="-25000" dirty="0"/>
              <a:t>t</a:t>
            </a:r>
            <a:r>
              <a:rPr lang="it-IT" sz="2000" i="1" dirty="0"/>
              <a:t> = β</a:t>
            </a:r>
            <a:r>
              <a:rPr lang="it-IT" sz="2000" baseline="-25000" dirty="0"/>
              <a:t>0</a:t>
            </a:r>
            <a:r>
              <a:rPr lang="it-IT" sz="2000" dirty="0"/>
              <a:t> + </a:t>
            </a:r>
            <a:r>
              <a:rPr lang="it-IT" sz="2000" i="1" dirty="0"/>
              <a:t>δ</a:t>
            </a:r>
            <a:r>
              <a:rPr lang="it-IT" sz="2000" baseline="-25000" dirty="0"/>
              <a:t>1</a:t>
            </a:r>
            <a:r>
              <a:rPr lang="it-IT" sz="2000" dirty="0"/>
              <a:t> </a:t>
            </a:r>
            <a:r>
              <a:rPr lang="it-IT" sz="2000" i="1" dirty="0"/>
              <a:t>W</a:t>
            </a:r>
            <a:r>
              <a:rPr lang="it-IT" sz="2000" i="1" baseline="-25000" dirty="0"/>
              <a:t>1t</a:t>
            </a:r>
            <a:r>
              <a:rPr lang="it-IT" sz="2000" i="1" dirty="0"/>
              <a:t> + δ</a:t>
            </a:r>
            <a:r>
              <a:rPr lang="it-IT" sz="2000" baseline="-25000" dirty="0"/>
              <a:t>2</a:t>
            </a:r>
            <a:r>
              <a:rPr lang="it-IT" sz="2000" i="1" dirty="0"/>
              <a:t>W</a:t>
            </a:r>
            <a:r>
              <a:rPr lang="it-IT" sz="2000" i="1" baseline="-25000" dirty="0"/>
              <a:t>2t</a:t>
            </a:r>
            <a:r>
              <a:rPr lang="it-IT" sz="2000" i="1" dirty="0"/>
              <a:t> + u</a:t>
            </a:r>
            <a:r>
              <a:rPr lang="it-IT" sz="2000" i="1" baseline="-25000" dirty="0"/>
              <a:t>i</a:t>
            </a:r>
          </a:p>
          <a:p>
            <a:pPr>
              <a:spcAft>
                <a:spcPts val="1200"/>
              </a:spcAft>
              <a:buFontTx/>
              <a:buNone/>
              <a:defRPr/>
            </a:pPr>
            <a:r>
              <a:rPr lang="it-IT" sz="2000" dirty="0"/>
              <a:t>Quindi</a:t>
            </a:r>
          </a:p>
          <a:p>
            <a:pPr marL="914400" indent="0">
              <a:spcAft>
                <a:spcPts val="1200"/>
              </a:spcAft>
              <a:buFontTx/>
              <a:buNone/>
              <a:defRPr/>
            </a:pPr>
            <a:r>
              <a:rPr lang="it-IT" sz="2000" i="1" dirty="0"/>
              <a:t>δ</a:t>
            </a:r>
            <a:r>
              <a:rPr lang="it-IT" sz="2000" baseline="-25000" dirty="0"/>
              <a:t>1 </a:t>
            </a:r>
            <a:r>
              <a:rPr lang="it-IT" sz="2000" dirty="0"/>
              <a:t>= </a:t>
            </a:r>
            <a:r>
              <a:rPr lang="it-IT" sz="2000" i="1" dirty="0"/>
              <a:t>β</a:t>
            </a:r>
            <a:r>
              <a:rPr lang="it-IT" sz="2000" baseline="-25000" dirty="0"/>
              <a:t>1</a:t>
            </a:r>
            <a:r>
              <a:rPr lang="it-IT" sz="2000" dirty="0"/>
              <a:t> = effetto d’impatto</a:t>
            </a:r>
          </a:p>
          <a:p>
            <a:pPr marL="914400" indent="0">
              <a:spcAft>
                <a:spcPts val="1200"/>
              </a:spcAft>
              <a:buFontTx/>
              <a:buNone/>
              <a:defRPr/>
            </a:pPr>
            <a:r>
              <a:rPr lang="it-IT" sz="2000" i="1" dirty="0"/>
              <a:t>δ</a:t>
            </a:r>
            <a:r>
              <a:rPr lang="it-IT" sz="2000" baseline="-25000" dirty="0"/>
              <a:t>2 </a:t>
            </a:r>
            <a:r>
              <a:rPr lang="it-IT" sz="2000" dirty="0"/>
              <a:t>= </a:t>
            </a:r>
            <a:r>
              <a:rPr lang="it-IT" sz="2000" i="1" dirty="0"/>
              <a:t>β</a:t>
            </a:r>
            <a:r>
              <a:rPr lang="it-IT" sz="2000" baseline="-25000" dirty="0"/>
              <a:t>1</a:t>
            </a:r>
            <a:r>
              <a:rPr lang="it-IT" sz="2000" dirty="0"/>
              <a:t> + </a:t>
            </a:r>
            <a:r>
              <a:rPr lang="it-IT" sz="2000" i="1" dirty="0"/>
              <a:t>β</a:t>
            </a:r>
            <a:r>
              <a:rPr lang="it-IT" sz="2000" baseline="-25000" dirty="0"/>
              <a:t>2</a:t>
            </a:r>
            <a:r>
              <a:rPr lang="it-IT" sz="2000" dirty="0"/>
              <a:t> = il primo moltiplicatore cumulato</a:t>
            </a:r>
          </a:p>
          <a:p>
            <a:pPr marL="0">
              <a:spcAft>
                <a:spcPts val="1200"/>
              </a:spcAft>
              <a:buFontTx/>
              <a:buNone/>
              <a:defRPr/>
            </a:pPr>
            <a:r>
              <a:rPr lang="it-IT" sz="2000" dirty="0"/>
              <a:t>e gli errori standard (HAC) su </a:t>
            </a:r>
            <a:r>
              <a:rPr lang="it-IT" sz="2000" i="1" dirty="0"/>
              <a:t>δ</a:t>
            </a:r>
            <a:r>
              <a:rPr lang="it-IT" sz="2000" baseline="-25000" dirty="0"/>
              <a:t>1</a:t>
            </a:r>
            <a:r>
              <a:rPr lang="it-IT" sz="2000" dirty="0"/>
              <a:t> e </a:t>
            </a:r>
            <a:r>
              <a:rPr lang="it-IT" sz="2000" i="1" dirty="0"/>
              <a:t>δ</a:t>
            </a:r>
            <a:r>
              <a:rPr lang="it-IT" sz="2000" baseline="-25000" dirty="0"/>
              <a:t>2</a:t>
            </a:r>
            <a:r>
              <a:rPr lang="it-IT" sz="2000" dirty="0"/>
              <a:t> sono gli errori standard per i due moltiplicatori cumulati.</a:t>
            </a:r>
          </a:p>
        </p:txBody>
      </p:sp>
    </p:spTree>
    <p:extLst>
      <p:ext uri="{BB962C8B-B14F-4D97-AF65-F5344CB8AC3E}">
        <p14:creationId xmlns:p14="http://schemas.microsoft.com/office/powerpoint/2010/main" val="98509820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>
                <a:ea typeface="ＭＳ Ｐゴシック" pitchFamily="34" charset="-128"/>
              </a:rPr>
              <a:t>Calcolo dei </a:t>
            </a:r>
            <a:r>
              <a:rPr lang="it-IT" i="1">
                <a:ea typeface="ＭＳ Ｐゴシック" pitchFamily="34" charset="-128"/>
              </a:rPr>
              <a:t>moltiplicatori cumulati (continua)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it-IT" sz="2000" dirty="0"/>
              <a:t>In generale, il modello a ritardi distribuiti può essere riscritto come,</a:t>
            </a:r>
          </a:p>
          <a:p>
            <a:pPr>
              <a:buFontTx/>
              <a:buNone/>
              <a:defRPr/>
            </a:pPr>
            <a:r>
              <a:rPr lang="it-IT" sz="2000" dirty="0"/>
              <a:t> </a:t>
            </a:r>
          </a:p>
          <a:p>
            <a:pPr marL="914400" indent="0">
              <a:buFontTx/>
              <a:buNone/>
              <a:defRPr/>
            </a:pPr>
            <a:r>
              <a:rPr lang="it-IT" sz="2000" i="1" dirty="0"/>
              <a:t>Y</a:t>
            </a:r>
            <a:r>
              <a:rPr lang="it-IT" sz="2000" i="1" baseline="-25000" dirty="0"/>
              <a:t>t</a:t>
            </a:r>
            <a:r>
              <a:rPr lang="it-IT" sz="2000" dirty="0"/>
              <a:t> = </a:t>
            </a:r>
            <a:r>
              <a:rPr lang="it-IT" sz="2000" i="1" dirty="0">
                <a:sym typeface="Symbol"/>
              </a:rPr>
              <a:t>δ</a:t>
            </a:r>
            <a:r>
              <a:rPr lang="it-IT" sz="2000" baseline="-25000" dirty="0"/>
              <a:t>0</a:t>
            </a:r>
            <a:r>
              <a:rPr lang="it-IT" sz="2000" dirty="0"/>
              <a:t> + </a:t>
            </a:r>
            <a:r>
              <a:rPr lang="it-IT" sz="2000" i="1" dirty="0">
                <a:sym typeface="Symbol"/>
              </a:rPr>
              <a:t>δ</a:t>
            </a:r>
            <a:r>
              <a:rPr lang="it-IT" sz="2000" baseline="-25000" dirty="0"/>
              <a:t>1</a:t>
            </a:r>
            <a:r>
              <a:rPr lang="it-IT" sz="2000" dirty="0">
                <a:sym typeface="Symbol"/>
              </a:rPr>
              <a:t>Δ</a:t>
            </a:r>
            <a:r>
              <a:rPr lang="it-IT" sz="2000" i="1" dirty="0"/>
              <a:t>X</a:t>
            </a:r>
            <a:r>
              <a:rPr lang="it-IT" sz="2000" i="1" baseline="-25000" dirty="0"/>
              <a:t>t</a:t>
            </a:r>
            <a:r>
              <a:rPr lang="it-IT" sz="2000" dirty="0"/>
              <a:t> + </a:t>
            </a:r>
            <a:r>
              <a:rPr lang="it-IT" sz="2000" i="1" dirty="0">
                <a:sym typeface="Symbol"/>
              </a:rPr>
              <a:t>δ</a:t>
            </a:r>
            <a:r>
              <a:rPr lang="it-IT" sz="2000" baseline="-25000" dirty="0"/>
              <a:t>2</a:t>
            </a:r>
            <a:r>
              <a:rPr lang="it-IT" sz="2000" dirty="0">
                <a:sym typeface="Symbol"/>
              </a:rPr>
              <a:t>Δ</a:t>
            </a:r>
            <a:r>
              <a:rPr lang="it-IT" sz="2000" i="1" dirty="0"/>
              <a:t>X</a:t>
            </a:r>
            <a:r>
              <a:rPr lang="it-IT" sz="2000" i="1" baseline="-25000" dirty="0"/>
              <a:t>t</a:t>
            </a:r>
            <a:r>
              <a:rPr lang="it-IT" sz="2000" baseline="-25000" dirty="0"/>
              <a:t>–1</a:t>
            </a:r>
            <a:r>
              <a:rPr lang="it-IT" sz="2000" dirty="0"/>
              <a:t> + … + </a:t>
            </a:r>
            <a:r>
              <a:rPr lang="it-IT" sz="2000" i="1" dirty="0">
                <a:sym typeface="Symbol"/>
              </a:rPr>
              <a:t>δ</a:t>
            </a:r>
            <a:r>
              <a:rPr lang="it-IT" sz="2000" i="1" baseline="-25000" dirty="0"/>
              <a:t>q</a:t>
            </a:r>
            <a:r>
              <a:rPr lang="it-IT" sz="2000" baseline="-25000" dirty="0"/>
              <a:t>–1</a:t>
            </a:r>
            <a:r>
              <a:rPr lang="it-IT" sz="2000" dirty="0">
                <a:sym typeface="Symbol"/>
              </a:rPr>
              <a:t>Δ</a:t>
            </a:r>
            <a:r>
              <a:rPr lang="it-IT" sz="2000" i="1" dirty="0"/>
              <a:t>X</a:t>
            </a:r>
            <a:r>
              <a:rPr lang="it-IT" sz="2000" i="1" baseline="-25000" dirty="0"/>
              <a:t>t–q</a:t>
            </a:r>
            <a:r>
              <a:rPr lang="it-IT" sz="2000" baseline="-25000" dirty="0"/>
              <a:t>+1</a:t>
            </a:r>
            <a:r>
              <a:rPr lang="it-IT" sz="2000" dirty="0"/>
              <a:t> + </a:t>
            </a:r>
            <a:r>
              <a:rPr lang="it-IT" sz="2000" i="1" dirty="0">
                <a:sym typeface="Symbol"/>
              </a:rPr>
              <a:t>δ</a:t>
            </a:r>
            <a:r>
              <a:rPr lang="it-IT" sz="2000" i="1" baseline="-25000" dirty="0"/>
              <a:t>q</a:t>
            </a:r>
            <a:r>
              <a:rPr lang="it-IT" sz="2000" i="1" dirty="0"/>
              <a:t>X</a:t>
            </a:r>
            <a:r>
              <a:rPr lang="it-IT" sz="2000" i="1" baseline="-25000" dirty="0"/>
              <a:t>t–q</a:t>
            </a:r>
            <a:r>
              <a:rPr lang="it-IT" sz="2000" dirty="0"/>
              <a:t> + </a:t>
            </a:r>
            <a:r>
              <a:rPr lang="it-IT" sz="2000" i="1" dirty="0"/>
              <a:t>u</a:t>
            </a:r>
            <a:r>
              <a:rPr lang="it-IT" sz="2000" i="1" baseline="-25000" dirty="0"/>
              <a:t>t</a:t>
            </a:r>
            <a:endParaRPr lang="it-IT" sz="2000" dirty="0"/>
          </a:p>
          <a:p>
            <a:pPr>
              <a:buFontTx/>
              <a:buNone/>
              <a:defRPr/>
            </a:pPr>
            <a:r>
              <a:rPr lang="it-IT" sz="2000" dirty="0"/>
              <a:t>dove</a:t>
            </a:r>
          </a:p>
          <a:p>
            <a:pPr marL="965200" indent="0">
              <a:buFontTx/>
              <a:buNone/>
              <a:defRPr/>
            </a:pPr>
            <a:r>
              <a:rPr lang="it-IT" sz="2000" i="1" dirty="0">
                <a:sym typeface="Symbol"/>
              </a:rPr>
              <a:t>δ</a:t>
            </a:r>
            <a:r>
              <a:rPr lang="it-IT" sz="2000" baseline="-25000" dirty="0"/>
              <a:t>1</a:t>
            </a:r>
            <a:r>
              <a:rPr lang="it-IT" sz="2000" dirty="0"/>
              <a:t> =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baseline="-25000" dirty="0"/>
              <a:t>1</a:t>
            </a:r>
            <a:endParaRPr lang="it-IT" sz="2000" dirty="0"/>
          </a:p>
          <a:p>
            <a:pPr marL="965200" indent="0">
              <a:buFontTx/>
              <a:buNone/>
              <a:defRPr/>
            </a:pPr>
            <a:r>
              <a:rPr lang="it-IT" sz="2000" i="1" dirty="0">
                <a:sym typeface="Symbol"/>
              </a:rPr>
              <a:t>δ</a:t>
            </a:r>
            <a:r>
              <a:rPr lang="it-IT" sz="2000" baseline="-25000" dirty="0"/>
              <a:t>2</a:t>
            </a:r>
            <a:r>
              <a:rPr lang="it-IT" sz="2000" dirty="0"/>
              <a:t> =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baseline="-25000" dirty="0"/>
              <a:t>1 </a:t>
            </a:r>
            <a:r>
              <a:rPr lang="it-IT" sz="2000" dirty="0"/>
              <a:t>+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baseline="-25000" dirty="0"/>
              <a:t>2</a:t>
            </a:r>
            <a:endParaRPr lang="it-IT" sz="2000" dirty="0"/>
          </a:p>
          <a:p>
            <a:pPr marL="965200" indent="0">
              <a:buFontTx/>
              <a:buNone/>
              <a:defRPr/>
            </a:pPr>
            <a:r>
              <a:rPr lang="it-IT" sz="2000" i="1" dirty="0">
                <a:sym typeface="Symbol"/>
              </a:rPr>
              <a:t>δ</a:t>
            </a:r>
            <a:r>
              <a:rPr lang="it-IT" sz="2000" baseline="-25000" dirty="0"/>
              <a:t>3</a:t>
            </a:r>
            <a:r>
              <a:rPr lang="it-IT" sz="2000" dirty="0"/>
              <a:t> =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baseline="-25000" dirty="0"/>
              <a:t>1 </a:t>
            </a:r>
            <a:r>
              <a:rPr lang="it-IT" sz="2000" dirty="0"/>
              <a:t>+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baseline="-25000" dirty="0"/>
              <a:t>2 </a:t>
            </a:r>
            <a:r>
              <a:rPr lang="it-IT" sz="2000" dirty="0"/>
              <a:t>+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baseline="-25000" dirty="0"/>
              <a:t>3</a:t>
            </a:r>
            <a:endParaRPr lang="it-IT" sz="2000" dirty="0"/>
          </a:p>
          <a:p>
            <a:pPr marL="965200" indent="0">
              <a:buFontTx/>
              <a:buNone/>
              <a:defRPr/>
            </a:pPr>
            <a:r>
              <a:rPr lang="it-IT" sz="2000" i="1" dirty="0"/>
              <a:t>…</a:t>
            </a:r>
            <a:endParaRPr lang="it-IT" sz="2000" dirty="0"/>
          </a:p>
          <a:p>
            <a:pPr marL="965200" indent="0">
              <a:buFontTx/>
              <a:buNone/>
              <a:defRPr/>
            </a:pPr>
            <a:r>
              <a:rPr lang="it-IT" sz="2000" i="1" dirty="0">
                <a:sym typeface="Symbol"/>
              </a:rPr>
              <a:t>δ</a:t>
            </a:r>
            <a:r>
              <a:rPr lang="it-IT" sz="2000" i="1" baseline="-25000" dirty="0"/>
              <a:t>q</a:t>
            </a:r>
            <a:r>
              <a:rPr lang="it-IT" sz="2000" dirty="0"/>
              <a:t> =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baseline="-25000" dirty="0"/>
              <a:t>1 </a:t>
            </a:r>
            <a:r>
              <a:rPr lang="it-IT" sz="2000" dirty="0"/>
              <a:t>+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baseline="-25000" dirty="0"/>
              <a:t>2 </a:t>
            </a:r>
            <a:r>
              <a:rPr lang="it-IT" sz="2000" dirty="0"/>
              <a:t>+ … + </a:t>
            </a:r>
            <a:r>
              <a:rPr lang="it-IT" sz="2000" i="1" dirty="0">
                <a:sym typeface="Symbol"/>
              </a:rPr>
              <a:t>β</a:t>
            </a:r>
            <a:r>
              <a:rPr lang="it-IT" sz="2000" i="1" baseline="-25000" dirty="0"/>
              <a:t>q</a:t>
            </a:r>
            <a:r>
              <a:rPr lang="it-IT" sz="2000" dirty="0"/>
              <a:t> </a:t>
            </a:r>
          </a:p>
          <a:p>
            <a:pPr>
              <a:buFontTx/>
              <a:buNone/>
              <a:defRPr/>
            </a:pPr>
            <a:r>
              <a:rPr lang="it-IT" sz="2000" dirty="0"/>
              <a:t> </a:t>
            </a:r>
          </a:p>
          <a:p>
            <a:pPr marL="0" indent="0">
              <a:buFontTx/>
              <a:buNone/>
              <a:defRPr/>
            </a:pPr>
            <a:r>
              <a:rPr lang="it-IT" sz="2000" b="1" dirty="0"/>
              <a:t>I moltiplicatori cumulati e i loro errori standard HAC possono essere calcolati direttamente con questa regressione trasformata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92840158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0648"/>
            <a:ext cx="5712343" cy="6328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86082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285875"/>
            <a:ext cx="8408987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816537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295400"/>
            <a:ext cx="6172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96506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Appendice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>
                <a:ea typeface="ＭＳ Ｐゴシック" pitchFamily="34" charset="-128"/>
              </a:rPr>
              <a:t>Modelli per la volatilità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100616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4CD6B763-FAC9-4761-94D8-8086FDFB2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dirty="0"/>
              <a:t>Modelli per la volatilità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84AD0F62-8FBD-410F-A0EB-CEAC80698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it-IT" altLang="en-US" sz="2400" dirty="0"/>
              <a:t>Uno dei modi in cui la assunzione che gli errori siano </a:t>
            </a:r>
            <a:r>
              <a:rPr lang="it-IT" altLang="en-US" sz="2400" dirty="0" err="1"/>
              <a:t>i.i.d</a:t>
            </a:r>
            <a:r>
              <a:rPr lang="it-IT" altLang="en-US" sz="2400" dirty="0"/>
              <a:t>. può essere violata è che la varianza degli errori non sia costante</a:t>
            </a:r>
          </a:p>
          <a:p>
            <a:pPr>
              <a:spcBef>
                <a:spcPts val="1200"/>
              </a:spcBef>
            </a:pPr>
            <a:r>
              <a:rPr lang="it-IT" altLang="en-US" sz="2400" dirty="0"/>
              <a:t>Quando si lavora con serie temporali, ciò vuol dire che la volatilità (varianza) del processo stocastico (ad esempio un rendimento azionario) cambia nel corso del tempo.</a:t>
            </a:r>
          </a:p>
          <a:p>
            <a:pPr lvl="1">
              <a:spcBef>
                <a:spcPts val="1200"/>
              </a:spcBef>
            </a:pPr>
            <a:r>
              <a:rPr lang="it-IT" altLang="en-US" sz="2000" dirty="0"/>
              <a:t>Modelli </a:t>
            </a:r>
            <a:r>
              <a:rPr lang="it-IT" altLang="en-US" sz="2000" dirty="0" err="1"/>
              <a:t>Garch</a:t>
            </a:r>
            <a:r>
              <a:rPr lang="it-IT" altLang="en-US" sz="2000" dirty="0"/>
              <a:t> (molto usati)</a:t>
            </a:r>
          </a:p>
          <a:p>
            <a:pPr lvl="1">
              <a:spcBef>
                <a:spcPts val="1200"/>
              </a:spcBef>
            </a:pPr>
            <a:r>
              <a:rPr lang="it-IT" altLang="en-US" sz="2000" dirty="0"/>
              <a:t>Modelli a volatilità stocastica (più avanzati e poco usati perché difficili da stimare)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457195BA-DFA8-48EB-80DA-15A9513DC5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La volatilità del Mib30</a:t>
            </a:r>
          </a:p>
        </p:txBody>
      </p:sp>
      <p:pic>
        <p:nvPicPr>
          <p:cNvPr id="89091" name="Picture 3">
            <a:extLst>
              <a:ext uri="{FF2B5EF4-FFF2-40B4-BE49-F238E27FC236}">
                <a16:creationId xmlns:a16="http://schemas.microsoft.com/office/drawing/2014/main" id="{E2A2CE63-5362-4082-A27E-068EBA900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05013"/>
            <a:ext cx="8534400" cy="456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DB7899A9-C5C2-41C0-86F4-DEE936E61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Modelli Garch(p,q)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38A0459A-2976-45C8-B127-7016A5754B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it-IT" altLang="en-US" sz="2800" dirty="0"/>
              <a:t>La distribuzione del rendimento condizionale alla volatilità è (poniamo) normale, ma la volatilità varia nel tempo con un processo </a:t>
            </a:r>
            <a:r>
              <a:rPr lang="it-IT" altLang="en-US" sz="2800" dirty="0" err="1"/>
              <a:t>autoregressivo</a:t>
            </a:r>
            <a:r>
              <a:rPr lang="it-IT" altLang="en-US" sz="2800" dirty="0"/>
              <a:t> di tipo ARMA(</a:t>
            </a:r>
            <a:r>
              <a:rPr lang="it-IT" altLang="en-US" sz="2800" dirty="0" err="1"/>
              <a:t>p,q</a:t>
            </a:r>
            <a:r>
              <a:rPr lang="it-IT" altLang="en-US" sz="2800" dirty="0"/>
              <a:t>). </a:t>
            </a:r>
          </a:p>
          <a:p>
            <a:r>
              <a:rPr lang="it-IT" altLang="en-US" sz="2800" dirty="0"/>
              <a:t>Ad esempio, il </a:t>
            </a:r>
            <a:r>
              <a:rPr lang="it-IT" altLang="en-US" sz="2800" dirty="0" err="1"/>
              <a:t>Garch</a:t>
            </a:r>
            <a:r>
              <a:rPr lang="it-IT" altLang="en-US" sz="2800" dirty="0"/>
              <a:t>(1,1) è:</a:t>
            </a:r>
          </a:p>
          <a:p>
            <a:endParaRPr lang="it-IT" altLang="en-US" dirty="0"/>
          </a:p>
        </p:txBody>
      </p:sp>
      <p:graphicFrame>
        <p:nvGraphicFramePr>
          <p:cNvPr id="90116" name="Object 4">
            <a:extLst>
              <a:ext uri="{FF2B5EF4-FFF2-40B4-BE49-F238E27FC236}">
                <a16:creationId xmlns:a16="http://schemas.microsoft.com/office/drawing/2014/main" id="{E8D656F4-155B-499D-8C81-7A3F83D0E7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718156"/>
              </p:ext>
            </p:extLst>
          </p:nvPr>
        </p:nvGraphicFramePr>
        <p:xfrm>
          <a:off x="1590675" y="4781550"/>
          <a:ext cx="6877050" cy="155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506" name="Equation" r:id="rId3" imgW="2197080" imgH="495000" progId="Equation.DSMT4">
                  <p:embed/>
                </p:oleObj>
              </mc:Choice>
              <mc:Fallback>
                <p:oleObj name="Equation" r:id="rId3" imgW="2197080" imgH="495000" progId="Equation.DSMT4">
                  <p:embed/>
                  <p:pic>
                    <p:nvPicPr>
                      <p:cNvPr id="90116" name="Object 4">
                        <a:extLst>
                          <a:ext uri="{FF2B5EF4-FFF2-40B4-BE49-F238E27FC236}">
                            <a16:creationId xmlns:a16="http://schemas.microsoft.com/office/drawing/2014/main" id="{E8D656F4-155B-499D-8C81-7A3F83D0E7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675" y="4781550"/>
                        <a:ext cx="6877050" cy="155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5F68ECF2-3C84-4ADB-AA38-661BC7985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Garch: ABC…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DEBBD0FE-1FCC-492A-8733-39BDA7466E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en-US" sz="2400" dirty="0"/>
              <a:t>In un modello </a:t>
            </a:r>
            <a:r>
              <a:rPr lang="it-IT" altLang="en-US" sz="2400" dirty="0" err="1"/>
              <a:t>Garch</a:t>
            </a:r>
            <a:r>
              <a:rPr lang="it-IT" altLang="en-US" sz="2400" dirty="0"/>
              <a:t> la distribuzione NON condizionale dei rendimenti non è normale, anche se la distribuzione condizionale lo è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en-US" sz="2400" dirty="0"/>
              <a:t>In particolare ha code “grasse” (“</a:t>
            </a:r>
            <a:r>
              <a:rPr lang="it-IT" altLang="en-US" sz="2400" dirty="0" err="1"/>
              <a:t>fat-tails</a:t>
            </a:r>
            <a:r>
              <a:rPr lang="it-IT" altLang="en-US" sz="2400" dirty="0"/>
              <a:t>”):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it-IT" altLang="en-US" sz="2000" dirty="0"/>
              <a:t>eventi estremi sono più probabili rispetto alla distribuzione normale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en-US" sz="2400" dirty="0"/>
              <a:t>Le code della distribuzione non condizionale sono più spesse di quelle della distribuzione condizionale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5F68ECF2-3C84-4ADB-AA38-661BC7985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Garch: ABC…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139" name="Rectangle 3">
                <a:extLst>
                  <a:ext uri="{FF2B5EF4-FFF2-40B4-BE49-F238E27FC236}">
                    <a16:creationId xmlns:a16="http://schemas.microsoft.com/office/drawing/2014/main" id="{DEBBD0FE-1FCC-492A-8733-39BDA7466E3B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spcBef>
                    <a:spcPts val="1200"/>
                  </a:spcBef>
                </a:pPr>
                <a:r>
                  <a:rPr lang="it-IT" altLang="en-US" sz="2400" dirty="0"/>
                  <a:t>Le varianze GARCH stimate possono essere usate in due modi: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it-IT" altLang="en-US" sz="2000" dirty="0"/>
                  <a:t>Per aggiustare le stima della varianza delle stime dei parametri del modello 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altLang="en-US" sz="2000" dirty="0"/>
                  <a:t> stimato (ovvero dei parametri di </a:t>
                </a:r>
                <a14:m>
                  <m:oMath xmlns:m="http://schemas.openxmlformats.org/officeDocument/2006/math">
                    <m:r>
                      <a:rPr lang="en-IE" alt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IE" alt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0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IE" altLang="en-US" sz="20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IE" alt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altLang="en-US" sz="2000" dirty="0"/>
                  <a:t>, ad esempio </a:t>
                </a:r>
                <a14:m>
                  <m:oMath xmlns:m="http://schemas.openxmlformats.org/officeDocument/2006/math">
                    <m:r>
                      <a:rPr lang="en-IE" alt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E" alt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E" alt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altLang="en-US" sz="20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IE" altLang="en-US" sz="20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b>
                        </m:sSub>
                      </m:e>
                    </m:d>
                    <m:r>
                      <a:rPr lang="en-IE" alt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IE" alt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E" alt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it-IT" altLang="en-US" sz="2000" dirty="0"/>
                  <a:t>, ponendo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0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IE" altLang="en-US" sz="2000" b="1" i="1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IE" alt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E" alt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it-IT" altLang="en-US" sz="2000" dirty="0"/>
                  <a:t> e specificando </a:t>
                </a:r>
                <a14:m>
                  <m:oMath xmlns:m="http://schemas.openxmlformats.org/officeDocument/2006/math">
                    <m:r>
                      <a:rPr lang="en-IE" altLang="en-US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it-IT" altLang="en-US" sz="2000" dirty="0"/>
                  <a:t> come una funzione lineare)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it-IT" altLang="en-US" sz="2000" dirty="0"/>
                  <a:t>Per prevedere la varianza 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altLang="en-US" sz="2000" dirty="0"/>
                  <a:t>, il che può essere utile in applicazioni di risk management 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E" alt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altLang="en-US" sz="2000" dirty="0"/>
                  <a:t> è il rendimento di un portafoglio</a:t>
                </a:r>
              </a:p>
            </p:txBody>
          </p:sp>
        </mc:Choice>
        <mc:Fallback xmlns="">
          <p:sp>
            <p:nvSpPr>
              <p:cNvPr id="91139" name="Rectangle 3">
                <a:extLst>
                  <a:ext uri="{FF2B5EF4-FFF2-40B4-BE49-F238E27FC236}">
                    <a16:creationId xmlns:a16="http://schemas.microsoft.com/office/drawing/2014/main" id="{DEBBD0FE-1FCC-492A-8733-39BDA7466E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102" t="-1067" r="-183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188829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5F68ECF2-3C84-4ADB-AA38-661BC7985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Garch: ABC…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139" name="Rectangle 3">
                <a:extLst>
                  <a:ext uri="{FF2B5EF4-FFF2-40B4-BE49-F238E27FC236}">
                    <a16:creationId xmlns:a16="http://schemas.microsoft.com/office/drawing/2014/main" id="{DEBBD0FE-1FCC-492A-8733-39BDA7466E3B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it-IT" altLang="en-US" sz="2400" dirty="0"/>
                  <a:t>In un modello </a:t>
                </a:r>
                <a:r>
                  <a:rPr lang="it-IT" altLang="en-US" sz="2400" dirty="0" err="1"/>
                  <a:t>Garch</a:t>
                </a:r>
                <a:r>
                  <a:rPr lang="it-IT" altLang="en-US" sz="2400" dirty="0"/>
                  <a:t> la varianza futura è prevista ricorsivamente dalla formula</a:t>
                </a:r>
              </a:p>
              <a:p>
                <a:pPr>
                  <a:buFontTx/>
                  <a:buNone/>
                </a:pPr>
                <a:endParaRPr lang="it-IT" altLang="en-US" sz="2400" dirty="0"/>
              </a:p>
              <a:p>
                <a:endParaRPr lang="it-IT" altLang="en-US" sz="2400" dirty="0"/>
              </a:p>
              <a:p>
                <a:endParaRPr lang="it-IT" altLang="en-US" sz="2400" dirty="0"/>
              </a:p>
              <a:p>
                <a:r>
                  <a:rPr lang="it-IT" altLang="en-US" sz="2400" dirty="0"/>
                  <a:t>Il grado di persistenza è dato da </a:t>
                </a:r>
                <a:r>
                  <a:rPr lang="it-IT" altLang="en-US" sz="2400" dirty="0">
                    <a:sym typeface="Symbol" panose="05050102010706020507" pitchFamily="18" charset="2"/>
                  </a:rPr>
                  <a:t></a:t>
                </a:r>
                <a:r>
                  <a:rPr lang="it-IT" altLang="en-US" sz="2400" baseline="-25000" dirty="0">
                    <a:sym typeface="Symbol" panose="05050102010706020507" pitchFamily="18" charset="2"/>
                  </a:rPr>
                  <a:t>1</a:t>
                </a:r>
                <a:r>
                  <a:rPr lang="it-IT" altLang="en-US" sz="2400" dirty="0">
                    <a:sym typeface="Symbol" panose="05050102010706020507" pitchFamily="18" charset="2"/>
                  </a:rPr>
                  <a:t> +  </a:t>
                </a:r>
                <a:r>
                  <a:rPr lang="it-IT" altLang="en-US" sz="2400" baseline="-25000" dirty="0">
                    <a:sym typeface="Symbol" panose="05050102010706020507" pitchFamily="18" charset="2"/>
                  </a:rPr>
                  <a:t>1 </a:t>
                </a:r>
                <a:r>
                  <a:rPr lang="it-IT" altLang="en-US" sz="2400" dirty="0">
                    <a:sym typeface="Symbol" panose="05050102010706020507" pitchFamily="18" charset="2"/>
                  </a:rPr>
                  <a:t> </a:t>
                </a:r>
              </a:p>
              <a:p>
                <a:endParaRPr lang="it-IT" altLang="en-US" sz="2400" dirty="0">
                  <a:sym typeface="Symbol" panose="05050102010706020507" pitchFamily="18" charset="2"/>
                </a:endParaRPr>
              </a:p>
              <a:p>
                <a:r>
                  <a:rPr lang="it-IT" altLang="en-US" sz="2400" dirty="0">
                    <a:sym typeface="Symbol" panose="05050102010706020507" pitchFamily="18" charset="2"/>
                  </a:rPr>
                  <a:t>Si deve avere </a:t>
                </a:r>
                <a:r>
                  <a:rPr lang="it-IT" altLang="en-US" sz="2400" baseline="-25000" dirty="0">
                    <a:sym typeface="Symbol" panose="05050102010706020507" pitchFamily="18" charset="2"/>
                  </a:rPr>
                  <a:t>1</a:t>
                </a:r>
                <a:r>
                  <a:rPr lang="it-IT" altLang="en-US" sz="2400" dirty="0">
                    <a:sym typeface="Symbol" panose="05050102010706020507" pitchFamily="18" charset="2"/>
                  </a:rPr>
                  <a:t> +  </a:t>
                </a:r>
                <a:r>
                  <a:rPr lang="it-IT" altLang="en-US" sz="2400" baseline="-25000" dirty="0">
                    <a:sym typeface="Symbol" panose="05050102010706020507" pitchFamily="18" charset="2"/>
                  </a:rPr>
                  <a:t>1</a:t>
                </a:r>
                <a:r>
                  <a:rPr lang="it-IT" altLang="en-US" sz="24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IE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≤</m:t>
                    </m:r>
                  </m:oMath>
                </a14:m>
                <a:r>
                  <a:rPr lang="it-IT" altLang="en-US" sz="2400" dirty="0">
                    <a:sym typeface="Symbol" panose="05050102010706020507" pitchFamily="18" charset="2"/>
                  </a:rPr>
                  <a:t> 1 perché la varianza sia un processo stazionario</a:t>
                </a:r>
                <a:r>
                  <a:rPr lang="it-IT" altLang="en-US" sz="2400" dirty="0"/>
                  <a:t>  </a:t>
                </a:r>
              </a:p>
            </p:txBody>
          </p:sp>
        </mc:Choice>
        <mc:Fallback xmlns="">
          <p:sp>
            <p:nvSpPr>
              <p:cNvPr id="91139" name="Rectangle 3">
                <a:extLst>
                  <a:ext uri="{FF2B5EF4-FFF2-40B4-BE49-F238E27FC236}">
                    <a16:creationId xmlns:a16="http://schemas.microsoft.com/office/drawing/2014/main" id="{DEBBD0FE-1FCC-492A-8733-39BDA7466E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2" t="-1067" r="-14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1140" name="Object 4">
            <a:extLst>
              <a:ext uri="{FF2B5EF4-FFF2-40B4-BE49-F238E27FC236}">
                <a16:creationId xmlns:a16="http://schemas.microsoft.com/office/drawing/2014/main" id="{BAC37F83-0175-4259-9600-FF7A796A62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2292209"/>
              </p:ext>
            </p:extLst>
          </p:nvPr>
        </p:nvGraphicFramePr>
        <p:xfrm>
          <a:off x="2362200" y="2667000"/>
          <a:ext cx="3657600" cy="594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530" name="Equazione" r:id="rId4" imgW="1485720" imgH="241200" progId="Equation.3">
                  <p:embed/>
                </p:oleObj>
              </mc:Choice>
              <mc:Fallback>
                <p:oleObj name="Equazione" r:id="rId4" imgW="1485720" imgH="241200" progId="Equation.3">
                  <p:embed/>
                  <p:pic>
                    <p:nvPicPr>
                      <p:cNvPr id="91140" name="Object 4">
                        <a:extLst>
                          <a:ext uri="{FF2B5EF4-FFF2-40B4-BE49-F238E27FC236}">
                            <a16:creationId xmlns:a16="http://schemas.microsoft.com/office/drawing/2014/main" id="{BAC37F83-0175-4259-9600-FF7A796A62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667000"/>
                        <a:ext cx="3657600" cy="5946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7293863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96D48CBE-BC4B-48FA-8D02-26D66EEAE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Un Garch particolare…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EF8F2970-7CB4-4B7A-8C22-FB98180ABD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it-IT" altLang="en-US" sz="2400" dirty="0"/>
              <a:t>Assumiamo: </a:t>
            </a:r>
            <a:r>
              <a:rPr lang="it-IT" altLang="en-US" sz="2400" dirty="0">
                <a:sym typeface="Symbol" panose="05050102010706020507" pitchFamily="18" charset="2"/>
              </a:rPr>
              <a:t> = 0 e </a:t>
            </a:r>
            <a:r>
              <a:rPr lang="it-IT" altLang="en-US" sz="2400" baseline="-25000" dirty="0">
                <a:sym typeface="Symbol" panose="05050102010706020507" pitchFamily="18" charset="2"/>
              </a:rPr>
              <a:t>1</a:t>
            </a:r>
            <a:r>
              <a:rPr lang="it-IT" altLang="en-US" sz="2400" dirty="0">
                <a:sym typeface="Symbol" panose="05050102010706020507" pitchFamily="18" charset="2"/>
              </a:rPr>
              <a:t> + </a:t>
            </a:r>
            <a:r>
              <a:rPr lang="it-IT" altLang="en-US" sz="2400" baseline="-25000" dirty="0">
                <a:sym typeface="Symbol" panose="05050102010706020507" pitchFamily="18" charset="2"/>
              </a:rPr>
              <a:t>1 </a:t>
            </a:r>
            <a:r>
              <a:rPr lang="it-IT" altLang="en-US" sz="2400" dirty="0">
                <a:sym typeface="Symbol" panose="05050102010706020507" pitchFamily="18" charset="2"/>
              </a:rPr>
              <a:t>= 1.</a:t>
            </a:r>
          </a:p>
          <a:p>
            <a:pPr>
              <a:spcBef>
                <a:spcPts val="1200"/>
              </a:spcBef>
            </a:pPr>
            <a:r>
              <a:rPr lang="it-IT" altLang="en-US" sz="2400" dirty="0">
                <a:sym typeface="Symbol" panose="05050102010706020507" pitchFamily="18" charset="2"/>
              </a:rPr>
              <a:t>In questo caso abbiamo un </a:t>
            </a:r>
            <a:r>
              <a:rPr lang="it-IT" altLang="en-US" sz="2400" dirty="0" err="1">
                <a:sym typeface="Symbol" panose="05050102010706020507" pitchFamily="18" charset="2"/>
              </a:rPr>
              <a:t>Garch</a:t>
            </a:r>
            <a:r>
              <a:rPr lang="it-IT" altLang="en-US" sz="2400" dirty="0">
                <a:sym typeface="Symbol" panose="05050102010706020507" pitchFamily="18" charset="2"/>
              </a:rPr>
              <a:t> integrato (</a:t>
            </a:r>
            <a:r>
              <a:rPr lang="it-IT" altLang="en-US" sz="2400" dirty="0" err="1">
                <a:sym typeface="Symbol" panose="05050102010706020507" pitchFamily="18" charset="2"/>
              </a:rPr>
              <a:t>Igarch</a:t>
            </a:r>
            <a:r>
              <a:rPr lang="it-IT" altLang="en-US" sz="2400" dirty="0">
                <a:sym typeface="Symbol" panose="05050102010706020507" pitchFamily="18" charset="2"/>
              </a:rPr>
              <a:t>):</a:t>
            </a:r>
          </a:p>
          <a:p>
            <a:pPr lvl="1">
              <a:spcBef>
                <a:spcPts val="1200"/>
              </a:spcBef>
            </a:pPr>
            <a:r>
              <a:rPr lang="it-IT" altLang="en-US" sz="2000" dirty="0">
                <a:sym typeface="Symbol" panose="05050102010706020507" pitchFamily="18" charset="2"/>
              </a:rPr>
              <a:t> i) la volatilità è molto persistente: ogni shock rimane per sempre nella storia della volatilità</a:t>
            </a:r>
          </a:p>
          <a:p>
            <a:pPr lvl="1">
              <a:spcBef>
                <a:spcPts val="1200"/>
              </a:spcBef>
            </a:pPr>
            <a:r>
              <a:rPr lang="it-IT" altLang="en-US" sz="2000" dirty="0">
                <a:sym typeface="Symbol" panose="05050102010706020507" pitchFamily="18" charset="2"/>
              </a:rPr>
              <a:t>ii) il miglior previsore della volatilità al tempo t + i è quella al tempo t + i – 1.  </a:t>
            </a:r>
          </a:p>
          <a:p>
            <a:pPr lvl="1">
              <a:spcBef>
                <a:spcPts val="1200"/>
              </a:spcBef>
            </a:pPr>
            <a:r>
              <a:rPr lang="it-IT" altLang="en-US" sz="2000" dirty="0">
                <a:sym typeface="Symbol" panose="05050102010706020507" pitchFamily="18" charset="2"/>
              </a:rPr>
              <a:t>iii) la volatilità al tempo t è data da (  </a:t>
            </a:r>
            <a:r>
              <a:rPr lang="it-IT" altLang="en-US" sz="2000" baseline="-25000" dirty="0">
                <a:sym typeface="Symbol" panose="05050102010706020507" pitchFamily="18" charset="2"/>
              </a:rPr>
              <a:t>1</a:t>
            </a:r>
            <a:r>
              <a:rPr lang="it-IT" altLang="en-US" sz="2000" dirty="0">
                <a:sym typeface="Symbol" panose="05050102010706020507" pitchFamily="18" charset="2"/>
              </a:rPr>
              <a:t>)</a:t>
            </a:r>
          </a:p>
          <a:p>
            <a:pPr lvl="1">
              <a:spcBef>
                <a:spcPts val="1200"/>
              </a:spcBef>
              <a:buFontTx/>
              <a:buNone/>
            </a:pPr>
            <a:r>
              <a:rPr lang="it-IT" altLang="en-US" sz="2000" dirty="0">
                <a:sym typeface="Symbol" panose="05050102010706020507" pitchFamily="18" charset="2"/>
              </a:rPr>
              <a:t> </a:t>
            </a:r>
          </a:p>
        </p:txBody>
      </p:sp>
      <p:graphicFrame>
        <p:nvGraphicFramePr>
          <p:cNvPr id="92164" name="Object 4">
            <a:extLst>
              <a:ext uri="{FF2B5EF4-FFF2-40B4-BE49-F238E27FC236}">
                <a16:creationId xmlns:a16="http://schemas.microsoft.com/office/drawing/2014/main" id="{2B654A49-1A42-4482-B3E4-E87B0FB5CC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390802"/>
              </p:ext>
            </p:extLst>
          </p:nvPr>
        </p:nvGraphicFramePr>
        <p:xfrm>
          <a:off x="2676525" y="5181600"/>
          <a:ext cx="3867150" cy="690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54" name="Equation" r:id="rId3" imgW="1422360" imgH="253800" progId="Equation.DSMT4">
                  <p:embed/>
                </p:oleObj>
              </mc:Choice>
              <mc:Fallback>
                <p:oleObj name="Equation" r:id="rId3" imgW="1422360" imgH="253800" progId="Equation.DSMT4">
                  <p:embed/>
                  <p:pic>
                    <p:nvPicPr>
                      <p:cNvPr id="92164" name="Object 4">
                        <a:extLst>
                          <a:ext uri="{FF2B5EF4-FFF2-40B4-BE49-F238E27FC236}">
                            <a16:creationId xmlns:a16="http://schemas.microsoft.com/office/drawing/2014/main" id="{2B654A49-1A42-4482-B3E4-E87B0FB5CC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6525" y="5181600"/>
                        <a:ext cx="3867150" cy="6909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E82FF472-474E-43E0-B906-2B9D7A5EF6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…di nome EWMA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49C546B-D9EA-4D46-83D7-1A3E08497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1906488"/>
            <a:ext cx="8153400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it-IT" altLang="en-US" sz="2400" dirty="0"/>
              <a:t>Notiamo che l’</a:t>
            </a:r>
            <a:r>
              <a:rPr lang="it-IT" altLang="en-US" sz="2400" dirty="0" err="1"/>
              <a:t>IGarch</a:t>
            </a:r>
            <a:r>
              <a:rPr lang="it-IT" altLang="en-US" sz="2400" dirty="0"/>
              <a:t>(1,1) con </a:t>
            </a:r>
            <a:r>
              <a:rPr lang="it-IT" altLang="en-US" sz="2400" dirty="0">
                <a:sym typeface="Symbol" panose="05050102010706020507" pitchFamily="18" charset="2"/>
              </a:rPr>
              <a:t> = 0 corrisponde a un modello in cui la volatilità è calcolata come una media mobile a pesi che decadono esponenzialmente (EWMA).</a:t>
            </a:r>
          </a:p>
          <a:p>
            <a:pPr>
              <a:spcBef>
                <a:spcPts val="1200"/>
              </a:spcBef>
            </a:pPr>
            <a:r>
              <a:rPr lang="it-IT" altLang="en-US" sz="2400" dirty="0">
                <a:sym typeface="Symbol" panose="05050102010706020507" pitchFamily="18" charset="2"/>
              </a:rPr>
              <a:t>Il modello, con parametro  = 0.94, è impiegato da </a:t>
            </a:r>
            <a:r>
              <a:rPr lang="it-IT" altLang="en-US" sz="2400" dirty="0" err="1">
                <a:sym typeface="Symbol" panose="05050102010706020507" pitchFamily="18" charset="2"/>
              </a:rPr>
              <a:t>RiskMetrics</a:t>
            </a:r>
            <a:r>
              <a:rPr lang="it-IT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™ per stimare volatilità e correlazioni.</a:t>
            </a:r>
          </a:p>
          <a:p>
            <a:pPr>
              <a:spcBef>
                <a:spcPts val="1200"/>
              </a:spcBef>
            </a:pPr>
            <a:r>
              <a:rPr lang="it-IT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Il modello corrisponde a una stima di volatilità che pesa in maniera decrescente le osservazioni più recenti</a:t>
            </a:r>
            <a:endParaRPr lang="it-IT" altLang="en-US" sz="2400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7A661D2C-13DD-41CF-A550-BBF3FE6CB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Stime di volatilità: il Mib30</a:t>
            </a:r>
          </a:p>
        </p:txBody>
      </p:sp>
      <p:pic>
        <p:nvPicPr>
          <p:cNvPr id="94211" name="Picture 3">
            <a:extLst>
              <a:ext uri="{FF2B5EF4-FFF2-40B4-BE49-F238E27FC236}">
                <a16:creationId xmlns:a16="http://schemas.microsoft.com/office/drawing/2014/main" id="{0323A84F-8B9F-4839-9566-C8F2372B2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489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3E04B9A1-C603-4DDE-AACE-E3439CFC1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Ghost feature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89B04817-FAFA-4735-BFC2-22B3662B0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it-IT" altLang="en-US" sz="2400" dirty="0"/>
              <a:t>La modulazione dei pesi nell’EWMA consente di ridurre il cosiddetto problema della </a:t>
            </a:r>
            <a:r>
              <a:rPr lang="it-IT" altLang="en-US" sz="2400" i="1" dirty="0"/>
              <a:t>ghost feature</a:t>
            </a:r>
            <a:r>
              <a:rPr lang="it-IT" altLang="en-US" sz="2400" dirty="0"/>
              <a:t> nei dati</a:t>
            </a:r>
          </a:p>
          <a:p>
            <a:pPr>
              <a:spcBef>
                <a:spcPts val="1200"/>
              </a:spcBef>
            </a:pPr>
            <a:r>
              <a:rPr lang="it-IT" altLang="en-US" sz="2400" i="1" dirty="0"/>
              <a:t>Ghost feature</a:t>
            </a:r>
            <a:r>
              <a:rPr lang="it-IT" altLang="en-US" sz="2400" dirty="0"/>
              <a:t>: uno shock continua a avere effetto sulla stima del </a:t>
            </a:r>
            <a:r>
              <a:rPr lang="it-IT" altLang="en-US" sz="2400" dirty="0" err="1"/>
              <a:t>VaR</a:t>
            </a:r>
            <a:r>
              <a:rPr lang="it-IT" altLang="en-US" sz="2400" dirty="0"/>
              <a:t> per tutto il periodo in cui resta nel campione, e quando ne esce la stima di </a:t>
            </a:r>
            <a:r>
              <a:rPr lang="it-IT" altLang="en-US" sz="2400" dirty="0" err="1"/>
              <a:t>VaR</a:t>
            </a:r>
            <a:r>
              <a:rPr lang="it-IT" altLang="en-US" sz="2400" dirty="0"/>
              <a:t> cambia senza un motivo apparente. Attribuire pesi via via decrescenti agli shock attutisce questo fenomeno. 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Appendice</a:t>
            </a:r>
            <a:r>
              <a:rPr lang="en-US" dirty="0"/>
              <a:t>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>
                <a:ea typeface="ＭＳ Ｐゴシック" pitchFamily="34" charset="-128"/>
              </a:rPr>
              <a:t>Stabilità dei modelli a ritardi distribuiti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992F6-5526-4454-982F-556CFD51E845}" type="slidenum">
              <a:rPr lang="en-US" altLang="en-US" smtClean="0"/>
              <a:pPr>
                <a:defRPr/>
              </a:pPr>
              <a:t>165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674507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Gli effetti dinamici sul succo d’arancia sono stabili?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it-IT" sz="2000" dirty="0"/>
              <a:t>Si ricorderà, dal Paragrafo 14.7, che è possibile testare la stabilità dei coefficienti di regressione delle serie temporali mediante le statistiche Chow (e QLR). È quindi possibile calcolare il QLR per la regressione (1) nella Tabella 15.1:</a:t>
            </a:r>
            <a:r>
              <a:rPr lang="en-US" sz="2000" dirty="0"/>
              <a:t> </a:t>
            </a:r>
            <a:endParaRPr lang="en-US" sz="1100" dirty="0"/>
          </a:p>
          <a:p>
            <a:pPr>
              <a:defRPr/>
            </a:pPr>
            <a:r>
              <a:rPr lang="it-IT" sz="2000" i="1" dirty="0"/>
              <a:t>Sono necessari errori standard HAC? Perché, o perché no?</a:t>
            </a:r>
            <a:endParaRPr lang="it-IT" sz="1100" dirty="0"/>
          </a:p>
          <a:p>
            <a:pPr>
              <a:defRPr/>
            </a:pPr>
            <a:r>
              <a:rPr lang="it-IT" sz="2000" i="1" dirty="0"/>
              <a:t>Come si calcoleranno nello specifico le statistiche Chow?</a:t>
            </a:r>
            <a:endParaRPr lang="it-IT" sz="1100" dirty="0"/>
          </a:p>
          <a:p>
            <a:pPr>
              <a:defRPr/>
            </a:pPr>
            <a:r>
              <a:rPr lang="it-IT" sz="2000" i="1" dirty="0"/>
              <a:t>Come si calcoleranno le statistiche QLR?</a:t>
            </a:r>
            <a:endParaRPr lang="it-IT" sz="1100" dirty="0"/>
          </a:p>
          <a:p>
            <a:pPr>
              <a:defRPr/>
            </a:pPr>
            <a:r>
              <a:rPr lang="it-IT" sz="2000" i="1" dirty="0"/>
              <a:t>Quali sono i d.f. q delle statistiche Chow e QLR?</a:t>
            </a:r>
            <a:endParaRPr lang="it-IT" sz="1100" dirty="0"/>
          </a:p>
          <a:p>
            <a:pPr>
              <a:defRPr/>
            </a:pPr>
            <a:r>
              <a:rPr lang="it-IT" sz="2000" dirty="0"/>
              <a:t>Risultato: </a:t>
            </a:r>
            <a:r>
              <a:rPr lang="it-IT" sz="2000" b="1" i="1" dirty="0">
                <a:solidFill>
                  <a:srgbClr val="FF0000"/>
                </a:solidFill>
              </a:rPr>
              <a:t>QLR</a:t>
            </a:r>
            <a:r>
              <a:rPr lang="it-IT" sz="2000" b="1" dirty="0">
                <a:solidFill>
                  <a:srgbClr val="FF0000"/>
                </a:solidFill>
              </a:rPr>
              <a:t> = 21.19</a:t>
            </a:r>
            <a:r>
              <a:rPr lang="it-IT" sz="2000" dirty="0">
                <a:solidFill>
                  <a:srgbClr val="FF0000"/>
                </a:solidFill>
              </a:rPr>
              <a:t>. </a:t>
            </a:r>
            <a:endParaRPr lang="it-IT" sz="1100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it-IT" sz="1800" dirty="0"/>
              <a:t>È significativa? (si veda la Tabella 14.6)</a:t>
            </a:r>
            <a:endParaRPr lang="it-IT" sz="1000" dirty="0"/>
          </a:p>
          <a:p>
            <a:pPr lvl="1">
              <a:defRPr/>
            </a:pPr>
            <a:r>
              <a:rPr lang="it-IT" sz="1800" dirty="0"/>
              <a:t>A che livello?</a:t>
            </a:r>
            <a:endParaRPr lang="it-IT" sz="1000" dirty="0"/>
          </a:p>
          <a:p>
            <a:pPr>
              <a:defRPr/>
            </a:pPr>
            <a:r>
              <a:rPr lang="it-IT" sz="2000" dirty="0"/>
              <a:t>Come interpretare il risultato in modo sostanziale?  Si stimino i moltiplicatori dinamici sui sottocampioni e si verifichi il loro cambiamento nel tempo…</a:t>
            </a:r>
            <a:endParaRPr lang="it-IT" sz="1100" dirty="0"/>
          </a:p>
          <a:p>
            <a:pPr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6554877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486" y="332656"/>
            <a:ext cx="6346423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97143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Succo d’arancia</a:t>
            </a:r>
            <a:r>
              <a:rPr lang="it-IT">
                <a:ea typeface="ＭＳ Ｐゴシック" pitchFamily="34" charset="-128"/>
              </a:rPr>
              <a:t>: le rotture hanno </a:t>
            </a:r>
            <a:r>
              <a:rPr lang="it-IT" dirty="0">
                <a:ea typeface="ＭＳ Ｐゴシック" pitchFamily="34" charset="-128"/>
              </a:rPr>
              <a:t>un’importanza sostanziale?</a:t>
            </a:r>
          </a:p>
        </p:txBody>
      </p:sp>
      <p:sp>
        <p:nvSpPr>
          <p:cNvPr id="783363" name="Rectangle 5"/>
          <p:cNvSpPr>
            <a:spLocks noChangeArrowheads="1"/>
          </p:cNvSpPr>
          <p:nvPr/>
        </p:nvSpPr>
        <p:spPr bwMode="auto">
          <a:xfrm>
            <a:off x="381000" y="6019800"/>
            <a:ext cx="7696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L’effetto cumulato </a:t>
            </a:r>
            <a:r>
              <a:rPr lang="it-IT" dirty="0"/>
              <a:t>degli </a:t>
            </a:r>
            <a:r>
              <a:rPr lang="it-IT" i="1" dirty="0"/>
              <a:t>FDD</a:t>
            </a:r>
            <a:r>
              <a:rPr lang="it-IT" dirty="0"/>
              <a:t> cala nel tempo? Perché? </a:t>
            </a:r>
          </a:p>
        </p:txBody>
      </p:sp>
      <p:pic>
        <p:nvPicPr>
          <p:cNvPr id="773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1395413"/>
            <a:ext cx="61245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04636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5" name="Content Placeholder 2"/>
          <p:cNvSpPr>
            <a:spLocks noGrp="1"/>
          </p:cNvSpPr>
          <p:nvPr>
            <p:ph idx="1"/>
          </p:nvPr>
        </p:nvSpPr>
        <p:spPr>
          <a:xfrm>
            <a:off x="107504" y="5229200"/>
            <a:ext cx="8712968" cy="914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it-IT" sz="2000" dirty="0">
                <a:ea typeface="ＭＳ Ｐゴシック" pitchFamily="34" charset="-128"/>
              </a:rPr>
              <a:t>Fatto: dopo avere perso molte piante per le gelate nel nord della Florida, i coltivatori di arance si sono spostati a sud. Che relazione esiste con il cambiamento delle </a:t>
            </a:r>
            <a:r>
              <a:rPr lang="it-IT" sz="2000">
                <a:ea typeface="ＭＳ Ｐゴシック" pitchFamily="34" charset="-128"/>
              </a:rPr>
              <a:t>risposte cumulate </a:t>
            </a:r>
            <a:r>
              <a:rPr lang="it-IT" sz="2000" dirty="0">
                <a:ea typeface="ＭＳ Ｐゴシック" pitchFamily="34" charset="-128"/>
              </a:rPr>
              <a:t>agli impulsi</a:t>
            </a:r>
            <a:r>
              <a:rPr lang="it-IT" sz="2000" i="1" dirty="0">
                <a:ea typeface="ＭＳ Ｐゴシック" pitchFamily="34" charset="-128"/>
              </a:rPr>
              <a:t>?</a:t>
            </a:r>
            <a:endParaRPr lang="it-IT" sz="2000" dirty="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774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48680"/>
            <a:ext cx="8285163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31035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L’esogeneità è plausibile? Alcuni esempi</a:t>
            </a:r>
            <a:br>
              <a:rPr lang="it-IT">
                <a:ea typeface="ＭＳ Ｐゴシック" pitchFamily="34" charset="-128"/>
              </a:rPr>
            </a:br>
            <a:r>
              <a:rPr lang="it-IT">
                <a:ea typeface="ＭＳ Ｐゴシック" pitchFamily="34" charset="-128"/>
              </a:rPr>
              <a:t>(Paragrafo </a:t>
            </a:r>
            <a:r>
              <a:rPr lang="it-IT" dirty="0">
                <a:ea typeface="ＭＳ Ｐゴシック" pitchFamily="34" charset="-128"/>
              </a:rPr>
              <a:t>15.7)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763" indent="-4763">
              <a:buFontTx/>
              <a:buNone/>
              <a:defRPr/>
            </a:pPr>
            <a:r>
              <a:rPr lang="it-IT" sz="2400" dirty="0"/>
              <a:t>Se </a:t>
            </a:r>
            <a:r>
              <a:rPr lang="it-IT" sz="2400" i="1" dirty="0"/>
              <a:t>X</a:t>
            </a:r>
            <a:r>
              <a:rPr lang="it-IT" sz="2400" dirty="0"/>
              <a:t> è esogena (e </a:t>
            </a:r>
            <a:r>
              <a:rPr lang="it-IT" sz="2400"/>
              <a:t>valgono le assunzioni 2-4</a:t>
            </a:r>
            <a:r>
              <a:rPr lang="it-IT" sz="2400" dirty="0"/>
              <a:t>), allora un modello a ritardi distribuiti offre stimatori consistenti degli effetti causali dinamici.</a:t>
            </a:r>
          </a:p>
          <a:p>
            <a:pPr marL="4763" indent="-4763">
              <a:buFontTx/>
              <a:buNone/>
              <a:defRPr/>
            </a:pPr>
            <a:r>
              <a:rPr lang="en-US" sz="2400" dirty="0"/>
              <a:t> </a:t>
            </a:r>
          </a:p>
          <a:p>
            <a:pPr marL="4763" indent="-4763">
              <a:buFontTx/>
              <a:buNone/>
              <a:defRPr/>
            </a:pPr>
            <a:r>
              <a:rPr lang="it-IT" sz="2400" dirty="0"/>
              <a:t>Come nella regressione multipla con dati sezionali, si deve valutare con occhio critico se </a:t>
            </a:r>
            <a:r>
              <a:rPr lang="it-IT" sz="2400" i="1" dirty="0"/>
              <a:t>X</a:t>
            </a:r>
            <a:r>
              <a:rPr lang="it-IT" sz="2400" dirty="0"/>
              <a:t> sia esogena in qualsiasi applicazione: </a:t>
            </a:r>
          </a:p>
          <a:p>
            <a:pPr>
              <a:defRPr/>
            </a:pPr>
            <a:r>
              <a:rPr lang="it-IT" sz="2400" i="1" dirty="0"/>
              <a:t>X</a:t>
            </a:r>
            <a:r>
              <a:rPr lang="it-IT" sz="2400" dirty="0"/>
              <a:t> è esogena, cioè </a:t>
            </a:r>
            <a:r>
              <a:rPr lang="it-IT" sz="2400" i="1" dirty="0"/>
              <a:t>E</a:t>
            </a:r>
            <a:r>
              <a:rPr lang="it-IT" sz="2400" dirty="0"/>
              <a:t>(</a:t>
            </a:r>
            <a:r>
              <a:rPr lang="it-IT" sz="2400" i="1" dirty="0"/>
              <a:t>u</a:t>
            </a:r>
            <a:r>
              <a:rPr lang="it-IT" sz="2400" i="1" baseline="-25000" dirty="0"/>
              <a:t>t</a:t>
            </a:r>
            <a:r>
              <a:rPr lang="it-IT" sz="2400" dirty="0"/>
              <a:t>|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dirty="0"/>
              <a:t>, 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baseline="-25000" dirty="0"/>
              <a:t>–1</a:t>
            </a:r>
            <a:r>
              <a:rPr lang="it-IT" sz="2400" dirty="0"/>
              <a:t>, …) = 0?</a:t>
            </a:r>
          </a:p>
          <a:p>
            <a:pPr>
              <a:defRPr/>
            </a:pPr>
            <a:r>
              <a:rPr lang="it-IT" sz="2400" i="1" dirty="0"/>
              <a:t>X</a:t>
            </a:r>
            <a:r>
              <a:rPr lang="it-IT" sz="2400" dirty="0"/>
              <a:t> è strettamente esogena, </a:t>
            </a:r>
            <a:r>
              <a:rPr lang="it-IT" sz="2400"/>
              <a:t>cioè </a:t>
            </a:r>
          </a:p>
          <a:p>
            <a:pPr marL="0" indent="0">
              <a:buNone/>
              <a:defRPr/>
            </a:pPr>
            <a:r>
              <a:rPr lang="it-IT" sz="2400" i="1"/>
              <a:t>E</a:t>
            </a:r>
            <a:r>
              <a:rPr lang="it-IT" sz="2400"/>
              <a:t>(</a:t>
            </a:r>
            <a:r>
              <a:rPr lang="it-IT" sz="2400" i="1"/>
              <a:t>u</a:t>
            </a:r>
            <a:r>
              <a:rPr lang="it-IT" sz="2400" i="1" baseline="-25000"/>
              <a:t>t</a:t>
            </a:r>
            <a:r>
              <a:rPr lang="it-IT" sz="2400" dirty="0"/>
              <a:t>|…, 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baseline="-25000" dirty="0"/>
              <a:t>+1</a:t>
            </a:r>
            <a:r>
              <a:rPr lang="it-IT" sz="2400" dirty="0"/>
              <a:t>,</a:t>
            </a:r>
            <a:r>
              <a:rPr lang="it-IT" sz="2400" i="1" dirty="0"/>
              <a:t> X</a:t>
            </a:r>
            <a:r>
              <a:rPr lang="it-IT" sz="2400" i="1" baseline="-25000" dirty="0"/>
              <a:t>t</a:t>
            </a:r>
            <a:r>
              <a:rPr lang="it-IT" sz="2400" dirty="0"/>
              <a:t>, </a:t>
            </a:r>
            <a:r>
              <a:rPr lang="it-IT" sz="2400" i="1" dirty="0"/>
              <a:t>X</a:t>
            </a:r>
            <a:r>
              <a:rPr lang="it-IT" sz="2400" i="1" baseline="-25000" dirty="0"/>
              <a:t>t</a:t>
            </a:r>
            <a:r>
              <a:rPr lang="it-IT" sz="2400" baseline="-25000" dirty="0"/>
              <a:t>–1</a:t>
            </a:r>
            <a:r>
              <a:rPr lang="it-IT" sz="2400" dirty="0"/>
              <a:t>, …) = 0?</a:t>
            </a:r>
          </a:p>
          <a:p>
            <a:pPr>
              <a:buFontTx/>
              <a:buNone/>
              <a:defRPr/>
            </a:pP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381846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3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10600" cy="992188"/>
          </a:xfrm>
        </p:spPr>
        <p:txBody>
          <a:bodyPr/>
          <a:lstStyle/>
          <a:p>
            <a:r>
              <a:rPr lang="it-IT" dirty="0">
                <a:ea typeface="ＭＳ Ｐゴシック" pitchFamily="34" charset="-128"/>
              </a:rPr>
              <a:t>Negli esempi seguenti, l’esogeneità (a) e/o l’esogeneità stretta (b) sono plausibili</a:t>
            </a:r>
            <a:r>
              <a:rPr lang="it-IT">
                <a:ea typeface="ＭＳ Ｐゴシック" pitchFamily="34" charset="-128"/>
              </a:rPr>
              <a:t>? </a:t>
            </a:r>
            <a:r>
              <a:rPr lang="it-IT" i="1">
                <a:ea typeface="ＭＳ Ｐゴシック" pitchFamily="34" charset="-128"/>
              </a:rPr>
              <a:t>Che cosa </a:t>
            </a:r>
            <a:r>
              <a:rPr lang="it-IT" i="1" dirty="0">
                <a:ea typeface="ＭＳ Ｐゴシック" pitchFamily="34" charset="-128"/>
              </a:rPr>
              <a:t>ne pensate</a:t>
            </a:r>
            <a:r>
              <a:rPr lang="en-US" i="1" dirty="0">
                <a:ea typeface="ＭＳ Ｐゴシック" pitchFamily="34" charset="-128"/>
              </a:rPr>
              <a:t>?</a:t>
            </a:r>
            <a:r>
              <a:rPr lang="en-US" dirty="0">
                <a:ea typeface="ＭＳ Ｐゴシック" pitchFamily="34" charset="-128"/>
              </a:rPr>
              <a:t> </a:t>
            </a:r>
          </a:p>
        </p:txBody>
      </p:sp>
      <p:sp>
        <p:nvSpPr>
          <p:cNvPr id="786434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294688" cy="4572000"/>
          </a:xfrm>
        </p:spPr>
        <p:txBody>
          <a:bodyPr/>
          <a:lstStyle/>
          <a:p>
            <a:pPr marL="457200" indent="-457200">
              <a:buFont typeface="Verdana" pitchFamily="34" charset="0"/>
              <a:buAutoNum type="arabicPeriod"/>
            </a:pPr>
            <a:r>
              <a:rPr lang="it-IT" sz="2000" i="1" dirty="0">
                <a:ea typeface="ＭＳ Ｐゴシック" pitchFamily="34" charset="-128"/>
              </a:rPr>
              <a:t>Y = </a:t>
            </a:r>
            <a:r>
              <a:rPr lang="it-IT" sz="2000" dirty="0">
                <a:ea typeface="ＭＳ Ｐゴシック" pitchFamily="34" charset="-128"/>
              </a:rPr>
              <a:t>prezzi succo di arancia,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=</a:t>
            </a:r>
            <a:r>
              <a:rPr lang="it-IT" sz="2000" i="1" dirty="0">
                <a:ea typeface="ＭＳ Ｐゴシック" pitchFamily="34" charset="-128"/>
              </a:rPr>
              <a:t> FDD</a:t>
            </a:r>
            <a:r>
              <a:rPr lang="it-IT" sz="2000" dirty="0">
                <a:ea typeface="ＭＳ Ｐゴシック" pitchFamily="34" charset="-128"/>
              </a:rPr>
              <a:t> in Orlando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dirty="0">
                <a:ea typeface="ＭＳ Ｐゴシック" pitchFamily="34" charset="-128"/>
              </a:rPr>
              <a:t> = esportazioni australiane,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= PIL USA (</a:t>
            </a:r>
            <a:r>
              <a:rPr lang="it-IT" sz="2000">
                <a:ea typeface="ＭＳ Ｐゴシック" pitchFamily="34" charset="-128"/>
              </a:rPr>
              <a:t>effetto del reddito USA </a:t>
            </a:r>
            <a:r>
              <a:rPr lang="it-IT" sz="2000" dirty="0">
                <a:ea typeface="ＭＳ Ｐゴシック" pitchFamily="34" charset="-128"/>
              </a:rPr>
              <a:t>sulla domanda per le esportazioni australiane)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dirty="0">
                <a:ea typeface="ＭＳ Ｐゴシック" pitchFamily="34" charset="-128"/>
              </a:rPr>
              <a:t> = esportazioni UE,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= PIL USA (</a:t>
            </a:r>
            <a:r>
              <a:rPr lang="it-IT" sz="2000">
                <a:ea typeface="ＭＳ Ｐゴシック" pitchFamily="34" charset="-128"/>
              </a:rPr>
              <a:t>effetto del reddito USA </a:t>
            </a:r>
            <a:r>
              <a:rPr lang="it-IT" sz="2000" dirty="0">
                <a:ea typeface="ＭＳ Ｐゴシック" pitchFamily="34" charset="-128"/>
              </a:rPr>
              <a:t>sulla domanda per le esportazioni dall'Europa)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dirty="0">
                <a:ea typeface="ＭＳ Ｐゴシック" pitchFamily="34" charset="-128"/>
              </a:rPr>
              <a:t> = tasso di inflazione USA,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= cambio percentuale nei prezzi del petrolio a livello mondiale (stabiliti dall’OPEC) (effetto dell’aumento dei prezzi OPEC sull’inflazione)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dirty="0">
                <a:ea typeface="ＭＳ Ｐゴシック" pitchFamily="34" charset="-128"/>
              </a:rPr>
              <a:t> = crescita PIL,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=Tasso Fed Funds federali (l’effetto della politica monetaria sulla crescita della produzione)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it-IT" sz="2000" i="1" dirty="0">
                <a:ea typeface="ＭＳ Ｐゴシック" pitchFamily="34" charset="-128"/>
              </a:rPr>
              <a:t>Y</a:t>
            </a:r>
            <a:r>
              <a:rPr lang="it-IT" sz="2000" dirty="0">
                <a:ea typeface="ＭＳ Ｐゴシック" pitchFamily="34" charset="-128"/>
              </a:rPr>
              <a:t> = variazione nel tasso di inflazione, </a:t>
            </a:r>
            <a:r>
              <a:rPr lang="it-IT" sz="2000" i="1" dirty="0">
                <a:ea typeface="ＭＳ Ｐゴシック" pitchFamily="34" charset="-128"/>
              </a:rPr>
              <a:t>X</a:t>
            </a:r>
            <a:r>
              <a:rPr lang="it-IT" sz="2000" dirty="0">
                <a:ea typeface="ＭＳ Ｐゴシック" pitchFamily="34" charset="-128"/>
              </a:rPr>
              <a:t> = tasso della disoccupazione sull’inflazione (la curva di Phillips)</a:t>
            </a:r>
          </a:p>
          <a:p>
            <a:pPr marL="457200" indent="-457200">
              <a:buFont typeface="Verdana" pitchFamily="34" charset="0"/>
              <a:buAutoNum type="arabicPeriod"/>
            </a:pPr>
            <a:endParaRPr lang="en-US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6225351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ea typeface="ＭＳ Ｐゴシック" pitchFamily="34" charset="-128"/>
              </a:rPr>
              <a:t>L’esogeneità (continua</a:t>
            </a:r>
            <a:r>
              <a:rPr lang="en-US">
                <a:ea typeface="ＭＳ Ｐゴシック" pitchFamily="34" charset="-128"/>
              </a:rPr>
              <a:t>)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787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È necessario valutare l’esogeneità e l’esogeneità stretta caso per caso</a:t>
            </a:r>
          </a:p>
          <a:p>
            <a:r>
              <a:rPr lang="it-IT" dirty="0">
                <a:ea typeface="ＭＳ Ｐゴシック" pitchFamily="34" charset="-128"/>
              </a:rPr>
              <a:t>Spesso l’esogeneità non è plausibile nei dati relativi a serie temporali per la presenza della causalità simultanea</a:t>
            </a:r>
          </a:p>
          <a:p>
            <a:r>
              <a:rPr lang="it-IT" dirty="0">
                <a:ea typeface="ＭＳ Ｐゴシック" pitchFamily="34" charset="-128"/>
              </a:rPr>
              <a:t>L’esogeneità stretta è raramente plausibile nei dati relativi a serie temporali a causa del feedback.</a:t>
            </a:r>
          </a:p>
          <a:p>
            <a:pPr>
              <a:buFontTx/>
              <a:buNone/>
            </a:pPr>
            <a:endParaRPr lang="en-US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0594608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ea typeface="ＭＳ Ｐゴシック" pitchFamily="34" charset="-128"/>
              </a:rPr>
              <a:t>Stima degli effetti causali dinamici: </a:t>
            </a:r>
            <a:r>
              <a:rPr lang="it-IT">
                <a:ea typeface="ＭＳ Ｐゴシック" pitchFamily="34" charset="-128"/>
              </a:rPr>
              <a:t>Riepilogo (Paragrafo </a:t>
            </a:r>
            <a:r>
              <a:rPr lang="it-IT" dirty="0">
                <a:ea typeface="ＭＳ Ｐゴシック" pitchFamily="34" charset="-128"/>
              </a:rPr>
              <a:t>15.8)</a:t>
            </a:r>
          </a:p>
        </p:txBody>
      </p:sp>
      <p:sp>
        <p:nvSpPr>
          <p:cNvPr id="788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>
                <a:ea typeface="ＭＳ Ｐゴシック" pitchFamily="34" charset="-128"/>
              </a:rPr>
              <a:t>Gli effetti causali dinamici sono misurabili in teoria mediante un esperimento casualizzato controllato con rilevamenti ripetuti nel tempo.</a:t>
            </a:r>
          </a:p>
          <a:p>
            <a:r>
              <a:rPr lang="it-IT" sz="2400" dirty="0">
                <a:ea typeface="ＭＳ Ｐゴシック" pitchFamily="34" charset="-128"/>
              </a:rPr>
              <a:t>Quando </a:t>
            </a:r>
            <a:r>
              <a:rPr lang="it-IT" sz="2400" i="1" dirty="0">
                <a:ea typeface="ＭＳ Ｐゴシック" pitchFamily="34" charset="-128"/>
              </a:rPr>
              <a:t>X</a:t>
            </a:r>
            <a:r>
              <a:rPr lang="it-IT" sz="2400" dirty="0">
                <a:ea typeface="ＭＳ Ｐゴシック" pitchFamily="34" charset="-128"/>
              </a:rPr>
              <a:t> è esogena, è possibile stimare gli effetti causali dinamici con una regressione a ritardi  distribuiti</a:t>
            </a:r>
          </a:p>
          <a:p>
            <a:r>
              <a:rPr lang="it-IT" sz="2400" dirty="0">
                <a:ea typeface="ＭＳ Ｐゴシック" pitchFamily="34" charset="-128"/>
              </a:rPr>
              <a:t>Se </a:t>
            </a:r>
            <a:r>
              <a:rPr lang="it-IT" sz="2400" i="1" dirty="0">
                <a:ea typeface="ＭＳ Ｐゴシック" pitchFamily="34" charset="-128"/>
              </a:rPr>
              <a:t>u</a:t>
            </a:r>
            <a:r>
              <a:rPr lang="it-IT" sz="2400" dirty="0">
                <a:ea typeface="ＭＳ Ｐゴシック" pitchFamily="34" charset="-128"/>
              </a:rPr>
              <a:t> è serialmente correlato, gli errori standard OLS convenzionali sono sbagliati; si devono usare errori standard HAC</a:t>
            </a:r>
          </a:p>
          <a:p>
            <a:r>
              <a:rPr lang="it-IT" sz="2400" dirty="0">
                <a:ea typeface="ＭＳ Ｐゴシック" pitchFamily="34" charset="-128"/>
              </a:rPr>
              <a:t>Per decidere se </a:t>
            </a:r>
            <a:r>
              <a:rPr lang="it-IT" sz="2400" i="1" dirty="0">
                <a:ea typeface="ＭＳ Ｐゴシック" pitchFamily="34" charset="-128"/>
              </a:rPr>
              <a:t>X</a:t>
            </a:r>
            <a:r>
              <a:rPr lang="it-IT" sz="2400" dirty="0">
                <a:ea typeface="ＭＳ Ｐゴシック" pitchFamily="34" charset="-128"/>
              </a:rPr>
              <a:t> è esogena, si deve riflettere bene sulle particolarità del problema</a:t>
            </a:r>
            <a:r>
              <a:rPr lang="en-US" sz="2400" dirty="0">
                <a:ea typeface="ＭＳ Ｐゴシック" pitchFamily="34" charset="-128"/>
              </a:rPr>
              <a:t>!</a:t>
            </a:r>
          </a:p>
          <a:p>
            <a:pPr>
              <a:buFontTx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8030847"/>
      </p:ext>
    </p:extLst>
  </p:cSld>
  <p:clrMapOvr>
    <a:masterClrMapping/>
  </p:clrMapOvr>
</p:sld>
</file>

<file path=ppt/theme/theme1.xml><?xml version="1.0" encoding="utf-8"?>
<a:theme xmlns:a="http://schemas.openxmlformats.org/drawingml/2006/main" name="M01_StockWatson123635_03_Econ_C01">
  <a:themeElements>
    <a:clrScheme name="M01_StockWatson123635_03_Econ_C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1_StockWatson123635_03_Econ_C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105" charset="0"/>
          </a:defRPr>
        </a:defPPr>
      </a:lstStyle>
    </a:lnDef>
  </a:objectDefaults>
  <a:extraClrSchemeLst>
    <a:extraClrScheme>
      <a:clrScheme name="M01_StockWatson123635_03_Econ_C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1_StockWatson123635_03_Econ_C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1_StockWatson123635_03_Econ_C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1_StockWatson123635_03_Econ_C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1_StockWatson123635_03_Econ_C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1_StockWatson123635_03_Econ_C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1_StockWatson123635_03_Econ_C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1_StockWatson123635_03_Econ_C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1_StockWatson123635_03_Econ_C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1_StockWatson123635_03_Econ_C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1_StockWatson123635_03_Econ_C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1_StockWatson123635_03_Econ_C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13379</Words>
  <Application>Microsoft Office PowerPoint</Application>
  <PresentationFormat>On-screen Show (4:3)</PresentationFormat>
  <Paragraphs>1811</Paragraphs>
  <Slides>173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173</vt:i4>
      </vt:variant>
    </vt:vector>
  </HeadingPairs>
  <TitlesOfParts>
    <vt:vector size="183" baseType="lpstr">
      <vt:lpstr>MS Gothic</vt:lpstr>
      <vt:lpstr>Arial</vt:lpstr>
      <vt:lpstr>Calibri</vt:lpstr>
      <vt:lpstr>Cambria Math</vt:lpstr>
      <vt:lpstr>Courier New</vt:lpstr>
      <vt:lpstr>Verdana</vt:lpstr>
      <vt:lpstr>Wingdings</vt:lpstr>
      <vt:lpstr>M01_StockWatson123635_03_Econ_C01</vt:lpstr>
      <vt:lpstr>Equation</vt:lpstr>
      <vt:lpstr>Equazione</vt:lpstr>
      <vt:lpstr>Terza parte – Serie temporali</vt:lpstr>
      <vt:lpstr>Introduzione  regressioni Temporali  e previsioni</vt:lpstr>
      <vt:lpstr>Sommario</vt:lpstr>
      <vt:lpstr>1. Serie temporali: quali peculiarità?</vt:lpstr>
      <vt:lpstr>Alcune serie temporali per dati macro e finanziari</vt:lpstr>
      <vt:lpstr>PowerPoint Presentation</vt:lpstr>
      <vt:lpstr>PowerPoint Presentation</vt:lpstr>
      <vt:lpstr>PowerPoint Presentation</vt:lpstr>
      <vt:lpstr>PowerPoint Presentation</vt:lpstr>
      <vt:lpstr>Alcuni impieghi delle serie temporali</vt:lpstr>
      <vt:lpstr>Le serie temporali sollevano nuove problematiche tecniche</vt:lpstr>
      <vt:lpstr>Uso di modelli di regressione per la previsione (Paragrafo 14.1)</vt:lpstr>
      <vt:lpstr>Introduzione alle serie temporali e alla correlazione seriale (Paragrafo 14.2)</vt:lpstr>
      <vt:lpstr>A.  Notazione</vt:lpstr>
      <vt:lpstr>B. Ritardi, differenze prime e tassi di crescita</vt:lpstr>
      <vt:lpstr>Esempio: tasso trimestrale di inflazione annualizzato (USA)  CPI = Consumer Price Index (Bureau of Labor Statistics)</vt:lpstr>
      <vt:lpstr>Esempio:  Inflazione CPI USA – primo ritardo e variazione</vt:lpstr>
      <vt:lpstr>C. Autocorrelazione (correlazione seriale) </vt:lpstr>
      <vt:lpstr>PowerPoint Presentation</vt:lpstr>
      <vt:lpstr>Correlazioni campionarie</vt:lpstr>
      <vt:lpstr>Auto-correlazione e auto-regressione semplice</vt:lpstr>
      <vt:lpstr>Esempio: autocorrelazioni di: (1) tasso trimestrale di inflazione USA (2) variazione nel tasso trimestrale di inflazione da un trimestre al successivo </vt:lpstr>
      <vt:lpstr>Auto-correlazione parziale e auto-regressione multipla</vt:lpstr>
      <vt:lpstr>PowerPoint Presentation</vt:lpstr>
      <vt:lpstr>Esempio: Autocorrelazione dell’inflazione (1957:01-2005:01) – Gretl</vt:lpstr>
      <vt:lpstr>Esempio: Autocorrelazione della variazione dell’inflazione (1957:01-2005:01) – Gretl</vt:lpstr>
      <vt:lpstr>Esempio: Autocorrelazione della variazione dell’inflazione (1957:01-2005:01) – EViews</vt:lpstr>
      <vt:lpstr>Altre serie temporali economiche: queste serie sembrano serialmente correlate (Yt è fortemente correlata a Yt+1?)</vt:lpstr>
      <vt:lpstr>Altre serie temporali economiche (continua)</vt:lpstr>
      <vt:lpstr>D. stazionarietà </vt:lpstr>
      <vt:lpstr>2. Alcuni modelli</vt:lpstr>
      <vt:lpstr>Autoregressioni (Paragrafo 14.3)</vt:lpstr>
      <vt:lpstr>Il modello autoregressivo del primo ordine (AR(1))</vt:lpstr>
      <vt:lpstr>Il modello autoregressivo del primo ordine (AR(1))</vt:lpstr>
      <vt:lpstr>Esempio: modello AR(1) della variazione nell’inflazione</vt:lpstr>
      <vt:lpstr>Esempio: Modello AR(1) dell’inflazione – Gretl</vt:lpstr>
      <vt:lpstr>Esempio: Modello AR(1) dell’inflazione – EViews</vt:lpstr>
      <vt:lpstr>Previsioni: terminologia e notazione</vt:lpstr>
      <vt:lpstr>Errori di previsione</vt:lpstr>
      <vt:lpstr>Esempio:  previsione dell’inflazione usando un AR(1) </vt:lpstr>
      <vt:lpstr>Reversione verso la media</vt:lpstr>
      <vt:lpstr>…più in dettaglio:</vt:lpstr>
      <vt:lpstr>PowerPoint Presentation</vt:lpstr>
      <vt:lpstr>Il modello AR(p): uso di ritardi multipli per la previsione</vt:lpstr>
      <vt:lpstr>Esempio:  modello AR(4) dell’inflazione</vt:lpstr>
      <vt:lpstr>Esempio: modello AR(4) dell’inflazione – Gretl</vt:lpstr>
      <vt:lpstr>Esempio: modello AR(4) dell’inflazione – EViews</vt:lpstr>
      <vt:lpstr>5. Regressioni temporali con predittori aggiuntivi e modello autoregressivo misto (Paragrafo 14.4) </vt:lpstr>
      <vt:lpstr>Esempio: inflazione e disoccupazione</vt:lpstr>
      <vt:lpstr>La “curva di Phillips” empirica  1962 – 2004 (annuale) </vt:lpstr>
      <vt:lpstr>La “curva di Phillips” empirica  (continua)</vt:lpstr>
      <vt:lpstr>Esempio: dinf e unem – Gretl</vt:lpstr>
      <vt:lpstr>Esempio: dinf e unem – EViews</vt:lpstr>
      <vt:lpstr>Il test dell’ipotesi congiunta che nessuna delle X sia un predittore utile, oltre ai valori pasasti di Y, si chiama test di causalità di Granger</vt:lpstr>
      <vt:lpstr>Un’altra possibilità: ARIMA(p,q)</vt:lpstr>
      <vt:lpstr>3.  Incertezza e intervalli di previsione</vt:lpstr>
      <vt:lpstr>L’errore di previsione quadratico medio (MSFE) è </vt:lpstr>
      <vt:lpstr>La radice quadrata dell’errore di previsione quadratico medio (RMSFE) </vt:lpstr>
      <vt:lpstr>Tre modi per stimare l’RMSFE</vt:lpstr>
      <vt:lpstr>Il metodo delle pseudo previsioni fuori campione  (anche noto come “backtesting”)</vt:lpstr>
      <vt:lpstr>Usare l’RMSFE per costruire intervalli di previsione</vt:lpstr>
      <vt:lpstr> Esempio 1: “grafico a ventaglio” di Bank of England, febbraio 2011 </vt:lpstr>
      <vt:lpstr>Esempio 2:  bollettino mensile della banca centrale europea, marzo 2011, proiezioni macroeconomiche</vt:lpstr>
      <vt:lpstr>7.  Scelta della lunghezza dei ritardi usando criteri d’informazione (Paragrafo 14.5)</vt:lpstr>
      <vt:lpstr>Il Bayes Information Criterion (BIC) </vt:lpstr>
      <vt:lpstr>Un altro criterio di informazione: Akaike Information Criterion (AIC) </vt:lpstr>
      <vt:lpstr>Esempio: modello AR dell’inflazione, ritardi 0 – 6: </vt:lpstr>
      <vt:lpstr>4. Non stazionarietà</vt:lpstr>
      <vt:lpstr>Non stazionarietà I:  i trend (Paragrafo 14.6)</vt:lpstr>
      <vt:lpstr>Sommario della discussione dei trend nei dati temporali:</vt:lpstr>
      <vt:lpstr>A.  Che cos’è un trend?</vt:lpstr>
      <vt:lpstr>PowerPoint Presentation</vt:lpstr>
      <vt:lpstr>PowerPoint Presentation</vt:lpstr>
      <vt:lpstr>Che cos’è un trend (continua)</vt:lpstr>
      <vt:lpstr>B.  Trend deterministici e stocastici</vt:lpstr>
      <vt:lpstr>Quattro passeggiate aleatorie generate artificialmente, T = 200:</vt:lpstr>
      <vt:lpstr>Trend deterministici e stocastici (continua)</vt:lpstr>
      <vt:lpstr>Trend deterministici e stocastici (continua)</vt:lpstr>
      <vt:lpstr>Trend stocastici e radici autoregressive unitarie</vt:lpstr>
      <vt:lpstr>C.  Quali problemi sono causati dai trend?         (Soprattutto ma non solo quelli stocastici)</vt:lpstr>
      <vt:lpstr>Logaritmo del PIL giapponese  (linea liscia) e inflazione USA  (entrambi riscalati), 1965-1981</vt:lpstr>
      <vt:lpstr>Logaritmo del PIL giapponese  (linea liscia) e inflazione USA  (entrambi riscalati), 1982-1999</vt:lpstr>
      <vt:lpstr>D.  Come si individuano trend stocastici? </vt:lpstr>
      <vt:lpstr>D.  Come si individuano trend stocastici? </vt:lpstr>
      <vt:lpstr>Test DF in AR(1) (continua)</vt:lpstr>
      <vt:lpstr>Tabella di valori critici DF</vt:lpstr>
      <vt:lpstr>Il test di Dickey-Fuller Augmentato (Augmented DF)</vt:lpstr>
      <vt:lpstr>Quando si dovrebbe includere un trend temporale nel test DF?</vt:lpstr>
      <vt:lpstr>Esempio: l’inflazione USA ha una radice unitaria? </vt:lpstr>
      <vt:lpstr>L’inflazione USA ha una radice unitaria? (continua) - Gretl Test DF per una radice unitaria nell’inflazione USA  – usando p = 4 ritardi</vt:lpstr>
      <vt:lpstr>L’inflazione USA ha una radice unitaria? (continua) - Eviews Test DF per una radice unitaria nell’inflazione USA  – usando p = 4 ritardi</vt:lpstr>
      <vt:lpstr>Statistica t DF = –2,69 (sola intercetta):</vt:lpstr>
      <vt:lpstr>E.  Come risolvere/mitigare i problemi generati dai trend</vt:lpstr>
      <vt:lpstr>Sommario: come rilevare e affrontare trend stocastici</vt:lpstr>
      <vt:lpstr>Sommario: come rilevare e affrontare trend stocastici</vt:lpstr>
      <vt:lpstr>Non stazionarietà II:  rotture (Paragrafo 14.7)</vt:lpstr>
      <vt:lpstr>A.  Test per una rottura nei coefficienti di regressione</vt:lpstr>
      <vt:lpstr>PowerPoint Presentation</vt:lpstr>
      <vt:lpstr>Caso II:  la data della rottura è ignota</vt:lpstr>
      <vt:lpstr>B. Valutazione della stabilità del modello usando pseudo previsioni fuori campione</vt:lpstr>
      <vt:lpstr>Esempio: la curva di Phillips USA postbellica è stata stabile?</vt:lpstr>
      <vt:lpstr>Esempio: la curva di Phillips USA postbellica è stata stabile?</vt:lpstr>
      <vt:lpstr>Test di Chow di stabilità della curva di Phillips USA </vt:lpstr>
      <vt:lpstr>Test di Chow di stabilità della curva di Phillips USA </vt:lpstr>
      <vt:lpstr>Applicazione alla curva di Phillips USA</vt:lpstr>
      <vt:lpstr>PowerPoint Presentation</vt:lpstr>
      <vt:lpstr>Previsioni POOS con curva di Phillips: riepilogo </vt:lpstr>
      <vt:lpstr>Estensioni multivariate: modelli VAR</vt:lpstr>
      <vt:lpstr>Conclusione: modelli di previsione per serie temporali (Paragrafo 14.8)</vt:lpstr>
      <vt:lpstr>Conclusione (continua)</vt:lpstr>
      <vt:lpstr>Appendici</vt:lpstr>
      <vt:lpstr>Appendice I</vt:lpstr>
      <vt:lpstr>Radici unitarie in un AR(2)</vt:lpstr>
      <vt:lpstr>Radici unitarie in un AR(2) (continua)</vt:lpstr>
      <vt:lpstr>Radici unitarie nel modello AR(p)</vt:lpstr>
      <vt:lpstr>Radici unitarie nel modello AR(p) (continua)</vt:lpstr>
      <vt:lpstr>Appendice II</vt:lpstr>
      <vt:lpstr>La statistica QLR (Quandt Likelihood Ratio) (rapporto delle verosimiglianze di Quandt)</vt:lpstr>
      <vt:lpstr>Il test QLR test (continua) </vt:lpstr>
      <vt:lpstr>Esempio: la curva di Phillips USA postbellica è stata stabile?</vt:lpstr>
      <vt:lpstr>Test QLR di stabilità della curva di Phillips USA </vt:lpstr>
      <vt:lpstr>Figura 14.5 Statistica F per la verifica di rotture nell’Equazione (14.17) in date diverse</vt:lpstr>
      <vt:lpstr>Temi Avanzati  Stima degli effetti causali dinamici ed errori standard corretti</vt:lpstr>
      <vt:lpstr>Sommario</vt:lpstr>
      <vt:lpstr>Gli effetti causali dinamici e i dati sul succo d’arancia (Paragrafi 15.1 e 15.2)</vt:lpstr>
      <vt:lpstr>I dati sul succo d’arancia</vt:lpstr>
      <vt:lpstr>PowerPoint Presentation</vt:lpstr>
      <vt:lpstr>Regressione iniziale succo d’arancia</vt:lpstr>
      <vt:lpstr>Effetti causali dinamici</vt:lpstr>
      <vt:lpstr>Effetti causali dinamici (continua)</vt:lpstr>
      <vt:lpstr>Effetti causali dinamici (continua)</vt:lpstr>
      <vt:lpstr>Gli effetti causali dinamici e il modello a ritardi distribuiti</vt:lpstr>
      <vt:lpstr>L’esogeneità nella regressione a serie temporali</vt:lpstr>
      <vt:lpstr>Stima degli effetti causali dinamici con regressori esogeni (Paragrafo 15.3)</vt:lpstr>
      <vt:lpstr>Il modello a ritardi distribuiti (continua)</vt:lpstr>
      <vt:lpstr>Il modello a ritardi distribuiti, continua</vt:lpstr>
      <vt:lpstr>In base ai presupposti del modello a ritardi distribuiti:</vt:lpstr>
      <vt:lpstr>Errori standard consistenti in presenza di eteroschedasticità e autocorrelazione (HAC) (Paragrafo 15.4)</vt:lpstr>
      <vt:lpstr>Errori standard HAC (continua)</vt:lpstr>
      <vt:lpstr>Errori standard HAC (continua)</vt:lpstr>
      <vt:lpstr>Espressione per var(β ̂_1 ), T generico</vt:lpstr>
      <vt:lpstr>PowerPoint Presentation</vt:lpstr>
      <vt:lpstr>Errori standard HAC (continua)</vt:lpstr>
      <vt:lpstr>FAQ: È necessario usare errori standard  HAC per la stima di un modello AR o  ADL? </vt:lpstr>
      <vt:lpstr>Stima degli effetti causali dinamici con regressori strettamente esogeni (Paragrafo 15.5)</vt:lpstr>
      <vt:lpstr>I prezzi del succo d’arancia e il freddo (Paragrafo 15.6)</vt:lpstr>
      <vt:lpstr>Una parentesi: calcolo dei moltiplicatori cumulati e dei loro errori standard</vt:lpstr>
      <vt:lpstr>Calcolo dei moltiplicatori cumulati (continua)</vt:lpstr>
      <vt:lpstr>Calcolo dei moltiplicatori cumulati (continua)</vt:lpstr>
      <vt:lpstr>Calcolo dei moltiplicatori cumulati (continua)</vt:lpstr>
      <vt:lpstr>PowerPoint Presentation</vt:lpstr>
      <vt:lpstr>PowerPoint Presentation</vt:lpstr>
      <vt:lpstr>PowerPoint Presentation</vt:lpstr>
      <vt:lpstr>Appendice I</vt:lpstr>
      <vt:lpstr>Modelli per la volatilità</vt:lpstr>
      <vt:lpstr>La volatilità del Mib30</vt:lpstr>
      <vt:lpstr>Modelli Garch(p,q)</vt:lpstr>
      <vt:lpstr>Garch: ABC…</vt:lpstr>
      <vt:lpstr>Garch: ABC…</vt:lpstr>
      <vt:lpstr>Garch: ABC…</vt:lpstr>
      <vt:lpstr>Un Garch particolare…</vt:lpstr>
      <vt:lpstr>…di nome EWMA</vt:lpstr>
      <vt:lpstr>Stime di volatilità: il Mib30</vt:lpstr>
      <vt:lpstr>Ghost feature</vt:lpstr>
      <vt:lpstr>Appendice II</vt:lpstr>
      <vt:lpstr>Gli effetti dinamici sul succo d’arancia sono stabili?</vt:lpstr>
      <vt:lpstr>PowerPoint Presentation</vt:lpstr>
      <vt:lpstr>Succo d’arancia: le rotture hanno un’importanza sostanziale?</vt:lpstr>
      <vt:lpstr>PowerPoint Presentation</vt:lpstr>
      <vt:lpstr>L’esogeneità è plausibile? Alcuni esempi (Paragrafo 15.7)</vt:lpstr>
      <vt:lpstr>Negli esempi seguenti, l’esogeneità (a) e/o l’esogeneità stretta (b) sono plausibili? Che cosa ne pensate? </vt:lpstr>
      <vt:lpstr>L’esogeneità (continua)</vt:lpstr>
      <vt:lpstr>Stima degli effetti causali dinamici: Riepilogo (Paragrafo 15.8)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2015-09-26T04:04:29Z</dcterms:created>
  <dcterms:modified xsi:type="dcterms:W3CDTF">2020-12-04T10:36:13Z</dcterms:modified>
</cp:coreProperties>
</file>