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41"/>
  </p:notesMasterIdLst>
  <p:sldIdLst>
    <p:sldId id="603" r:id="rId2"/>
    <p:sldId id="604" r:id="rId3"/>
    <p:sldId id="605" r:id="rId4"/>
    <p:sldId id="606" r:id="rId5"/>
    <p:sldId id="607" r:id="rId6"/>
    <p:sldId id="608" r:id="rId7"/>
    <p:sldId id="609" r:id="rId8"/>
    <p:sldId id="610" r:id="rId9"/>
    <p:sldId id="611" r:id="rId10"/>
    <p:sldId id="612" r:id="rId11"/>
    <p:sldId id="613" r:id="rId12"/>
    <p:sldId id="614" r:id="rId13"/>
    <p:sldId id="615" r:id="rId14"/>
    <p:sldId id="616" r:id="rId15"/>
    <p:sldId id="617" r:id="rId16"/>
    <p:sldId id="618" r:id="rId17"/>
    <p:sldId id="619" r:id="rId18"/>
    <p:sldId id="620" r:id="rId19"/>
    <p:sldId id="621" r:id="rId20"/>
    <p:sldId id="622" r:id="rId21"/>
    <p:sldId id="623" r:id="rId22"/>
    <p:sldId id="627" r:id="rId23"/>
    <p:sldId id="628" r:id="rId24"/>
    <p:sldId id="629" r:id="rId25"/>
    <p:sldId id="630" r:id="rId26"/>
    <p:sldId id="631" r:id="rId27"/>
    <p:sldId id="632" r:id="rId28"/>
    <p:sldId id="633" r:id="rId29"/>
    <p:sldId id="634" r:id="rId30"/>
    <p:sldId id="635" r:id="rId31"/>
    <p:sldId id="636" r:id="rId32"/>
    <p:sldId id="637" r:id="rId33"/>
    <p:sldId id="638" r:id="rId34"/>
    <p:sldId id="639" r:id="rId35"/>
    <p:sldId id="640" r:id="rId36"/>
    <p:sldId id="641" r:id="rId37"/>
    <p:sldId id="642" r:id="rId38"/>
    <p:sldId id="643" r:id="rId39"/>
    <p:sldId id="644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8026"/>
    <a:srgbClr val="B85826"/>
    <a:srgbClr val="B83A26"/>
    <a:srgbClr val="FAEB61"/>
    <a:srgbClr val="00579C"/>
    <a:srgbClr val="FFCC66"/>
    <a:srgbClr val="6D7F9F"/>
    <a:srgbClr val="F2A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338" autoAdjust="0"/>
    <p:restoredTop sz="99832" autoAdjust="0"/>
  </p:normalViewPr>
  <p:slideViewPr>
    <p:cSldViewPr>
      <p:cViewPr varScale="1">
        <p:scale>
          <a:sx n="75" d="100"/>
          <a:sy n="75" d="100"/>
        </p:scale>
        <p:origin x="62" y="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4491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D48C8C-2D11-412C-A2AD-4DC61ED2C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58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5CE9E-55F2-4E67-BF9C-DA5E227E7CE7}" type="slidenum">
              <a:rPr lang="en-US" smtClean="0">
                <a:latin typeface="Verdana" pitchFamily="34" charset="0"/>
                <a:ea typeface="ＭＳ Ｐゴシック" pitchFamily="34" charset="-128"/>
              </a:rPr>
              <a:pPr/>
              <a:t>1</a:t>
            </a:fld>
            <a:endParaRPr lang="en-US" dirty="0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9490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4E0948-6287-42C2-B7ED-0DB5B0E586B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2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83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714E4-6CEC-4D37-9E81-EF0499F17F8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9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2A1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12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5BDB3-0C48-47A6-878E-14FB0653E5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113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1526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3213"/>
            <a:ext cx="63055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7A21C-7020-481C-8591-546130F24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9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992F6-5526-4454-982F-556CFD51E8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75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6AF79-3C18-4534-8BEA-74949D4DE8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87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7550" y="1600200"/>
            <a:ext cx="4071938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6808E-A3F7-4D0C-AE59-4B09638E32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783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E102C-581E-4D8C-87CE-AD0D38DD27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99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F37F5-7136-42A0-A953-63A96B7C1E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306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AE0D9-3570-493B-9B5A-F44B662163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189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30B9-A8CF-4205-B0B1-BA1D7314AF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419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5A3E3-5B58-471C-A123-C7BA7CE2EA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893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3213"/>
            <a:ext cx="861060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29468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248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/>
            </a:lvl1pPr>
          </a:lstStyle>
          <a:p>
            <a:pPr>
              <a:defRPr/>
            </a:pPr>
            <a:fld id="{F249E14E-7076-4B14-BFD8-4D069C95E66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3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304800" y="2174875"/>
            <a:ext cx="4343400" cy="39512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b="1" dirty="0">
                <a:ea typeface="ＭＳ Ｐゴシック" pitchFamily="34" charset="-128"/>
              </a:rPr>
              <a:t>Stima degli</a:t>
            </a:r>
          </a:p>
          <a:p>
            <a:pPr marL="0" indent="0">
              <a:buFontTx/>
              <a:buNone/>
            </a:pPr>
            <a:r>
              <a:rPr lang="it-IT" b="1" dirty="0">
                <a:ea typeface="ＭＳ Ｐゴシック" pitchFamily="34" charset="-128"/>
              </a:rPr>
              <a:t>effetti causali dinamici</a:t>
            </a:r>
            <a:endParaRPr lang="it-IT" dirty="0">
              <a:ea typeface="ＭＳ Ｐゴシック" pitchFamily="34" charset="-128"/>
            </a:endParaRPr>
          </a:p>
          <a:p>
            <a:pPr marL="0" indent="0">
              <a:buFontTx/>
              <a:buNone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5613"/>
            <a:ext cx="8610600" cy="992187"/>
          </a:xfrm>
        </p:spPr>
        <p:txBody>
          <a:bodyPr anchor="t"/>
          <a:lstStyle/>
          <a:p>
            <a:pPr eaLnBrk="1" hangingPunct="1"/>
            <a:r>
              <a:rPr lang="it-IT" dirty="0">
                <a:ea typeface="ＭＳ Ｐゴシック" pitchFamily="34" charset="-128"/>
              </a:rPr>
              <a:t>Capitolo</a:t>
            </a:r>
            <a:r>
              <a:rPr lang="en-US" dirty="0">
                <a:ea typeface="ＭＳ Ｐゴシック" pitchFamily="34" charset="-128"/>
              </a:rPr>
              <a:t> 15</a:t>
            </a:r>
          </a:p>
        </p:txBody>
      </p:sp>
    </p:spTree>
    <p:extLst>
      <p:ext uri="{BB962C8B-B14F-4D97-AF65-F5344CB8AC3E}">
        <p14:creationId xmlns:p14="http://schemas.microsoft.com/office/powerpoint/2010/main" val="17663054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Gli effetti causali dinamici e il modello a ritardi distribuiti</a:t>
            </a:r>
          </a:p>
        </p:txBody>
      </p:sp>
      <p:sp>
        <p:nvSpPr>
          <p:cNvPr id="735234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72000"/>
          </a:xfrm>
        </p:spPr>
        <p:txBody>
          <a:bodyPr/>
          <a:lstStyle/>
          <a:p>
            <a:pPr>
              <a:buFontTx/>
              <a:buNone/>
            </a:pPr>
            <a:r>
              <a:rPr lang="it-IT" sz="2000" u="sng" dirty="0">
                <a:ea typeface="ＭＳ Ｐゴシック" pitchFamily="34" charset="-128"/>
              </a:rPr>
              <a:t>Il </a:t>
            </a:r>
            <a:r>
              <a:rPr lang="it-IT" sz="2000" b="1" u="sng" dirty="0">
                <a:ea typeface="ＭＳ Ｐゴシック" pitchFamily="34" charset="-128"/>
              </a:rPr>
              <a:t>modello a ritardi distribuiti</a:t>
            </a:r>
            <a:r>
              <a:rPr lang="it-IT" sz="2000" u="sng" dirty="0">
                <a:ea typeface="ＭＳ Ｐゴシック" pitchFamily="34" charset="-128"/>
              </a:rPr>
              <a:t> è:  </a:t>
            </a:r>
            <a:endParaRPr lang="it-IT" sz="2000" dirty="0">
              <a:ea typeface="ＭＳ Ｐゴシック" pitchFamily="34" charset="-128"/>
            </a:endParaRPr>
          </a:p>
          <a:p>
            <a:pPr algn="ctr">
              <a:buFontTx/>
              <a:buNone/>
            </a:pP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= </a:t>
            </a:r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baseline="-25000" dirty="0">
                <a:ea typeface="ＭＳ Ｐゴシック" pitchFamily="34" charset="-128"/>
              </a:rPr>
              <a:t>0</a:t>
            </a:r>
            <a:r>
              <a:rPr lang="it-IT" sz="2000" dirty="0">
                <a:ea typeface="ＭＳ Ｐゴシック" pitchFamily="34" charset="-128"/>
              </a:rPr>
              <a:t> + </a:t>
            </a:r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baseline="-25000" dirty="0">
                <a:ea typeface="ＭＳ Ｐゴシック" pitchFamily="34" charset="-128"/>
              </a:rPr>
              <a:t>1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+ … + </a:t>
            </a:r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i="1" baseline="-25000" dirty="0">
                <a:ea typeface="ＭＳ Ｐゴシック" pitchFamily="34" charset="-128"/>
              </a:rPr>
              <a:t>r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</a:t>
            </a:r>
            <a:r>
              <a:rPr lang="it-IT" sz="2000" i="1" baseline="-25000" dirty="0">
                <a:ea typeface="ＭＳ Ｐゴシック" pitchFamily="34" charset="-128"/>
              </a:rPr>
              <a:t>r</a:t>
            </a:r>
            <a:r>
              <a:rPr lang="it-IT" sz="2000" dirty="0">
                <a:ea typeface="ＭＳ Ｐゴシック" pitchFamily="34" charset="-128"/>
              </a:rPr>
              <a:t> + </a:t>
            </a:r>
            <a:r>
              <a:rPr lang="it-IT" sz="2000" i="1" dirty="0">
                <a:ea typeface="ＭＳ Ｐゴシック" pitchFamily="34" charset="-128"/>
              </a:rPr>
              <a:t>u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endParaRPr lang="it-IT" sz="2000" dirty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 </a:t>
            </a:r>
          </a:p>
          <a:p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baseline="-25000" dirty="0">
                <a:ea typeface="ＭＳ Ｐゴシック" pitchFamily="34" charset="-128"/>
              </a:rPr>
              <a:t>1</a:t>
            </a:r>
            <a:r>
              <a:rPr lang="it-IT" sz="2000" dirty="0">
                <a:ea typeface="ＭＳ Ｐゴシック" pitchFamily="34" charset="-128"/>
              </a:rPr>
              <a:t> = </a:t>
            </a:r>
            <a:r>
              <a:rPr lang="it-IT" sz="2000" b="1" i="1" dirty="0">
                <a:ea typeface="ＭＳ Ｐゴシック" pitchFamily="34" charset="-128"/>
              </a:rPr>
              <a:t>effetto d’impatto della variazione in</a:t>
            </a:r>
            <a:r>
              <a:rPr lang="it-IT" sz="2000" dirty="0">
                <a:ea typeface="ＭＳ Ｐゴシック" pitchFamily="34" charset="-128"/>
              </a:rPr>
              <a:t> </a:t>
            </a:r>
            <a:r>
              <a:rPr lang="it-IT" sz="2000" b="1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= effetto della variazione in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su </a:t>
            </a: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tenendo costante l’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precedente</a:t>
            </a:r>
          </a:p>
          <a:p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baseline="-25000" dirty="0">
                <a:ea typeface="ＭＳ Ｐゴシック" pitchFamily="34" charset="-128"/>
              </a:rPr>
              <a:t>2</a:t>
            </a:r>
            <a:r>
              <a:rPr lang="it-IT" sz="2000" dirty="0">
                <a:ea typeface="ＭＳ Ｐゴシック" pitchFamily="34" charset="-128"/>
              </a:rPr>
              <a:t> = </a:t>
            </a:r>
            <a:r>
              <a:rPr lang="it-IT" sz="2000" b="1" i="1" dirty="0">
                <a:ea typeface="ＭＳ Ｐゴシック" pitchFamily="34" charset="-128"/>
              </a:rPr>
              <a:t>moltiplicatore dinamico periodo 1 </a:t>
            </a:r>
            <a:r>
              <a:rPr lang="it-IT" sz="2000" dirty="0">
                <a:ea typeface="ＭＳ Ｐゴシック" pitchFamily="34" charset="-128"/>
              </a:rPr>
              <a:t>= effetto della variazione in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–1</a:t>
            </a:r>
            <a:r>
              <a:rPr lang="it-IT" sz="2000" dirty="0">
                <a:ea typeface="ＭＳ Ｐゴシック" pitchFamily="34" charset="-128"/>
              </a:rPr>
              <a:t> su </a:t>
            </a: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tenendo costante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–2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–3</a:t>
            </a:r>
            <a:r>
              <a:rPr lang="it-IT" sz="2000" dirty="0">
                <a:ea typeface="ＭＳ Ｐゴシック" pitchFamily="34" charset="-128"/>
              </a:rPr>
              <a:t>,… </a:t>
            </a:r>
          </a:p>
          <a:p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baseline="-25000" dirty="0">
                <a:ea typeface="ＭＳ Ｐゴシック" pitchFamily="34" charset="-128"/>
              </a:rPr>
              <a:t>3</a:t>
            </a:r>
            <a:r>
              <a:rPr lang="it-IT" sz="2000" dirty="0">
                <a:ea typeface="ＭＳ Ｐゴシック" pitchFamily="34" charset="-128"/>
              </a:rPr>
              <a:t> = </a:t>
            </a:r>
            <a:r>
              <a:rPr lang="it-IT" sz="2000" b="1" i="1" dirty="0">
                <a:ea typeface="ＭＳ Ｐゴシック" pitchFamily="34" charset="-128"/>
              </a:rPr>
              <a:t>moltiplicatore dinamico periodo 2</a:t>
            </a:r>
            <a:r>
              <a:rPr lang="it-IT" sz="2000" dirty="0">
                <a:ea typeface="ＭＳ Ｐゴシック" pitchFamily="34" charset="-128"/>
              </a:rPr>
              <a:t> (ecc.) = effetto della variazione in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–2</a:t>
            </a:r>
            <a:r>
              <a:rPr lang="it-IT" sz="2000" dirty="0">
                <a:ea typeface="ＭＳ Ｐゴシック" pitchFamily="34" charset="-128"/>
              </a:rPr>
              <a:t> su </a:t>
            </a: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tenendo costante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–1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–3</a:t>
            </a:r>
            <a:r>
              <a:rPr lang="it-IT" sz="2000" dirty="0">
                <a:ea typeface="ＭＳ Ｐゴシック" pitchFamily="34" charset="-128"/>
              </a:rPr>
              <a:t>,… </a:t>
            </a:r>
          </a:p>
          <a:p>
            <a:r>
              <a:rPr lang="it-IT" sz="2000" b="1" i="1" dirty="0">
                <a:ea typeface="ＭＳ Ｐゴシック" pitchFamily="34" charset="-128"/>
              </a:rPr>
              <a:t>Moltiplicatori dinamici cumulati</a:t>
            </a:r>
          </a:p>
          <a:p>
            <a:pPr lvl="1"/>
            <a:r>
              <a:rPr lang="it-IT" sz="1600" dirty="0">
                <a:ea typeface="ＭＳ Ｐゴシック" pitchFamily="34" charset="-128"/>
              </a:rPr>
              <a:t>Il moltiplicatore dinamico cumulato del secondo periodo è </a:t>
            </a:r>
            <a:r>
              <a:rPr lang="it-IT" sz="16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1600" baseline="-25000" dirty="0">
                <a:ea typeface="ＭＳ Ｐゴシック" pitchFamily="34" charset="-128"/>
              </a:rPr>
              <a:t>1</a:t>
            </a:r>
            <a:r>
              <a:rPr lang="it-IT" sz="1600" dirty="0">
                <a:ea typeface="ＭＳ Ｐゴシック" pitchFamily="34" charset="-128"/>
              </a:rPr>
              <a:t> + </a:t>
            </a:r>
            <a:r>
              <a:rPr lang="it-IT" sz="16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1600" baseline="-25000" dirty="0">
                <a:ea typeface="ＭＳ Ｐゴシック" pitchFamily="34" charset="-128"/>
              </a:rPr>
              <a:t>2</a:t>
            </a:r>
            <a:r>
              <a:rPr lang="it-IT" sz="1600" dirty="0">
                <a:ea typeface="ＭＳ Ｐゴシック" pitchFamily="34" charset="-128"/>
              </a:rPr>
              <a:t> + </a:t>
            </a:r>
            <a:r>
              <a:rPr lang="it-IT" sz="16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1600" baseline="-25000" dirty="0">
                <a:ea typeface="ＭＳ Ｐゴシック" pitchFamily="34" charset="-128"/>
              </a:rPr>
              <a:t>3</a:t>
            </a:r>
            <a:r>
              <a:rPr lang="it-IT" sz="1600" dirty="0">
                <a:ea typeface="ＭＳ Ｐゴシック" pitchFamily="34" charset="-128"/>
              </a:rPr>
              <a:t> = effetto d’impatto  + effetto periodo 1 + effetto periodo 2</a:t>
            </a:r>
          </a:p>
          <a:p>
            <a:endParaRPr lang="en-US" sz="2000" dirty="0">
              <a:ea typeface="ＭＳ Ｐゴシック" pitchFamily="34" charset="-128"/>
            </a:endParaRPr>
          </a:p>
          <a:p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1752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L’esogeneità nella regressione a serie temporali</a:t>
            </a:r>
          </a:p>
        </p:txBody>
      </p:sp>
      <p:sp>
        <p:nvSpPr>
          <p:cNvPr id="736258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72000"/>
          </a:xfrm>
        </p:spPr>
        <p:txBody>
          <a:bodyPr/>
          <a:lstStyle/>
          <a:p>
            <a:pPr>
              <a:buFontTx/>
              <a:buNone/>
            </a:pPr>
            <a:r>
              <a:rPr lang="it-IT" sz="2000" b="1" dirty="0">
                <a:ea typeface="ＭＳ Ｐゴシック" pitchFamily="34" charset="-128"/>
              </a:rPr>
              <a:t>Esogeneità </a:t>
            </a:r>
            <a:r>
              <a:rPr lang="it-IT" sz="2000" dirty="0">
                <a:ea typeface="ＭＳ Ｐゴシック" pitchFamily="34" charset="-128"/>
              </a:rPr>
              <a:t>(</a:t>
            </a:r>
            <a:r>
              <a:rPr lang="it-IT" sz="2000" i="1" dirty="0">
                <a:ea typeface="ＭＳ Ｐゴシック" pitchFamily="34" charset="-128"/>
              </a:rPr>
              <a:t>passato e presente</a:t>
            </a:r>
            <a:r>
              <a:rPr lang="it-IT" sz="2000" dirty="0">
                <a:ea typeface="ＭＳ Ｐゴシック" pitchFamily="34" charset="-128"/>
              </a:rPr>
              <a:t>)</a:t>
            </a:r>
          </a:p>
          <a:p>
            <a:pPr>
              <a:buFontTx/>
              <a:buNone/>
            </a:pP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è </a:t>
            </a:r>
            <a:r>
              <a:rPr lang="it-IT" sz="2000" b="1" i="1" dirty="0">
                <a:ea typeface="ＭＳ Ｐゴシック" pitchFamily="34" charset="-128"/>
              </a:rPr>
              <a:t>esogena</a:t>
            </a:r>
            <a:r>
              <a:rPr lang="it-IT" sz="2000" dirty="0">
                <a:ea typeface="ＭＳ Ｐゴシック" pitchFamily="34" charset="-128"/>
              </a:rPr>
              <a:t> se </a:t>
            </a:r>
            <a:r>
              <a:rPr lang="it-IT" sz="2000" i="1" dirty="0">
                <a:ea typeface="ＭＳ Ｐゴシック" pitchFamily="34" charset="-128"/>
              </a:rPr>
              <a:t>E</a:t>
            </a:r>
            <a:r>
              <a:rPr lang="it-IT" sz="2000" dirty="0">
                <a:ea typeface="ＭＳ Ｐゴシック" pitchFamily="34" charset="-128"/>
              </a:rPr>
              <a:t>(</a:t>
            </a:r>
            <a:r>
              <a:rPr lang="it-IT" sz="2000" i="1" dirty="0">
                <a:ea typeface="ＭＳ Ｐゴシック" pitchFamily="34" charset="-128"/>
              </a:rPr>
              <a:t>u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|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–1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–2</a:t>
            </a:r>
            <a:r>
              <a:rPr lang="it-IT" sz="2000" dirty="0">
                <a:ea typeface="ＭＳ Ｐゴシック" pitchFamily="34" charset="-128"/>
              </a:rPr>
              <a:t>,…) = 0.</a:t>
            </a:r>
          </a:p>
          <a:p>
            <a:pPr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 </a:t>
            </a:r>
          </a:p>
          <a:p>
            <a:pPr>
              <a:buFontTx/>
              <a:buNone/>
            </a:pPr>
            <a:r>
              <a:rPr lang="it-IT" sz="2000" b="1" dirty="0">
                <a:ea typeface="ＭＳ Ｐゴシック" pitchFamily="34" charset="-128"/>
              </a:rPr>
              <a:t>Esogeneità stretta </a:t>
            </a:r>
            <a:r>
              <a:rPr lang="it-IT" sz="2000" dirty="0">
                <a:ea typeface="ＭＳ Ｐゴシック" pitchFamily="34" charset="-128"/>
              </a:rPr>
              <a:t>(</a:t>
            </a:r>
            <a:r>
              <a:rPr lang="it-IT" sz="2000" i="1" dirty="0">
                <a:ea typeface="ＭＳ Ｐゴシック" pitchFamily="34" charset="-128"/>
              </a:rPr>
              <a:t>passato, presente, e futuro</a:t>
            </a:r>
            <a:r>
              <a:rPr lang="it-IT" sz="2000" dirty="0">
                <a:ea typeface="ＭＳ Ｐゴシック" pitchFamily="34" charset="-128"/>
              </a:rPr>
              <a:t>)</a:t>
            </a:r>
          </a:p>
          <a:p>
            <a:pPr>
              <a:buFontTx/>
              <a:buNone/>
            </a:pP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è  </a:t>
            </a:r>
            <a:r>
              <a:rPr lang="it-IT" sz="2000" b="1" i="1" dirty="0">
                <a:ea typeface="ＭＳ Ｐゴシック" pitchFamily="34" charset="-128"/>
              </a:rPr>
              <a:t>strettamente esogena</a:t>
            </a:r>
            <a:r>
              <a:rPr lang="it-IT" sz="2000" dirty="0">
                <a:ea typeface="ＭＳ Ｐゴシック" pitchFamily="34" charset="-128"/>
              </a:rPr>
              <a:t> se </a:t>
            </a:r>
            <a:r>
              <a:rPr lang="it-IT" sz="2000" i="1" dirty="0">
                <a:ea typeface="ＭＳ Ｐゴシック" pitchFamily="34" charset="-128"/>
              </a:rPr>
              <a:t>E</a:t>
            </a:r>
            <a:r>
              <a:rPr lang="it-IT" sz="2000" dirty="0">
                <a:ea typeface="ＭＳ Ｐゴシック" pitchFamily="34" charset="-128"/>
              </a:rPr>
              <a:t>(</a:t>
            </a:r>
            <a:r>
              <a:rPr lang="it-IT" sz="2000" i="1" dirty="0">
                <a:ea typeface="ＭＳ Ｐゴシック" pitchFamily="34" charset="-128"/>
              </a:rPr>
              <a:t>u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|…,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+1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–1</a:t>
            </a:r>
            <a:r>
              <a:rPr lang="it-IT" sz="2000" dirty="0">
                <a:ea typeface="ＭＳ Ｐゴシック" pitchFamily="34" charset="-128"/>
              </a:rPr>
              <a:t>, …) = 0</a:t>
            </a:r>
          </a:p>
          <a:p>
            <a:pPr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 </a:t>
            </a:r>
          </a:p>
          <a:p>
            <a:r>
              <a:rPr lang="it-IT" sz="2000" dirty="0">
                <a:ea typeface="ＭＳ Ｐゴシック" pitchFamily="34" charset="-128"/>
              </a:rPr>
              <a:t>L’esogeneità stretta implica l’esogeneità</a:t>
            </a:r>
          </a:p>
          <a:p>
            <a:r>
              <a:rPr lang="it-IT" sz="2000" dirty="0">
                <a:ea typeface="ＭＳ Ｐゴシック" pitchFamily="34" charset="-128"/>
              </a:rPr>
              <a:t>Per ora supporremo che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sia esogena – riprenderemo (in breve) il caso dell’esogeneità stretta più tardi.</a:t>
            </a:r>
          </a:p>
          <a:p>
            <a:r>
              <a:rPr lang="it-IT" sz="2000" dirty="0">
                <a:ea typeface="ＭＳ Ｐゴシック" pitchFamily="34" charset="-128"/>
              </a:rPr>
              <a:t>Se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è esogena, allora è possibile usare gli OLS per stimare l’effetto causale su </a:t>
            </a: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dirty="0">
                <a:ea typeface="ＭＳ Ｐゴシック" pitchFamily="34" charset="-128"/>
              </a:rPr>
              <a:t> </a:t>
            </a:r>
            <a:r>
              <a:rPr lang="it-IT" sz="2000">
                <a:ea typeface="ＭＳ Ｐゴシック" pitchFamily="34" charset="-128"/>
              </a:rPr>
              <a:t>di una variazione in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en-US" sz="2000" dirty="0">
                <a:ea typeface="ＭＳ Ｐゴシック" pitchFamily="34" charset="-128"/>
              </a:rPr>
              <a:t>….  </a:t>
            </a:r>
          </a:p>
          <a:p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44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1" name="Title 1"/>
          <p:cNvSpPr>
            <a:spLocks noGrp="1"/>
          </p:cNvSpPr>
          <p:nvPr>
            <p:ph type="title"/>
          </p:nvPr>
        </p:nvSpPr>
        <p:spPr>
          <a:xfrm>
            <a:off x="304800" y="349250"/>
            <a:ext cx="8610600" cy="992188"/>
          </a:xfrm>
        </p:spPr>
        <p:txBody>
          <a:bodyPr/>
          <a:lstStyle/>
          <a:p>
            <a:r>
              <a:rPr lang="it-IT" dirty="0">
                <a:ea typeface="ＭＳ Ｐゴシック" pitchFamily="34" charset="-128"/>
              </a:rPr>
              <a:t>Stima degli effetti causali dinamici con regressori </a:t>
            </a:r>
            <a:r>
              <a:rPr lang="it-IT">
                <a:ea typeface="ＭＳ Ｐゴシック" pitchFamily="34" charset="-128"/>
              </a:rPr>
              <a:t>esogeni (Paragrafo </a:t>
            </a:r>
            <a:r>
              <a:rPr lang="it-IT" dirty="0">
                <a:ea typeface="ＭＳ Ｐゴシック" pitchFamily="34" charset="-128"/>
              </a:rPr>
              <a:t>15.3)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it-IT" sz="2400" b="1" dirty="0"/>
              <a:t>Modello a ritardi distribuiti:</a:t>
            </a:r>
            <a:endParaRPr lang="it-IT" sz="2400" dirty="0"/>
          </a:p>
          <a:p>
            <a:pPr algn="ctr">
              <a:buFontTx/>
              <a:buNone/>
              <a:defRPr/>
            </a:pPr>
            <a:r>
              <a:rPr lang="it-IT" sz="2400" i="1" dirty="0"/>
              <a:t>Y</a:t>
            </a:r>
            <a:r>
              <a:rPr lang="it-IT" sz="2400" i="1" baseline="-25000" dirty="0"/>
              <a:t>t</a:t>
            </a:r>
            <a:r>
              <a:rPr lang="it-IT" sz="2400" dirty="0"/>
              <a:t> = </a:t>
            </a:r>
            <a:r>
              <a:rPr lang="it-IT" sz="2400" i="1" dirty="0">
                <a:sym typeface="Symbol"/>
              </a:rPr>
              <a:t>β</a:t>
            </a:r>
            <a:r>
              <a:rPr lang="it-IT" sz="2400" baseline="-25000" dirty="0"/>
              <a:t>0</a:t>
            </a:r>
            <a:r>
              <a:rPr lang="it-IT" sz="2400" dirty="0"/>
              <a:t> + </a:t>
            </a:r>
            <a:r>
              <a:rPr lang="it-IT" sz="2400" i="1" dirty="0">
                <a:sym typeface="Symbol"/>
              </a:rPr>
              <a:t>β</a:t>
            </a:r>
            <a:r>
              <a:rPr lang="it-IT" sz="2400" baseline="-25000" dirty="0"/>
              <a:t>1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dirty="0"/>
              <a:t> + … + </a:t>
            </a:r>
            <a:r>
              <a:rPr lang="it-IT" sz="2400" i="1" dirty="0">
                <a:sym typeface="Symbol"/>
              </a:rPr>
              <a:t>β</a:t>
            </a:r>
            <a:r>
              <a:rPr lang="it-IT" sz="2400" i="1" baseline="-25000" dirty="0"/>
              <a:t>r</a:t>
            </a:r>
            <a:r>
              <a:rPr lang="it-IT" sz="2400" baseline="-25000" dirty="0"/>
              <a:t>+1</a:t>
            </a:r>
            <a:r>
              <a:rPr lang="it-IT" sz="2400" dirty="0"/>
              <a:t>X</a:t>
            </a:r>
            <a:r>
              <a:rPr lang="it-IT" sz="2400" baseline="-25000" dirty="0"/>
              <a:t>t–</a:t>
            </a:r>
            <a:r>
              <a:rPr lang="it-IT" sz="2400" i="1" baseline="-25000" dirty="0"/>
              <a:t>r</a:t>
            </a:r>
            <a:r>
              <a:rPr lang="it-IT" sz="2400" dirty="0"/>
              <a:t> + </a:t>
            </a:r>
            <a:r>
              <a:rPr lang="it-IT" sz="2400" i="1" dirty="0"/>
              <a:t>u</a:t>
            </a:r>
            <a:r>
              <a:rPr lang="it-IT" sz="2400" i="1" baseline="-25000" dirty="0"/>
              <a:t>t</a:t>
            </a:r>
            <a:endParaRPr lang="it-IT" sz="2400" dirty="0"/>
          </a:p>
          <a:p>
            <a:pPr>
              <a:buFontTx/>
              <a:buNone/>
              <a:defRPr/>
            </a:pPr>
            <a:r>
              <a:rPr lang="it-IT" sz="2400" b="1" dirty="0"/>
              <a:t> </a:t>
            </a:r>
            <a:endParaRPr lang="it-IT" sz="2400" dirty="0"/>
          </a:p>
          <a:p>
            <a:pPr>
              <a:buFontTx/>
              <a:buNone/>
              <a:defRPr/>
            </a:pPr>
            <a:r>
              <a:rPr lang="it-IT" sz="2400" b="1"/>
              <a:t>Assunzioni del </a:t>
            </a:r>
            <a:r>
              <a:rPr lang="it-IT" sz="2400" b="1" dirty="0"/>
              <a:t>modello a ritardi distribuiti</a:t>
            </a:r>
            <a:endParaRPr lang="it-IT" sz="2400" dirty="0"/>
          </a:p>
          <a:p>
            <a:pPr marL="461963" indent="-461963">
              <a:buFontTx/>
              <a:buNone/>
              <a:defRPr/>
            </a:pPr>
            <a:r>
              <a:rPr lang="it-IT" sz="2400" dirty="0"/>
              <a:t>1. </a:t>
            </a:r>
            <a:r>
              <a:rPr lang="it-IT" sz="2400" i="1" dirty="0"/>
              <a:t>E</a:t>
            </a:r>
            <a:r>
              <a:rPr lang="it-IT" sz="2400" dirty="0"/>
              <a:t>(</a:t>
            </a:r>
            <a:r>
              <a:rPr lang="it-IT" sz="2400" i="1" dirty="0"/>
              <a:t>u</a:t>
            </a:r>
            <a:r>
              <a:rPr lang="it-IT" sz="2400" i="1" baseline="-25000" dirty="0"/>
              <a:t>t</a:t>
            </a:r>
            <a:r>
              <a:rPr lang="it-IT" sz="2400" dirty="0"/>
              <a:t>|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dirty="0"/>
              <a:t>, 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baseline="-25000" dirty="0"/>
              <a:t>–1</a:t>
            </a:r>
            <a:r>
              <a:rPr lang="it-IT" sz="2400" dirty="0"/>
              <a:t>, 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baseline="-25000" dirty="0"/>
              <a:t>–2</a:t>
            </a:r>
            <a:r>
              <a:rPr lang="it-IT" sz="2400" dirty="0"/>
              <a:t>,…) = 0 (</a:t>
            </a:r>
            <a:r>
              <a:rPr lang="it-IT" sz="2400" i="1" dirty="0"/>
              <a:t>X</a:t>
            </a:r>
            <a:r>
              <a:rPr lang="it-IT" sz="2400" dirty="0"/>
              <a:t> è esogena)</a:t>
            </a:r>
          </a:p>
          <a:p>
            <a:pPr marL="461963" indent="-461963">
              <a:buFontTx/>
              <a:buAutoNum type="arabicPeriod" startAt="2"/>
              <a:defRPr/>
            </a:pPr>
            <a:r>
              <a:rPr lang="it-IT" sz="2400" dirty="0"/>
              <a:t>(a) </a:t>
            </a:r>
            <a:r>
              <a:rPr lang="it-IT" sz="2400" i="1" dirty="0"/>
              <a:t>Y</a:t>
            </a:r>
            <a:r>
              <a:rPr lang="it-IT" sz="2400" dirty="0"/>
              <a:t> e </a:t>
            </a:r>
            <a:r>
              <a:rPr lang="it-IT" sz="2400" i="1" dirty="0"/>
              <a:t>X</a:t>
            </a:r>
            <a:r>
              <a:rPr lang="it-IT" sz="2400" dirty="0"/>
              <a:t> hanno distribuzioni stabili;</a:t>
            </a:r>
            <a:br>
              <a:rPr lang="it-IT" sz="2400" dirty="0"/>
            </a:br>
            <a:r>
              <a:rPr lang="it-IT" sz="2400" dirty="0"/>
              <a:t>(b) (</a:t>
            </a:r>
            <a:r>
              <a:rPr lang="it-IT" sz="2400" i="1" dirty="0"/>
              <a:t>Y</a:t>
            </a:r>
            <a:r>
              <a:rPr lang="it-IT" sz="2400" i="1" baseline="-25000" dirty="0"/>
              <a:t>t</a:t>
            </a:r>
            <a:r>
              <a:rPr lang="it-IT" sz="2400" dirty="0"/>
              <a:t>, 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dirty="0"/>
              <a:t>) e (</a:t>
            </a:r>
            <a:r>
              <a:rPr lang="it-IT" sz="2400" i="1" dirty="0"/>
              <a:t>Y</a:t>
            </a:r>
            <a:r>
              <a:rPr lang="it-IT" sz="2400" i="1" baseline="-25000" dirty="0"/>
              <a:t>t</a:t>
            </a:r>
            <a:r>
              <a:rPr lang="it-IT" sz="2400" baseline="-25000" dirty="0"/>
              <a:t>–</a:t>
            </a:r>
            <a:r>
              <a:rPr lang="it-IT" sz="2400" i="1" baseline="-25000" dirty="0"/>
              <a:t>j</a:t>
            </a:r>
            <a:r>
              <a:rPr lang="it-IT" sz="2400" dirty="0"/>
              <a:t>, 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baseline="-25000" dirty="0"/>
              <a:t>–</a:t>
            </a:r>
            <a:r>
              <a:rPr lang="it-IT" sz="2400" i="1" baseline="-25000" dirty="0"/>
              <a:t>j</a:t>
            </a:r>
            <a:r>
              <a:rPr lang="it-IT" sz="2400" dirty="0"/>
              <a:t>) diventano indipendenti al crescere di </a:t>
            </a:r>
            <a:r>
              <a:rPr lang="it-IT" sz="2400" i="1" dirty="0"/>
              <a:t>j</a:t>
            </a:r>
            <a:endParaRPr lang="it-IT" sz="2400" dirty="0"/>
          </a:p>
          <a:p>
            <a:pPr marL="461963" indent="-461963">
              <a:buFontTx/>
              <a:buNone/>
              <a:defRPr/>
            </a:pPr>
            <a:r>
              <a:rPr lang="it-IT" sz="2400" dirty="0"/>
              <a:t>3. </a:t>
            </a:r>
            <a:r>
              <a:rPr lang="it-IT" sz="2400" i="1" dirty="0"/>
              <a:t>Y</a:t>
            </a:r>
            <a:r>
              <a:rPr lang="it-IT" sz="2400" dirty="0"/>
              <a:t> e </a:t>
            </a:r>
            <a:r>
              <a:rPr lang="it-IT" sz="2400" i="1" dirty="0"/>
              <a:t>X</a:t>
            </a:r>
            <a:r>
              <a:rPr lang="it-IT" sz="2400" dirty="0"/>
              <a:t> presentano otto momenti finiti non nulli</a:t>
            </a:r>
          </a:p>
          <a:p>
            <a:pPr marL="461963" indent="-461963">
              <a:buFontTx/>
              <a:buNone/>
              <a:defRPr/>
            </a:pPr>
            <a:r>
              <a:rPr lang="it-IT" sz="2400" dirty="0"/>
              <a:t>4. Non vi </a:t>
            </a:r>
            <a:r>
              <a:rPr lang="it-IT" sz="2400"/>
              <a:t>è collinearità </a:t>
            </a:r>
            <a:r>
              <a:rPr lang="it-IT" sz="2400" dirty="0"/>
              <a:t>perfetta.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011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Il modello a </a:t>
            </a:r>
            <a:r>
              <a:rPr lang="it-IT" i="1">
                <a:ea typeface="ＭＳ Ｐゴシック" pitchFamily="34" charset="-128"/>
              </a:rPr>
              <a:t>ritardi distribuiti (continua)</a:t>
            </a:r>
            <a:endParaRPr lang="it-IT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000"/>
              <a:t>Le assunzioni </a:t>
            </a:r>
            <a:r>
              <a:rPr lang="it-IT" sz="2000" dirty="0"/>
              <a:t>1 e 4 sono familiari</a:t>
            </a:r>
          </a:p>
          <a:p>
            <a:pPr>
              <a:defRPr/>
            </a:pPr>
            <a:r>
              <a:rPr lang="it-IT" sz="2000"/>
              <a:t>L’assunzione </a:t>
            </a:r>
            <a:r>
              <a:rPr lang="it-IT" sz="2000" dirty="0"/>
              <a:t>3 è familiare, tranne per 8 (non quattro) momenti finiti – ciò ha a che fare con gli stimatori HAC</a:t>
            </a:r>
          </a:p>
          <a:p>
            <a:pPr>
              <a:defRPr/>
            </a:pPr>
            <a:r>
              <a:rPr lang="it-IT" sz="2000"/>
              <a:t>L’assunzione </a:t>
            </a:r>
            <a:r>
              <a:rPr lang="it-IT" sz="2000" dirty="0"/>
              <a:t>2 </a:t>
            </a:r>
            <a:r>
              <a:rPr lang="it-IT" sz="2000"/>
              <a:t>è diversa </a:t>
            </a:r>
            <a:r>
              <a:rPr lang="it-IT" sz="2000" dirty="0"/>
              <a:t>– prima poneva che  (</a:t>
            </a:r>
            <a:r>
              <a:rPr lang="it-IT" sz="2000" i="1" dirty="0"/>
              <a:t>X</a:t>
            </a:r>
            <a:r>
              <a:rPr lang="it-IT" sz="2000" i="1" baseline="-25000" dirty="0"/>
              <a:t>i</a:t>
            </a:r>
            <a:r>
              <a:rPr lang="it-IT" sz="2000" dirty="0"/>
              <a:t>, </a:t>
            </a:r>
            <a:r>
              <a:rPr lang="it-IT" sz="2000" i="1" dirty="0"/>
              <a:t>Y</a:t>
            </a:r>
            <a:r>
              <a:rPr lang="it-IT" sz="2000" i="1" baseline="-25000" dirty="0"/>
              <a:t>i</a:t>
            </a:r>
            <a:r>
              <a:rPr lang="it-IT" sz="2000" dirty="0"/>
              <a:t>) erano i.i.d. – con i dati a serie temporali le cose si fanno più complesse.</a:t>
            </a:r>
          </a:p>
          <a:p>
            <a:pPr>
              <a:buFontTx/>
              <a:buNone/>
              <a:defRPr/>
            </a:pPr>
            <a:r>
              <a:rPr lang="it-IT" sz="2000" dirty="0"/>
              <a:t> 2.  (a) </a:t>
            </a:r>
            <a:r>
              <a:rPr lang="it-IT" sz="2000" i="1" dirty="0"/>
              <a:t>Y</a:t>
            </a:r>
            <a:r>
              <a:rPr lang="it-IT" sz="2000" dirty="0"/>
              <a:t> e </a:t>
            </a:r>
            <a:r>
              <a:rPr lang="it-IT" sz="2000" i="1" dirty="0"/>
              <a:t>X</a:t>
            </a:r>
            <a:r>
              <a:rPr lang="it-IT" sz="2000" dirty="0"/>
              <a:t> hanno distribuzioni stabili;</a:t>
            </a:r>
          </a:p>
          <a:p>
            <a:pPr marL="744538" indent="-287338">
              <a:buFont typeface="Arial"/>
              <a:buChar char="•"/>
              <a:defRPr/>
            </a:pPr>
            <a:r>
              <a:rPr lang="it-IT" sz="2000" dirty="0"/>
              <a:t>Se sì, i coefficienti non cambiano all’interno del campione (validità interna);</a:t>
            </a:r>
          </a:p>
          <a:p>
            <a:pPr marL="744538" indent="-287338">
              <a:buFont typeface="Arial"/>
              <a:buChar char="•"/>
              <a:defRPr/>
            </a:pPr>
            <a:r>
              <a:rPr lang="it-IT" sz="2000" dirty="0"/>
              <a:t>e i risultati possono essere estrapolati al di fuori del campione (validità esterna).</a:t>
            </a:r>
          </a:p>
          <a:p>
            <a:pPr marL="744538" indent="-287338">
              <a:buFont typeface="Arial"/>
              <a:buChar char="•"/>
              <a:defRPr/>
            </a:pPr>
            <a:r>
              <a:rPr lang="it-IT" sz="2000" dirty="0"/>
              <a:t>Questa è la controparte a serie temporali della parte “a distribuzione identica” di i.i.d.</a:t>
            </a:r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187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Il modello a ritardi distribuiti, continua</a:t>
            </a:r>
            <a:endParaRPr lang="it-IT" dirty="0">
              <a:ea typeface="ＭＳ Ｐゴシック" pitchFamily="34" charset="-128"/>
            </a:endParaRPr>
          </a:p>
        </p:txBody>
      </p:sp>
      <p:sp>
        <p:nvSpPr>
          <p:cNvPr id="7403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1025" indent="-581025">
              <a:buFontTx/>
              <a:buNone/>
            </a:pPr>
            <a:r>
              <a:rPr lang="en-US" sz="2400" dirty="0">
                <a:ea typeface="ＭＳ Ｐゴシック" pitchFamily="34" charset="-128"/>
              </a:rPr>
              <a:t>2.	</a:t>
            </a:r>
            <a:r>
              <a:rPr lang="it-IT" sz="2400" dirty="0">
                <a:ea typeface="ＭＳ Ｐゴシック" pitchFamily="34" charset="-128"/>
              </a:rPr>
              <a:t>(b) (</a:t>
            </a:r>
            <a:r>
              <a:rPr lang="it-IT" sz="2400" i="1" dirty="0">
                <a:ea typeface="ＭＳ Ｐゴシック" pitchFamily="34" charset="-128"/>
              </a:rPr>
              <a:t>Y</a:t>
            </a:r>
            <a:r>
              <a:rPr lang="it-IT" sz="2400" i="1" baseline="-25000" dirty="0">
                <a:ea typeface="ＭＳ Ｐゴシック" pitchFamily="34" charset="-128"/>
              </a:rPr>
              <a:t>t</a:t>
            </a:r>
            <a:r>
              <a:rPr lang="it-IT" sz="2400" dirty="0">
                <a:ea typeface="ＭＳ Ｐゴシック" pitchFamily="34" charset="-128"/>
              </a:rPr>
              <a:t>,</a:t>
            </a:r>
            <a:r>
              <a:rPr lang="it-IT" sz="2400" i="1" dirty="0">
                <a:ea typeface="ＭＳ Ｐゴシック" pitchFamily="34" charset="-128"/>
              </a:rPr>
              <a:t>X</a:t>
            </a:r>
            <a:r>
              <a:rPr lang="it-IT" sz="2400" i="1" baseline="-25000" dirty="0">
                <a:ea typeface="ＭＳ Ｐゴシック" pitchFamily="34" charset="-128"/>
              </a:rPr>
              <a:t>t</a:t>
            </a:r>
            <a:r>
              <a:rPr lang="it-IT" sz="2400" dirty="0">
                <a:ea typeface="ＭＳ Ｐゴシック" pitchFamily="34" charset="-128"/>
              </a:rPr>
              <a:t>) e (</a:t>
            </a:r>
            <a:r>
              <a:rPr lang="it-IT" sz="2400" i="1" dirty="0">
                <a:ea typeface="ＭＳ Ｐゴシック" pitchFamily="34" charset="-128"/>
              </a:rPr>
              <a:t>Y</a:t>
            </a:r>
            <a:r>
              <a:rPr lang="it-IT" sz="2400" i="1" baseline="-25000" dirty="0">
                <a:ea typeface="ＭＳ Ｐゴシック" pitchFamily="34" charset="-128"/>
              </a:rPr>
              <a:t>t</a:t>
            </a:r>
            <a:r>
              <a:rPr lang="it-IT" sz="2400" baseline="-25000" dirty="0">
                <a:ea typeface="ＭＳ Ｐゴシック" pitchFamily="34" charset="-128"/>
              </a:rPr>
              <a:t>–</a:t>
            </a:r>
            <a:r>
              <a:rPr lang="it-IT" sz="2400" i="1" baseline="-25000" dirty="0">
                <a:ea typeface="ＭＳ Ｐゴシック" pitchFamily="34" charset="-128"/>
              </a:rPr>
              <a:t>j</a:t>
            </a:r>
            <a:r>
              <a:rPr lang="it-IT" sz="2400" dirty="0">
                <a:ea typeface="ＭＳ Ｐゴシック" pitchFamily="34" charset="-128"/>
              </a:rPr>
              <a:t>, </a:t>
            </a:r>
            <a:r>
              <a:rPr lang="it-IT" sz="2400" i="1" dirty="0">
                <a:ea typeface="ＭＳ Ｐゴシック" pitchFamily="34" charset="-128"/>
              </a:rPr>
              <a:t>X</a:t>
            </a:r>
            <a:r>
              <a:rPr lang="it-IT" sz="2400" i="1" baseline="-25000" dirty="0">
                <a:ea typeface="ＭＳ Ｐゴシック" pitchFamily="34" charset="-128"/>
              </a:rPr>
              <a:t>t</a:t>
            </a:r>
            <a:r>
              <a:rPr lang="it-IT" sz="2400" baseline="-25000" dirty="0">
                <a:ea typeface="ＭＳ Ｐゴシック" pitchFamily="34" charset="-128"/>
              </a:rPr>
              <a:t>–</a:t>
            </a:r>
            <a:r>
              <a:rPr lang="it-IT" sz="2400" i="1" baseline="-25000" dirty="0">
                <a:ea typeface="ＭＳ Ｐゴシック" pitchFamily="34" charset="-128"/>
              </a:rPr>
              <a:t>j</a:t>
            </a:r>
            <a:r>
              <a:rPr lang="it-IT" sz="2400" dirty="0">
                <a:ea typeface="ＭＳ Ｐゴシック" pitchFamily="34" charset="-128"/>
              </a:rPr>
              <a:t>) diventano indipendenti al crescere di </a:t>
            </a:r>
            <a:r>
              <a:rPr lang="it-IT" sz="2400" i="1" dirty="0">
                <a:ea typeface="ＭＳ Ｐゴシック" pitchFamily="34" charset="-128"/>
              </a:rPr>
              <a:t>j</a:t>
            </a:r>
            <a:endParaRPr lang="it-IT" sz="2400" dirty="0">
              <a:ea typeface="ＭＳ Ｐゴシック" pitchFamily="34" charset="-128"/>
            </a:endParaRPr>
          </a:p>
          <a:p>
            <a:pPr lvl="1"/>
            <a:r>
              <a:rPr lang="it-IT" sz="2000" dirty="0">
                <a:ea typeface="ＭＳ Ｐゴシック" pitchFamily="34" charset="-128"/>
              </a:rPr>
              <a:t>Intuitivamente, significa che si hanno esperimenti separati per periodi di tempo molto distanti fra loro.</a:t>
            </a:r>
          </a:p>
          <a:p>
            <a:pPr lvl="1"/>
            <a:r>
              <a:rPr lang="it-IT" sz="2000" dirty="0">
                <a:ea typeface="ＭＳ Ｐゴシック" pitchFamily="34" charset="-128"/>
              </a:rPr>
              <a:t>Nei dati sezionali, avevamo supposto che </a:t>
            </a: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dirty="0">
                <a:ea typeface="ＭＳ Ｐゴシック" pitchFamily="34" charset="-128"/>
              </a:rPr>
              <a:t> e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fossero i.i.d., conseguenza di una semplice campionatura  casuale – ciò portava </a:t>
            </a:r>
            <a:r>
              <a:rPr lang="it-IT" sz="2000">
                <a:ea typeface="ＭＳ Ｐゴシック" pitchFamily="34" charset="-128"/>
              </a:rPr>
              <a:t>al teorema limite centrale.</a:t>
            </a:r>
            <a:endParaRPr lang="it-IT" sz="2000" dirty="0">
              <a:ea typeface="ＭＳ Ｐゴシック" pitchFamily="34" charset="-128"/>
            </a:endParaRPr>
          </a:p>
          <a:p>
            <a:pPr lvl="1"/>
            <a:r>
              <a:rPr lang="it-IT" sz="2000" dirty="0">
                <a:ea typeface="ＭＳ Ｐゴシック" pitchFamily="34" charset="-128"/>
              </a:rPr>
              <a:t>Una versione </a:t>
            </a:r>
            <a:r>
              <a:rPr lang="it-IT" sz="2000">
                <a:ea typeface="ＭＳ Ｐゴシック" pitchFamily="34" charset="-128"/>
              </a:rPr>
              <a:t>del TLC </a:t>
            </a:r>
            <a:r>
              <a:rPr lang="it-IT" sz="2000" dirty="0">
                <a:ea typeface="ＭＳ Ｐゴシック" pitchFamily="34" charset="-128"/>
              </a:rPr>
              <a:t>vale per le variabili a serie temporali che diventano indipendenti al crescere della loro separazione temporale </a:t>
            </a:r>
            <a:r>
              <a:rPr lang="it-IT" sz="2000">
                <a:ea typeface="ＭＳ Ｐゴシック" pitchFamily="34" charset="-128"/>
              </a:rPr>
              <a:t>– L’assunzione </a:t>
            </a:r>
            <a:r>
              <a:rPr lang="it-IT" sz="2000" dirty="0">
                <a:ea typeface="ＭＳ Ｐゴシック" pitchFamily="34" charset="-128"/>
              </a:rPr>
              <a:t>2(b) è la controparte a serie temporali della parte “a distribuzione indipendente” di i.i.d.</a:t>
            </a:r>
          </a:p>
          <a:p>
            <a:pPr lvl="1"/>
            <a:endParaRPr lang="en-US" sz="1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031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In base ai presupposti del modello a ritardi distribuiti: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1380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sz="2000" dirty="0">
                    <a:ea typeface="ＭＳ Ｐゴシック" pitchFamily="34" charset="-128"/>
                  </a:rPr>
                  <a:t>OLS produce stimatori </a:t>
                </a:r>
                <a:r>
                  <a:rPr lang="it-IT" sz="2000" b="1" dirty="0">
                    <a:ea typeface="ＭＳ Ｐゴシック" pitchFamily="34" charset="-128"/>
                  </a:rPr>
                  <a:t>consistenti </a:t>
                </a:r>
                <a:r>
                  <a:rPr lang="it-IT" sz="2000" dirty="0">
                    <a:ea typeface="ＭＳ Ｐゴシック" pitchFamily="34" charset="-128"/>
                  </a:rPr>
                  <a:t>di </a:t>
                </a:r>
                <a:r>
                  <a:rPr lang="it-IT" sz="2000" i="1" dirty="0">
                    <a:ea typeface="ＭＳ Ｐゴシック" pitchFamily="34" charset="-128"/>
                    <a:sym typeface="Symbol" pitchFamily="18" charset="2"/>
                  </a:rPr>
                  <a:t>β</a:t>
                </a:r>
                <a:r>
                  <a:rPr lang="it-IT" sz="2000" baseline="-25000" dirty="0">
                    <a:ea typeface="ＭＳ Ｐゴシック" pitchFamily="34" charset="-128"/>
                  </a:rPr>
                  <a:t>1</a:t>
                </a:r>
                <a:r>
                  <a:rPr lang="it-IT" sz="2000" dirty="0">
                    <a:ea typeface="ＭＳ Ｐゴシック" pitchFamily="34" charset="-128"/>
                  </a:rPr>
                  <a:t>, </a:t>
                </a:r>
                <a:r>
                  <a:rPr lang="it-IT" sz="2000" i="1" dirty="0">
                    <a:ea typeface="ＭＳ Ｐゴシック" pitchFamily="34" charset="-128"/>
                    <a:sym typeface="Symbol" pitchFamily="18" charset="2"/>
                  </a:rPr>
                  <a:t>β</a:t>
                </a:r>
                <a:r>
                  <a:rPr lang="it-IT" sz="2000" baseline="-25000" dirty="0">
                    <a:ea typeface="ＭＳ Ｐゴシック" pitchFamily="34" charset="-128"/>
                  </a:rPr>
                  <a:t>2</a:t>
                </a:r>
                <a:r>
                  <a:rPr lang="it-IT" sz="2000" dirty="0">
                    <a:ea typeface="ＭＳ Ｐゴシック" pitchFamily="34" charset="-128"/>
                  </a:rPr>
                  <a:t>,…,</a:t>
                </a:r>
                <a:r>
                  <a:rPr lang="it-IT" sz="2000" i="1" dirty="0">
                    <a:ea typeface="ＭＳ Ｐゴシック" pitchFamily="34" charset="-128"/>
                    <a:sym typeface="Symbol" pitchFamily="18" charset="2"/>
                  </a:rPr>
                  <a:t> β</a:t>
                </a:r>
                <a:r>
                  <a:rPr lang="it-IT" sz="2000" i="1" baseline="-25000" dirty="0">
                    <a:ea typeface="ＭＳ Ｐゴシック" pitchFamily="34" charset="-128"/>
                  </a:rPr>
                  <a:t>r</a:t>
                </a:r>
                <a:r>
                  <a:rPr lang="it-IT" sz="2000" dirty="0">
                    <a:ea typeface="ＭＳ Ｐゴシック" pitchFamily="34" charset="-128"/>
                  </a:rPr>
                  <a:t> (dei moltiplicatori dinamici)</a:t>
                </a:r>
              </a:p>
              <a:p>
                <a:r>
                  <a:rPr lang="it-IT" sz="2000" dirty="0">
                    <a:ea typeface="ＭＳ Ｐゴシック" pitchFamily="34" charset="-128"/>
                  </a:rPr>
                  <a:t>In campioni grandi, la distribuzione campionaria di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IE" sz="2000" b="0" i="1" smtClean="0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accPr>
                          <m:e>
                            <m:r>
                              <a:rPr lang="en-IE" sz="2000" i="1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IE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2000" dirty="0">
                    <a:ea typeface="ＭＳ Ｐゴシック" pitchFamily="34" charset="-128"/>
                  </a:rPr>
                  <a:t>, ecc., è normale</a:t>
                </a:r>
              </a:p>
              <a:p>
                <a:r>
                  <a:rPr lang="it-IT" sz="2000" b="1" i="1" dirty="0">
                    <a:ea typeface="ＭＳ Ｐゴシック" pitchFamily="34" charset="-128"/>
                  </a:rPr>
                  <a:t>MA</a:t>
                </a:r>
                <a:r>
                  <a:rPr lang="it-IT" sz="2000" dirty="0">
                    <a:ea typeface="ＭＳ Ｐゴシック" pitchFamily="34" charset="-128"/>
                  </a:rPr>
                  <a:t> la formula per la varianza di questa distribuzione campionaria non è la solita dei dati sezionali (i.i.d.), perché </a:t>
                </a:r>
                <a:r>
                  <a:rPr lang="it-IT" sz="2000" i="1" dirty="0">
                    <a:ea typeface="ＭＳ Ｐゴシック" pitchFamily="34" charset="-128"/>
                  </a:rPr>
                  <a:t>u</a:t>
                </a:r>
                <a:r>
                  <a:rPr lang="it-IT" sz="2000" i="1" baseline="-25000" dirty="0">
                    <a:ea typeface="ＭＳ Ｐゴシック" pitchFamily="34" charset="-128"/>
                  </a:rPr>
                  <a:t>t</a:t>
                </a:r>
                <a:r>
                  <a:rPr lang="it-IT" sz="2000" dirty="0">
                    <a:ea typeface="ＭＳ Ｐゴシック" pitchFamily="34" charset="-128"/>
                  </a:rPr>
                  <a:t> non è i.i.d. – </a:t>
                </a:r>
                <a:r>
                  <a:rPr lang="it-IT" sz="2000" i="1" dirty="0">
                    <a:ea typeface="ＭＳ Ｐゴシック" pitchFamily="34" charset="-128"/>
                  </a:rPr>
                  <a:t>u</a:t>
                </a:r>
                <a:r>
                  <a:rPr lang="it-IT" sz="2000" i="1" baseline="-25000" dirty="0">
                    <a:ea typeface="ＭＳ Ｐゴシック" pitchFamily="34" charset="-128"/>
                  </a:rPr>
                  <a:t>t</a:t>
                </a:r>
                <a:r>
                  <a:rPr lang="it-IT" sz="2000" dirty="0">
                    <a:ea typeface="ＭＳ Ｐゴシック" pitchFamily="34" charset="-128"/>
                  </a:rPr>
                  <a:t> può essere serialmente correlato!</a:t>
                </a:r>
              </a:p>
              <a:p>
                <a:r>
                  <a:rPr lang="it-IT" sz="2000" dirty="0">
                    <a:ea typeface="ＭＳ Ｐゴシック" pitchFamily="34" charset="-128"/>
                  </a:rPr>
                  <a:t>Ciò significa che i normali errori standard di OLS (in genere le stampe di STATA) sono sbagliati!</a:t>
                </a:r>
              </a:p>
              <a:p>
                <a:r>
                  <a:rPr lang="it-IT" sz="2000" dirty="0">
                    <a:ea typeface="ＭＳ Ｐゴシック" pitchFamily="34" charset="-128"/>
                  </a:rPr>
                  <a:t>Occorre utilizzare, invece, errori standard che siano robusti sia all’autocorrelazione sia all’eteroschedasticità…</a:t>
                </a:r>
              </a:p>
              <a:p>
                <a:endParaRPr lang="it-IT" sz="2000" dirty="0">
                  <a:ea typeface="ＭＳ Ｐゴシック" pitchFamily="34" charset="-128"/>
                </a:endParaRPr>
              </a:p>
            </p:txBody>
          </p:sp>
        </mc:Choice>
        <mc:Fallback>
          <p:sp>
            <p:nvSpPr>
              <p:cNvPr id="74138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08" t="-933" r="-257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429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8" name="Title 1"/>
          <p:cNvSpPr>
            <a:spLocks noGrp="1"/>
          </p:cNvSpPr>
          <p:nvPr>
            <p:ph type="title"/>
          </p:nvPr>
        </p:nvSpPr>
        <p:spPr>
          <a:xfrm>
            <a:off x="304800" y="455613"/>
            <a:ext cx="8610600" cy="992187"/>
          </a:xfrm>
        </p:spPr>
        <p:txBody>
          <a:bodyPr/>
          <a:lstStyle/>
          <a:p>
            <a:r>
              <a:rPr lang="it-IT" dirty="0">
                <a:ea typeface="ＭＳ Ｐゴシック" pitchFamily="34" charset="-128"/>
              </a:rPr>
              <a:t>Errori standard consistenti in presenza di eteroschedasticità e autocorrelazione (HAC</a:t>
            </a:r>
            <a:r>
              <a:rPr lang="it-IT">
                <a:ea typeface="ＭＳ Ｐゴシック" pitchFamily="34" charset="-128"/>
              </a:rPr>
              <a:t>) (Paragrafo </a:t>
            </a:r>
            <a:r>
              <a:rPr lang="it-IT" dirty="0">
                <a:ea typeface="ＭＳ Ｐゴシック" pitchFamily="34" charset="-128"/>
              </a:rPr>
              <a:t>15.4)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2600"/>
                <a:ext cx="8443664" cy="4572000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it-IT" sz="2400" b="1" dirty="0">
                    <a:ea typeface="ＭＳ Ｐゴシック" pitchFamily="34" charset="-128"/>
                  </a:rPr>
                  <a:t>Il calcolo… per un singolo regressore </a:t>
                </a:r>
                <a:r>
                  <a:rPr lang="it-IT" sz="2400" b="1" i="1" dirty="0">
                    <a:ea typeface="ＭＳ Ｐゴシック" pitchFamily="34" charset="-128"/>
                  </a:rPr>
                  <a:t>X</a:t>
                </a:r>
                <a:r>
                  <a:rPr lang="it-IT" sz="2400" b="1" i="1" baseline="-25000" dirty="0">
                    <a:ea typeface="ＭＳ Ｐゴシック" pitchFamily="34" charset="-128"/>
                  </a:rPr>
                  <a:t>t</a:t>
                </a:r>
                <a:r>
                  <a:rPr lang="it-IT" sz="2400" b="1" dirty="0">
                    <a:ea typeface="ＭＳ Ｐゴシック" pitchFamily="34" charset="-128"/>
                  </a:rPr>
                  <a:t>:</a:t>
                </a:r>
                <a:endParaRPr lang="it-IT" sz="2400" dirty="0">
                  <a:ea typeface="ＭＳ Ｐゴシック" pitchFamily="34" charset="-128"/>
                </a:endParaRPr>
              </a:p>
              <a:p>
                <a:pPr algn="ctr">
                  <a:buFontTx/>
                  <a:buNone/>
                </a:pPr>
                <a:r>
                  <a:rPr lang="en-US" sz="2400" i="1" dirty="0">
                    <a:ea typeface="ＭＳ Ｐゴシック" pitchFamily="34" charset="-128"/>
                  </a:rPr>
                  <a:t>Y</a:t>
                </a:r>
                <a:r>
                  <a:rPr lang="en-US" sz="2400" i="1" baseline="-25000" dirty="0">
                    <a:ea typeface="ＭＳ Ｐゴシック" pitchFamily="34" charset="-128"/>
                  </a:rPr>
                  <a:t>t</a:t>
                </a:r>
                <a:r>
                  <a:rPr lang="en-US" sz="2400" dirty="0">
                    <a:ea typeface="ＭＳ Ｐゴシック" pitchFamily="34" charset="-128"/>
                  </a:rPr>
                  <a:t> = </a:t>
                </a:r>
                <a:r>
                  <a:rPr lang="en-US" sz="2400" i="1" dirty="0">
                    <a:ea typeface="ＭＳ Ｐゴシック" pitchFamily="34" charset="-128"/>
                    <a:sym typeface="Symbol" pitchFamily="18" charset="2"/>
                  </a:rPr>
                  <a:t>β</a:t>
                </a:r>
                <a:r>
                  <a:rPr lang="en-US" sz="2400" baseline="-25000" dirty="0">
                    <a:ea typeface="ＭＳ Ｐゴシック" pitchFamily="34" charset="-128"/>
                  </a:rPr>
                  <a:t>0</a:t>
                </a:r>
                <a:r>
                  <a:rPr lang="en-US" sz="2400" dirty="0">
                    <a:ea typeface="ＭＳ Ｐゴシック" pitchFamily="34" charset="-128"/>
                  </a:rPr>
                  <a:t> + </a:t>
                </a:r>
                <a:r>
                  <a:rPr lang="en-US" sz="2400" i="1" dirty="0">
                    <a:ea typeface="ＭＳ Ｐゴシック" pitchFamily="34" charset="-128"/>
                    <a:sym typeface="Symbol" pitchFamily="18" charset="2"/>
                  </a:rPr>
                  <a:t>β</a:t>
                </a:r>
                <a:r>
                  <a:rPr lang="en-US" sz="2400" baseline="-25000" dirty="0">
                    <a:ea typeface="ＭＳ Ｐゴシック" pitchFamily="34" charset="-128"/>
                  </a:rPr>
                  <a:t>1</a:t>
                </a:r>
                <a:r>
                  <a:rPr lang="en-US" sz="2400" i="1" dirty="0">
                    <a:ea typeface="ＭＳ Ｐゴシック" pitchFamily="34" charset="-128"/>
                  </a:rPr>
                  <a:t>X</a:t>
                </a:r>
                <a:r>
                  <a:rPr lang="en-US" sz="2400" i="1" baseline="-25000" dirty="0">
                    <a:ea typeface="ＭＳ Ｐゴシック" pitchFamily="34" charset="-128"/>
                  </a:rPr>
                  <a:t>t</a:t>
                </a:r>
                <a:r>
                  <a:rPr lang="en-US" sz="2400" dirty="0">
                    <a:ea typeface="ＭＳ Ｐゴシック" pitchFamily="34" charset="-128"/>
                  </a:rPr>
                  <a:t> + </a:t>
                </a:r>
                <a:r>
                  <a:rPr lang="en-US" sz="2400" i="1" dirty="0">
                    <a:ea typeface="ＭＳ Ｐゴシック" pitchFamily="34" charset="-128"/>
                  </a:rPr>
                  <a:t>u</a:t>
                </a:r>
                <a:r>
                  <a:rPr lang="en-US" sz="2400" i="1" baseline="-25000" dirty="0">
                    <a:ea typeface="ＭＳ Ｐゴシック" pitchFamily="34" charset="-128"/>
                  </a:rPr>
                  <a:t>t</a:t>
                </a:r>
                <a:endParaRPr lang="en-US" sz="2400" dirty="0">
                  <a:ea typeface="ＭＳ Ｐゴシック" pitchFamily="34" charset="-128"/>
                </a:endParaRPr>
              </a:p>
              <a:p>
                <a:pPr>
                  <a:buFontTx/>
                  <a:buNone/>
                </a:pPr>
                <a:endParaRPr lang="it-IT" sz="2400" dirty="0">
                  <a:ea typeface="ＭＳ Ｐゴシック" pitchFamily="34" charset="-128"/>
                </a:endParaRPr>
              </a:p>
              <a:p>
                <a:r>
                  <a:rPr lang="it-IT" sz="2400" dirty="0">
                    <a:ea typeface="ＭＳ Ｐゴシック" pitchFamily="34" charset="-128"/>
                  </a:rPr>
                  <a:t>Per lo stimatore </a:t>
                </a:r>
                <a:r>
                  <a:rPr lang="en-US" sz="2400" dirty="0">
                    <a:ea typeface="ＭＳ Ｐゴシック" pitchFamily="34" charset="-128"/>
                  </a:rPr>
                  <a:t>OLS (</a:t>
                </a:r>
                <a:r>
                  <a:rPr lang="en-US" sz="2400" dirty="0" err="1">
                    <a:ea typeface="ＭＳ Ｐゴシック" pitchFamily="34" charset="-128"/>
                  </a:rPr>
                  <a:t>dall’Appendice</a:t>
                </a:r>
                <a:r>
                  <a:rPr lang="en-US" sz="2400" dirty="0">
                    <a:ea typeface="ＭＳ Ｐゴシック" pitchFamily="34" charset="-128"/>
                  </a:rPr>
                  <a:t> 4.3 </a:t>
                </a:r>
                <a:r>
                  <a:rPr lang="en-US" sz="2400" dirty="0" err="1">
                    <a:ea typeface="ＭＳ Ｐゴシック" pitchFamily="34" charset="-128"/>
                  </a:rPr>
                  <a:t>oppure</a:t>
                </a:r>
                <a:r>
                  <a:rPr lang="en-US" sz="2400" dirty="0">
                    <a:ea typeface="ＭＳ Ｐゴシック" pitchFamily="34" charset="-128"/>
                  </a:rPr>
                  <a:t> </a:t>
                </a:r>
                <a:r>
                  <a:rPr lang="en-US" sz="2400" dirty="0" err="1">
                    <a:ea typeface="ＭＳ Ｐゴシック" pitchFamily="34" charset="-128"/>
                  </a:rPr>
                  <a:t>mie</a:t>
                </a:r>
                <a:r>
                  <a:rPr lang="en-US" sz="2400" dirty="0">
                    <a:ea typeface="ＭＳ Ｐゴシック" pitchFamily="34" charset="-128"/>
                  </a:rPr>
                  <a:t> note),</a:t>
                </a:r>
              </a:p>
              <a:p>
                <a:pPr algn="ctr">
                  <a:buFontTx/>
                  <a:buNone/>
                </a:pPr>
                <a:endParaRPr lang="en-US" sz="2400" dirty="0">
                  <a:ea typeface="ＭＳ Ｐゴシック" pitchFamily="34" charset="-128"/>
                </a:endParaRPr>
              </a:p>
              <a:p>
                <a:pPr>
                  <a:buFontTx/>
                  <a:buNone/>
                </a:pPr>
                <a:r>
                  <a:rPr lang="en-US" sz="2400" dirty="0">
                    <a:ea typeface="ＭＳ Ｐゴシック" pitchFamily="34" charset="-128"/>
                  </a:rPr>
                  <a:t>   </a:t>
                </a:r>
              </a:p>
              <a:p>
                <a:pPr algn="ctr">
                  <a:buFontTx/>
                  <a:buNone/>
                </a:pPr>
                <a:endParaRPr lang="en-US" sz="2400" dirty="0">
                  <a:ea typeface="ＭＳ Ｐゴシック" pitchFamily="34" charset="-128"/>
                  <a:sym typeface="Euclid Symbol" pitchFamily="18" charset="2"/>
                </a:endParaRPr>
              </a:p>
              <a:p>
                <a:pPr algn="ctr">
                  <a:buFontTx/>
                  <a:buNone/>
                </a:pPr>
                <a:endParaRPr lang="en-US" sz="2400" dirty="0">
                  <a:latin typeface="MS Gothic" pitchFamily="49" charset="-128"/>
                  <a:ea typeface="MS Gothic" pitchFamily="49" charset="-128"/>
                  <a:sym typeface="Euclid Symbol" pitchFamily="18" charset="2"/>
                </a:endParaRPr>
              </a:p>
              <a:p>
                <a:pPr>
                  <a:buFontTx/>
                  <a:buNone/>
                </a:pPr>
                <a:endParaRPr lang="en-US" sz="2400" dirty="0">
                  <a:ea typeface="ＭＳ Ｐゴシック" pitchFamily="34" charset="-128"/>
                </a:endParaRPr>
              </a:p>
              <a:p>
                <a:pPr>
                  <a:buFontTx/>
                  <a:buNone/>
                </a:pPr>
                <a:r>
                  <a:rPr lang="en-US" sz="2400" dirty="0">
                    <a:ea typeface="ＭＳ Ｐゴシック" pitchFamily="34" charset="-128"/>
                  </a:rPr>
                  <a:t>dove </a:t>
                </a:r>
                <a:r>
                  <a:rPr lang="en-US" sz="2400" i="1" dirty="0">
                    <a:ea typeface="ＭＳ Ｐゴシック" pitchFamily="34" charset="-128"/>
                  </a:rPr>
                  <a:t>v</a:t>
                </a:r>
                <a:r>
                  <a:rPr lang="en-US" sz="2400" i="1" baseline="-25000" dirty="0">
                    <a:ea typeface="ＭＳ Ｐゴシック" pitchFamily="34" charset="-128"/>
                  </a:rPr>
                  <a:t>t</a:t>
                </a:r>
                <a:r>
                  <a:rPr lang="en-US" sz="2400" dirty="0">
                    <a:ea typeface="ＭＳ Ｐゴシック" pitchFamily="34" charset="-128"/>
                  </a:rPr>
                  <a:t> = (</a:t>
                </a:r>
                <a:r>
                  <a:rPr lang="en-US" sz="2400" i="1" dirty="0">
                    <a:ea typeface="ＭＳ Ｐゴシック" pitchFamily="34" charset="-128"/>
                  </a:rPr>
                  <a:t>X</a:t>
                </a:r>
                <a:r>
                  <a:rPr lang="en-US" sz="2400" i="1" baseline="-25000" dirty="0">
                    <a:ea typeface="ＭＳ Ｐゴシック" pitchFamily="34" charset="-128"/>
                  </a:rPr>
                  <a:t>t</a:t>
                </a:r>
                <a:r>
                  <a:rPr lang="en-US" sz="2400" dirty="0">
                    <a:ea typeface="ＭＳ Ｐゴシック" pitchFamily="34" charset="-128"/>
                  </a:rPr>
                  <a:t> –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E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>
                    <a:ea typeface="ＭＳ Ｐゴシック" pitchFamily="34" charset="-128"/>
                  </a:rPr>
                  <a:t>)</a:t>
                </a:r>
                <a:r>
                  <a:rPr lang="en-US" sz="2400" i="1" dirty="0">
                    <a:ea typeface="ＭＳ Ｐゴシック" pitchFamily="34" charset="-128"/>
                  </a:rPr>
                  <a:t>u</a:t>
                </a:r>
                <a:r>
                  <a:rPr lang="en-US" sz="2400" i="1" baseline="-25000" dirty="0">
                    <a:ea typeface="ＭＳ Ｐゴシック" pitchFamily="34" charset="-128"/>
                  </a:rPr>
                  <a:t>t</a:t>
                </a:r>
                <a:r>
                  <a:rPr lang="en-US" sz="2400" dirty="0">
                    <a:ea typeface="ＭＳ Ｐゴシック" pitchFamily="34" charset="-128"/>
                  </a:rPr>
                  <a:t>.</a:t>
                </a:r>
              </a:p>
              <a:p>
                <a:endParaRPr lang="en-US" sz="2400" dirty="0">
                  <a:ea typeface="ＭＳ Ｐゴシック" pitchFamily="34" charset="-128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443664" cy="4572000"/>
              </a:xfrm>
              <a:blipFill>
                <a:blip r:embed="rId2"/>
                <a:stretch>
                  <a:fillRect l="-1083" t="-1067" b="-720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9322213-2C0F-4D74-839A-7F99C6A934A4}"/>
                  </a:ext>
                </a:extLst>
              </p:cNvPr>
              <p:cNvSpPr/>
              <p:nvPr/>
            </p:nvSpPr>
            <p:spPr>
              <a:xfrm>
                <a:off x="-1677693" y="3581400"/>
                <a:ext cx="10593093" cy="2430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IE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E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I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E" sz="24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IE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E" sz="24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IE" sz="240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IE" sz="2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en-I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E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E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  <m:e>
                              <m:d>
                                <m:dPr>
                                  <m:endChr m:val=""/>
                                  <m:ctrlPr>
                                    <a:rPr lang="en-I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IE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en-IE" sz="2400" i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sSub>
                                    <m:sSubPr>
                                      <m:ctrlP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num>
                        <m:den>
                          <m:f>
                            <m:fPr>
                              <m:ctrlPr>
                                <a:rPr lang="en-IE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IE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en-I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IE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E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I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IE" sz="2400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IE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IE" sz="2400" i="1" dirty="0">
                  <a:latin typeface="Cambria Math" panose="02040503050406030204" pitchFamily="18" charset="0"/>
                </a:endParaRPr>
              </a:p>
              <a:p>
                <a:endParaRPr lang="en-IE" sz="2400" i="1" dirty="0">
                  <a:latin typeface="Cambria Math" panose="02040503050406030204" pitchFamily="18" charset="0"/>
                </a:endParaRPr>
              </a:p>
              <a:p>
                <a:r>
                  <a:rPr lang="en-IE" sz="2400" i="1" dirty="0">
                    <a:latin typeface="Cambria Math" panose="020405030504060302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en-IE" sz="2400" b="0" i="1" smtClean="0">
                        <a:latin typeface="Cambria Math" panose="02040503050406030204" pitchFamily="18" charset="0"/>
                      </a:rPr>
                      <m:t>                               </m:t>
                    </m:r>
                    <m:r>
                      <a:rPr lang="en-IE" sz="2400" i="1">
                        <a:latin typeface="Cambria Math" panose="02040503050406030204" pitchFamily="18" charset="0"/>
                      </a:rPr>
                      <m:t>≅</m:t>
                    </m:r>
                    <m:r>
                      <a:rPr lang="en-IE" sz="24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I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E" sz="24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IE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en-IE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IE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IE" sz="240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IE" sz="24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IE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I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E" sz="24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IE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nary>
                      </m:num>
                      <m:den>
                        <m:sSubSup>
                          <m:sSubSupPr>
                            <m:ctrlPr>
                              <a:rPr lang="en-I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E" sz="24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IE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  <m:sup>
                            <m:r>
                              <a:rPr lang="en-IE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IE" sz="2400" dirty="0"/>
                  <a:t>               </a:t>
                </a:r>
                <a:r>
                  <a:rPr lang="en-US" sz="2400" dirty="0"/>
                  <a:t>(</a:t>
                </a:r>
                <a:r>
                  <a:rPr lang="it-IT" sz="2400" dirty="0"/>
                  <a:t>in grandi campioni</a:t>
                </a:r>
                <a:r>
                  <a:rPr lang="en-US" sz="2400" dirty="0"/>
                  <a:t>)</a:t>
                </a: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9322213-2C0F-4D74-839A-7F99C6A934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77693" y="3581400"/>
                <a:ext cx="10593093" cy="2430409"/>
              </a:xfrm>
              <a:prstGeom prst="rect">
                <a:avLst/>
              </a:prstGeom>
              <a:blipFill>
                <a:blip r:embed="rId3"/>
                <a:stretch>
                  <a:fillRect r="-58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135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>
                <a:ea typeface="ＭＳ Ｐゴシック" pitchFamily="34" charset="-128"/>
              </a:rPr>
              <a:t>Errori standard HAC (continua</a:t>
            </a:r>
            <a:r>
              <a:rPr lang="it-IT">
                <a:ea typeface="ＭＳ Ｐゴシック" pitchFamily="34" charset="-128"/>
              </a:rPr>
              <a:t>)</a:t>
            </a:r>
            <a:endParaRPr lang="it-IT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4784"/>
            <a:ext cx="8610600" cy="4687416"/>
          </a:xfrm>
        </p:spPr>
        <p:txBody>
          <a:bodyPr/>
          <a:lstStyle/>
          <a:p>
            <a:pPr>
              <a:buFontTx/>
              <a:buNone/>
            </a:pPr>
            <a:r>
              <a:rPr lang="it-IT" sz="2400" dirty="0">
                <a:ea typeface="ＭＳ Ｐゴシック" pitchFamily="34" charset="-128"/>
              </a:rPr>
              <a:t>Per cui, in grandi campioni</a:t>
            </a:r>
            <a:r>
              <a:rPr lang="en-US" sz="2400" dirty="0">
                <a:ea typeface="ＭＳ Ｐゴシック" pitchFamily="34" charset="-128"/>
              </a:rPr>
              <a:t>, </a:t>
            </a:r>
          </a:p>
          <a:p>
            <a:pPr>
              <a:buFontTx/>
              <a:buNone/>
            </a:pPr>
            <a:r>
              <a:rPr lang="en-US" sz="2400" b="1" i="1" dirty="0">
                <a:ea typeface="ＭＳ Ｐゴシック" pitchFamily="34" charset="-128"/>
              </a:rPr>
              <a:t> </a:t>
            </a:r>
          </a:p>
          <a:p>
            <a:pPr>
              <a:buFontTx/>
              <a:buNone/>
            </a:pPr>
            <a:endParaRPr lang="en-US" sz="2400" dirty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sz="2400" dirty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sz="2400" dirty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it-IT" sz="2400" b="1" i="1" dirty="0">
                <a:ea typeface="ＭＳ Ｐゴシック" pitchFamily="34" charset="-128"/>
              </a:rPr>
              <a:t>Nei dati i.i.d. sezionali</a:t>
            </a:r>
            <a:r>
              <a:rPr lang="it-IT" sz="2400" dirty="0">
                <a:ea typeface="ＭＳ Ｐゴシック" pitchFamily="34" charset="-128"/>
              </a:rPr>
              <a:t>, cov(</a:t>
            </a:r>
            <a:r>
              <a:rPr lang="it-IT" sz="2400" i="1" dirty="0">
                <a:ea typeface="ＭＳ Ｐゴシック" pitchFamily="34" charset="-128"/>
              </a:rPr>
              <a:t>v</a:t>
            </a:r>
            <a:r>
              <a:rPr lang="it-IT" sz="2400" i="1" baseline="-25000" dirty="0">
                <a:ea typeface="ＭＳ Ｐゴシック" pitchFamily="34" charset="-128"/>
              </a:rPr>
              <a:t>t</a:t>
            </a:r>
            <a:r>
              <a:rPr lang="it-IT" sz="2400" baseline="-25000" dirty="0">
                <a:ea typeface="ＭＳ Ｐゴシック" pitchFamily="34" charset="-128"/>
              </a:rPr>
              <a:t>, </a:t>
            </a:r>
            <a:r>
              <a:rPr lang="it-IT" sz="2400" i="1" dirty="0">
                <a:ea typeface="ＭＳ Ｐゴシック" pitchFamily="34" charset="-128"/>
              </a:rPr>
              <a:t>v</a:t>
            </a:r>
            <a:r>
              <a:rPr lang="it-IT" sz="2400" i="1" baseline="-25000" dirty="0">
                <a:ea typeface="ＭＳ Ｐゴシック" pitchFamily="34" charset="-128"/>
              </a:rPr>
              <a:t>s</a:t>
            </a:r>
            <a:r>
              <a:rPr lang="it-IT" sz="2400" dirty="0">
                <a:ea typeface="ＭＳ Ｐゴシック" pitchFamily="34" charset="-128"/>
              </a:rPr>
              <a:t>) = 0 per </a:t>
            </a:r>
            <a:r>
              <a:rPr lang="it-IT" sz="2400" i="1" dirty="0">
                <a:ea typeface="ＭＳ Ｐゴシック" pitchFamily="34" charset="-128"/>
              </a:rPr>
              <a:t>t</a:t>
            </a:r>
            <a:r>
              <a:rPr lang="it-IT" sz="2400" dirty="0">
                <a:ea typeface="ＭＳ Ｐゴシック" pitchFamily="34" charset="-128"/>
              </a:rPr>
              <a:t> </a:t>
            </a:r>
            <a:r>
              <a:rPr lang="it-IT" sz="2400" dirty="0">
                <a:ea typeface="ＭＳ Ｐゴシック" pitchFamily="34" charset="-128"/>
                <a:sym typeface="Euclid Symbol" pitchFamily="18" charset="2"/>
              </a:rPr>
              <a:t>≠</a:t>
            </a:r>
            <a:r>
              <a:rPr lang="it-IT" sz="2400" dirty="0">
                <a:ea typeface="ＭＳ Ｐゴシック" pitchFamily="34" charset="-128"/>
              </a:rPr>
              <a:t> </a:t>
            </a:r>
            <a:r>
              <a:rPr lang="it-IT" sz="2400" i="1" dirty="0">
                <a:ea typeface="ＭＳ Ｐゴシック" pitchFamily="34" charset="-128"/>
              </a:rPr>
              <a:t>s</a:t>
            </a:r>
            <a:r>
              <a:rPr lang="it-IT" sz="2400" dirty="0">
                <a:ea typeface="ＭＳ Ｐゴシック" pitchFamily="34" charset="-128"/>
              </a:rPr>
              <a:t>, quindi</a:t>
            </a:r>
          </a:p>
          <a:p>
            <a:pPr>
              <a:buFontTx/>
              <a:buNone/>
            </a:pPr>
            <a:endParaRPr lang="en-US" sz="2400" dirty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400" dirty="0">
                <a:ea typeface="ＭＳ Ｐゴシック" pitchFamily="34" charset="-128"/>
              </a:rPr>
              <a:t> </a:t>
            </a:r>
          </a:p>
          <a:p>
            <a:pPr marL="0" indent="0">
              <a:buNone/>
            </a:pPr>
            <a:r>
              <a:rPr lang="it-IT" sz="2400" dirty="0">
                <a:ea typeface="ＭＳ Ｐゴシック" pitchFamily="34" charset="-128"/>
              </a:rPr>
              <a:t>Questo è il nostro solito risultato per dati sezionali (</a:t>
            </a:r>
            <a:r>
              <a:rPr lang="it-IT" sz="2400" i="1" dirty="0">
                <a:ea typeface="ＭＳ Ｐゴシック" pitchFamily="34" charset="-128"/>
              </a:rPr>
              <a:t>Appendice 4.3 o mie note</a:t>
            </a:r>
            <a:r>
              <a:rPr lang="it-IT" sz="2400" dirty="0">
                <a:ea typeface="ＭＳ Ｐゴシック" pitchFamily="34" charset="-128"/>
              </a:rPr>
              <a:t>).</a:t>
            </a:r>
          </a:p>
          <a:p>
            <a:pPr>
              <a:buFontTx/>
              <a:buNone/>
            </a:pPr>
            <a:br>
              <a:rPr lang="en-US" sz="2400" b="1" i="1" dirty="0">
                <a:ea typeface="ＭＳ Ｐゴシック" pitchFamily="34" charset="-128"/>
              </a:rPr>
            </a:br>
            <a:endParaRPr lang="en-US" sz="2400" dirty="0">
              <a:ea typeface="ＭＳ Ｐゴシック" pitchFamily="34" charset="-128"/>
            </a:endParaRPr>
          </a:p>
        </p:txBody>
      </p:sp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C984FB50-7479-41A9-9110-FCC26CE813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084845"/>
              </p:ext>
            </p:extLst>
          </p:nvPr>
        </p:nvGraphicFramePr>
        <p:xfrm>
          <a:off x="2294730" y="2209800"/>
          <a:ext cx="4554537" cy="181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4" name="Equation" r:id="rId3" imgW="4698720" imgH="1866600" progId="Equation.DSMT4">
                  <p:embed/>
                </p:oleObj>
              </mc:Choice>
              <mc:Fallback>
                <p:oleObj name="Equation" r:id="rId3" imgW="4698720" imgH="1866600" progId="Equation.DSMT4">
                  <p:embed/>
                  <p:pic>
                    <p:nvPicPr>
                      <p:cNvPr id="296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4730" y="2209800"/>
                        <a:ext cx="4554537" cy="1819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6E5CBB76-006F-4877-8C8A-6B5ECDEEAC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731855"/>
              </p:ext>
            </p:extLst>
          </p:nvPr>
        </p:nvGraphicFramePr>
        <p:xfrm>
          <a:off x="2012156" y="4876800"/>
          <a:ext cx="5119687" cy="886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5" name="Equation" r:id="rId5" imgW="5244840" imgH="914400" progId="Equation.DSMT4">
                  <p:embed/>
                </p:oleObj>
              </mc:Choice>
              <mc:Fallback>
                <p:oleObj name="Equation" r:id="rId5" imgW="5244840" imgH="914400" progId="Equation.DSMT4">
                  <p:embed/>
                  <p:pic>
                    <p:nvPicPr>
                      <p:cNvPr id="296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156" y="4876800"/>
                        <a:ext cx="5119687" cy="8861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343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>
                <a:ea typeface="ＭＳ Ｐゴシック" pitchFamily="34" charset="-128"/>
              </a:rPr>
              <a:t>Errori standard HAC (continua)</a:t>
            </a:r>
            <a:endParaRPr lang="it-IT" dirty="0">
              <a:ea typeface="ＭＳ Ｐゴシック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8294688" cy="4572000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it-IT" sz="2000" b="1" i="1" dirty="0">
                    <a:ea typeface="ＭＳ Ｐゴシック" pitchFamily="34" charset="-128"/>
                  </a:rPr>
                  <a:t>Ma in dati a serie temporali, </a:t>
                </a:r>
                <a:r>
                  <a:rPr lang="it-IT" sz="2000" dirty="0">
                    <a:ea typeface="ＭＳ Ｐゴシック" pitchFamily="34" charset="-128"/>
                  </a:rPr>
                  <a:t>cov(</a:t>
                </a:r>
                <a:r>
                  <a:rPr lang="it-IT" sz="2000" i="1" dirty="0">
                    <a:ea typeface="ＭＳ Ｐゴシック" pitchFamily="34" charset="-128"/>
                  </a:rPr>
                  <a:t>v</a:t>
                </a:r>
                <a:r>
                  <a:rPr lang="it-IT" sz="2000" i="1" baseline="-25000" dirty="0">
                    <a:ea typeface="ＭＳ Ｐゴシック" pitchFamily="34" charset="-128"/>
                  </a:rPr>
                  <a:t>t</a:t>
                </a:r>
                <a:r>
                  <a:rPr lang="it-IT" sz="2000" baseline="-25000" dirty="0">
                    <a:ea typeface="ＭＳ Ｐゴシック" pitchFamily="34" charset="-128"/>
                  </a:rPr>
                  <a:t>, </a:t>
                </a:r>
                <a:r>
                  <a:rPr lang="it-IT" sz="2000" i="1" dirty="0">
                    <a:ea typeface="ＭＳ Ｐゴシック" pitchFamily="34" charset="-128"/>
                  </a:rPr>
                  <a:t>v</a:t>
                </a:r>
                <a:r>
                  <a:rPr lang="it-IT" sz="2000" i="1" baseline="-25000" dirty="0">
                    <a:ea typeface="ＭＳ Ｐゴシック" pitchFamily="34" charset="-128"/>
                  </a:rPr>
                  <a:t>s</a:t>
                </a:r>
                <a:r>
                  <a:rPr lang="it-IT" sz="2000" dirty="0">
                    <a:ea typeface="ＭＳ Ｐゴシック" pitchFamily="34" charset="-128"/>
                  </a:rPr>
                  <a:t>) </a:t>
                </a:r>
                <a:r>
                  <a:rPr lang="it-IT" sz="2000" dirty="0">
                    <a:ea typeface="ＭＳ Ｐゴシック" pitchFamily="34" charset="-128"/>
                    <a:sym typeface="Symbol" pitchFamily="18" charset="2"/>
                  </a:rPr>
                  <a:t>≠</a:t>
                </a:r>
                <a:r>
                  <a:rPr lang="it-IT" sz="2000" dirty="0">
                    <a:ea typeface="ＭＳ Ｐゴシック" pitchFamily="34" charset="-128"/>
                  </a:rPr>
                  <a:t> 0 in generale.</a:t>
                </a:r>
              </a:p>
              <a:p>
                <a:pPr>
                  <a:buFontTx/>
                  <a:buNone/>
                </a:pPr>
                <a:r>
                  <a:rPr lang="it-IT" sz="2000" dirty="0">
                    <a:ea typeface="ＭＳ Ｐゴシック" pitchFamily="34" charset="-128"/>
                  </a:rPr>
                  <a:t> Si ponga </a:t>
                </a:r>
                <a:r>
                  <a:rPr lang="it-IT" sz="2000" i="1" dirty="0">
                    <a:ea typeface="ＭＳ Ｐゴシック" pitchFamily="34" charset="-128"/>
                  </a:rPr>
                  <a:t>T</a:t>
                </a:r>
                <a:r>
                  <a:rPr lang="it-IT" sz="2000" dirty="0">
                    <a:ea typeface="ＭＳ Ｐゴシック" pitchFamily="34" charset="-128"/>
                  </a:rPr>
                  <a:t> = 2:</a:t>
                </a:r>
              </a:p>
              <a:p>
                <a:pPr>
                  <a:spcAft>
                    <a:spcPts val="600"/>
                  </a:spcAft>
                </a:pPr>
                <a:endParaRPr lang="it-IT" sz="2000" dirty="0">
                  <a:ea typeface="ＭＳ Ｐゴシック" pitchFamily="34" charset="-128"/>
                </a:endParaRPr>
              </a:p>
              <a:p>
                <a:pPr>
                  <a:spcAft>
                    <a:spcPts val="600"/>
                  </a:spcAft>
                </a:pPr>
                <a:endParaRPr lang="it-IT" sz="2000" dirty="0">
                  <a:ea typeface="ＭＳ Ｐゴシック" pitchFamily="34" charset="-128"/>
                </a:endParaRPr>
              </a:p>
              <a:p>
                <a:pPr>
                  <a:spcAft>
                    <a:spcPts val="600"/>
                  </a:spcAft>
                </a:pPr>
                <a:endParaRPr lang="it-IT" sz="2000" dirty="0">
                  <a:ea typeface="ＭＳ Ｐゴシック" pitchFamily="34" charset="-128"/>
                </a:endParaRPr>
              </a:p>
              <a:p>
                <a:pPr>
                  <a:spcAft>
                    <a:spcPts val="600"/>
                  </a:spcAft>
                </a:pPr>
                <a:endParaRPr lang="it-IT" sz="2000" dirty="0">
                  <a:ea typeface="ＭＳ Ｐゴシック" pitchFamily="34" charset="-128"/>
                </a:endParaRPr>
              </a:p>
              <a:p>
                <a:pPr>
                  <a:spcAft>
                    <a:spcPts val="600"/>
                  </a:spcAft>
                </a:pPr>
                <a:endParaRPr lang="it-IT" sz="2000" dirty="0">
                  <a:ea typeface="ＭＳ Ｐゴシック" pitchFamily="34" charset="-128"/>
                </a:endParaRPr>
              </a:p>
              <a:p>
                <a:pPr>
                  <a:spcAft>
                    <a:spcPts val="600"/>
                  </a:spcAft>
                </a:pPr>
                <a:endParaRPr lang="it-IT" sz="2000" dirty="0">
                  <a:ea typeface="ＭＳ Ｐゴシック" pitchFamily="34" charset="-128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it-IT" sz="2000" dirty="0">
                    <a:ea typeface="ＭＳ Ｐゴシック" pitchFamily="34" charset="-128"/>
                  </a:rPr>
                  <a:t>In dati i.i.d., </a:t>
                </a:r>
                <a:r>
                  <a:rPr lang="it-IT" sz="2000" i="1" dirty="0">
                    <a:ea typeface="ＭＳ Ｐゴシック" pitchFamily="34" charset="-128"/>
                    <a:sym typeface="Symbol" pitchFamily="18" charset="2"/>
                  </a:rPr>
                  <a:t>ρ</a:t>
                </a:r>
                <a:r>
                  <a:rPr lang="it-IT" sz="2000" baseline="-25000" dirty="0">
                    <a:ea typeface="ＭＳ Ｐゴシック" pitchFamily="34" charset="-128"/>
                  </a:rPr>
                  <a:t>1</a:t>
                </a:r>
                <a:r>
                  <a:rPr lang="it-IT" sz="2000" dirty="0">
                    <a:ea typeface="ＭＳ Ｐゴシック" pitchFamily="34" charset="-128"/>
                  </a:rPr>
                  <a:t> = 0 e quindi </a:t>
                </a:r>
                <a:r>
                  <a:rPr lang="it-IT" sz="2000" i="1" dirty="0">
                    <a:ea typeface="ＭＳ Ｐゴシック" pitchFamily="34" charset="-128"/>
                  </a:rPr>
                  <a:t>f</a:t>
                </a:r>
                <a:r>
                  <a:rPr lang="it-IT" sz="2000" baseline="-25000" dirty="0">
                    <a:ea typeface="ＭＳ Ｐゴシック" pitchFamily="34" charset="-128"/>
                  </a:rPr>
                  <a:t>2</a:t>
                </a:r>
                <a:r>
                  <a:rPr lang="it-IT" sz="2000" dirty="0">
                    <a:ea typeface="ＭＳ Ｐゴシック" pitchFamily="34" charset="-128"/>
                  </a:rPr>
                  <a:t> = 1, dando la consueta formula</a:t>
                </a:r>
              </a:p>
              <a:p>
                <a:pPr>
                  <a:spcAft>
                    <a:spcPts val="600"/>
                  </a:spcAft>
                </a:pPr>
                <a:r>
                  <a:rPr lang="it-IT" sz="2000" dirty="0">
                    <a:ea typeface="ＭＳ Ｐゴシック" pitchFamily="34" charset="-128"/>
                  </a:rPr>
                  <a:t>In dati a serie temporali, se </a:t>
                </a:r>
                <a:r>
                  <a:rPr lang="it-IT" sz="2000" i="1" dirty="0">
                    <a:ea typeface="ＭＳ Ｐゴシック" pitchFamily="34" charset="-128"/>
                    <a:sym typeface="Symbol" pitchFamily="18" charset="2"/>
                  </a:rPr>
                  <a:t>ρ</a:t>
                </a:r>
                <a:r>
                  <a:rPr lang="it-IT" sz="2000" baseline="-25000" dirty="0">
                    <a:ea typeface="ＭＳ Ｐゴシック" pitchFamily="34" charset="-128"/>
                  </a:rPr>
                  <a:t>1</a:t>
                </a:r>
                <a:r>
                  <a:rPr lang="it-IT" sz="2000" dirty="0">
                    <a:ea typeface="ＭＳ Ｐゴシック" pitchFamily="34" charset="-128"/>
                  </a:rPr>
                  <a:t> </a:t>
                </a:r>
                <a:r>
                  <a:rPr lang="it-IT" sz="2000" dirty="0">
                    <a:ea typeface="ＭＳ Ｐゴシック" pitchFamily="34" charset="-128"/>
                    <a:sym typeface="Euclid Symbol" pitchFamily="18" charset="2"/>
                  </a:rPr>
                  <a:t>≠</a:t>
                </a:r>
                <a:r>
                  <a:rPr lang="it-IT" sz="2000" dirty="0">
                    <a:ea typeface="ＭＳ Ｐゴシック" pitchFamily="34" charset="-128"/>
                  </a:rPr>
                  <a:t> 0 allora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E" sz="2000" b="0" i="0" smtClean="0">
                        <a:latin typeface="Cambria Math" panose="02040503050406030204" pitchFamily="18" charset="0"/>
                        <a:ea typeface="ＭＳ Ｐゴシック" pitchFamily="34" charset="-128"/>
                      </a:rPr>
                      <m:t>var</m:t>
                    </m:r>
                    <m:r>
                      <a:rPr lang="en-IE" sz="2000" b="0" i="1" smtClean="0">
                        <a:latin typeface="Cambria Math" panose="02040503050406030204" pitchFamily="18" charset="0"/>
                        <a:ea typeface="ＭＳ Ｐゴシック" pitchFamily="34" charset="-128"/>
                      </a:rPr>
                      <m:t>(</m:t>
                    </m:r>
                    <m:sSub>
                      <m:sSubPr>
                        <m:ctrlPr>
                          <a:rPr lang="en-IE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IE" sz="2000" b="0" i="1" smtClean="0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accPr>
                          <m:e>
                            <m:r>
                              <a:rPr lang="en-IE" sz="2000" i="1"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IE" sz="2000" b="0" i="1" smtClean="0"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  <m:t>1</m:t>
                        </m:r>
                      </m:sub>
                    </m:sSub>
                    <m:r>
                      <a:rPr lang="en-IE" sz="2000" b="0" i="1" smtClean="0">
                        <a:latin typeface="Cambria Math" panose="02040503050406030204" pitchFamily="18" charset="0"/>
                        <a:ea typeface="ＭＳ Ｐゴシック" pitchFamily="34" charset="-128"/>
                      </a:rPr>
                      <m:t>)</m:t>
                    </m:r>
                  </m:oMath>
                </a14:m>
                <a:r>
                  <a:rPr lang="it-IT" sz="2000" dirty="0">
                    <a:ea typeface="ＭＳ Ｐゴシック" pitchFamily="34" charset="-128"/>
                  </a:rPr>
                  <a:t> </a:t>
                </a:r>
                <a:r>
                  <a:rPr lang="it-IT" sz="2000" b="1" i="1" dirty="0">
                    <a:ea typeface="ＭＳ Ｐゴシック" pitchFamily="34" charset="-128"/>
                  </a:rPr>
                  <a:t>non</a:t>
                </a:r>
                <a:r>
                  <a:rPr lang="it-IT" sz="2000" dirty="0">
                    <a:ea typeface="ＭＳ Ｐゴシック" pitchFamily="34" charset="-128"/>
                  </a:rPr>
                  <a:t> viene data dalla formula consueta.</a:t>
                </a:r>
                <a:br>
                  <a:rPr lang="it-IT" sz="2000" b="1" dirty="0">
                    <a:ea typeface="ＭＳ Ｐゴシック" pitchFamily="34" charset="-128"/>
                  </a:rPr>
                </a:br>
                <a:endParaRPr lang="it-IT" sz="2000" dirty="0">
                  <a:ea typeface="ＭＳ Ｐゴシック" pitchFamily="34" charset="-128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8294688" cy="4572000"/>
              </a:xfrm>
              <a:blipFill>
                <a:blip r:embed="rId3"/>
                <a:stretch>
                  <a:fillRect l="-808" t="-667" b="-853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BB6523B9-DE33-43BD-9071-FBD890B577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259406"/>
              </p:ext>
            </p:extLst>
          </p:nvPr>
        </p:nvGraphicFramePr>
        <p:xfrm>
          <a:off x="1524000" y="2229643"/>
          <a:ext cx="6448425" cy="239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3" name="Equation" r:id="rId4" imgW="6756120" imgH="2514600" progId="Equation.DSMT4">
                  <p:embed/>
                </p:oleObj>
              </mc:Choice>
              <mc:Fallback>
                <p:oleObj name="Equation" r:id="rId4" imgW="6756120" imgH="2514600" progId="Equation.DSMT4">
                  <p:embed/>
                  <p:pic>
                    <p:nvPicPr>
                      <p:cNvPr id="307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29643"/>
                        <a:ext cx="6448425" cy="239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709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12" name="Rectangle 9"/>
          <p:cNvSpPr>
            <a:spLocks noChangeArrowheads="1"/>
          </p:cNvSpPr>
          <p:nvPr/>
        </p:nvSpPr>
        <p:spPr bwMode="auto">
          <a:xfrm>
            <a:off x="2819400" y="2362200"/>
            <a:ext cx="3886200" cy="1219200"/>
          </a:xfrm>
          <a:prstGeom prst="rect">
            <a:avLst/>
          </a:prstGeom>
          <a:solidFill>
            <a:srgbClr val="DDEFF0"/>
          </a:solidFill>
          <a:ln w="9525" algn="ctr">
            <a:solidFill>
              <a:srgbClr val="BCE0E3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/>
          </a:p>
        </p:txBody>
      </p:sp>
      <p:sp>
        <p:nvSpPr>
          <p:cNvPr id="763913" name="Rectangle 10"/>
          <p:cNvSpPr>
            <a:spLocks noChangeArrowheads="1"/>
          </p:cNvSpPr>
          <p:nvPr/>
        </p:nvSpPr>
        <p:spPr bwMode="auto">
          <a:xfrm>
            <a:off x="2819400" y="3810000"/>
            <a:ext cx="3124200" cy="990600"/>
          </a:xfrm>
          <a:prstGeom prst="rect">
            <a:avLst/>
          </a:prstGeom>
          <a:solidFill>
            <a:srgbClr val="DDEFF0"/>
          </a:solidFill>
          <a:ln w="9525" algn="ctr">
            <a:solidFill>
              <a:srgbClr val="BCE0E3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63914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>
                    <a:ea typeface="ＭＳ Ｐゴシック" pitchFamily="34" charset="-128"/>
                  </a:rPr>
                  <a:t>Espressione per </a:t>
                </a:r>
                <a14:m>
                  <m:oMath xmlns:m="http://schemas.openxmlformats.org/officeDocument/2006/math">
                    <m:r>
                      <a:rPr lang="en-IE">
                        <a:ea typeface="ＭＳ Ｐゴシック" pitchFamily="34" charset="-128"/>
                      </a:rPr>
                      <m:t>𝐯𝐚𝐫</m:t>
                    </m:r>
                    <m:d>
                      <m:dPr>
                        <m:ctrlPr>
                          <a:rPr lang="en-IE">
                            <a:ea typeface="ＭＳ Ｐゴシック" pitchFamily="34" charset="-128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E">
                                <a:ea typeface="ＭＳ Ｐゴシック" pitchFamily="34" charset="-128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E">
                                    <a:ea typeface="ＭＳ Ｐゴシック" pitchFamily="34" charset="-128"/>
                                  </a:rPr>
                                </m:ctrlPr>
                              </m:accPr>
                              <m:e>
                                <m:r>
                                  <a:rPr lang="en-IE">
                                    <a:ea typeface="ＭＳ Ｐゴシック" pitchFamily="34" charset="-128"/>
                                  </a:rPr>
                                  <m:t>𝜷</m:t>
                                </m:r>
                              </m:e>
                            </m:acc>
                          </m:e>
                          <m:sub>
                            <m:r>
                              <a:rPr lang="en-IE">
                                <a:ea typeface="ＭＳ Ｐゴシック" pitchFamily="34" charset="-128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i="1" dirty="0">
                    <a:ea typeface="ＭＳ Ｐゴシック" pitchFamily="34" charset="-128"/>
                  </a:rPr>
                  <a:t>, T generico</a:t>
                </a:r>
                <a:endParaRPr lang="en-US" dirty="0">
                  <a:ea typeface="ＭＳ Ｐゴシック" pitchFamily="34" charset="-128"/>
                </a:endParaRPr>
              </a:p>
            </p:txBody>
          </p:sp>
        </mc:Choice>
        <mc:Fallback>
          <p:sp>
            <p:nvSpPr>
              <p:cNvPr id="763914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415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/>
          <a:lstStyle/>
          <a:p>
            <a:pPr>
              <a:spcAft>
                <a:spcPts val="1800"/>
              </a:spcAft>
              <a:buFontTx/>
              <a:buNone/>
            </a:pPr>
            <a:r>
              <a:rPr lang="da-DK" sz="2400" dirty="0">
                <a:ea typeface="ＭＳ Ｐゴシック" pitchFamily="34" charset="-128"/>
              </a:rPr>
              <a:t>                            </a:t>
            </a:r>
            <a:endParaRPr lang="da-DK" sz="2400" i="1" baseline="-25000" dirty="0">
              <a:ea typeface="ＭＳ Ｐゴシック" pitchFamily="34" charset="-128"/>
            </a:endParaRPr>
          </a:p>
          <a:p>
            <a:pPr>
              <a:spcAft>
                <a:spcPts val="1800"/>
              </a:spcAft>
              <a:buFontTx/>
              <a:buNone/>
            </a:pPr>
            <a:endParaRPr lang="en-US" sz="2400" dirty="0">
              <a:ea typeface="ＭＳ Ｐゴシック" pitchFamily="34" charset="-128"/>
            </a:endParaRPr>
          </a:p>
          <a:p>
            <a:pPr>
              <a:spcAft>
                <a:spcPts val="1800"/>
              </a:spcAft>
              <a:buFontTx/>
              <a:buNone/>
            </a:pPr>
            <a:r>
              <a:rPr lang="it-IT" sz="2400" dirty="0">
                <a:ea typeface="ＭＳ Ｐゴシック" pitchFamily="34" charset="-128"/>
              </a:rPr>
              <a:t>Quindi</a:t>
            </a:r>
          </a:p>
          <a:p>
            <a:pPr>
              <a:spcAft>
                <a:spcPts val="1800"/>
              </a:spcAft>
              <a:buFontTx/>
              <a:buNone/>
            </a:pPr>
            <a:r>
              <a:rPr lang="it-IT" sz="2400" dirty="0">
                <a:ea typeface="ＭＳ Ｐゴシック" pitchFamily="34" charset="-128"/>
              </a:rPr>
              <a:t>dove</a:t>
            </a:r>
          </a:p>
          <a:p>
            <a:pPr>
              <a:spcAft>
                <a:spcPts val="1800"/>
              </a:spcAft>
              <a:buFontTx/>
              <a:buNone/>
            </a:pPr>
            <a:r>
              <a:rPr lang="it-IT" sz="2400" dirty="0">
                <a:ea typeface="ＭＳ Ｐゴシック" pitchFamily="34" charset="-128"/>
              </a:rPr>
              <a:t>	 							[</a:t>
            </a:r>
            <a:r>
              <a:rPr lang="it-IT" sz="2400" i="1" dirty="0" err="1">
                <a:ea typeface="ＭＳ Ｐゴシック" pitchFamily="34" charset="-128"/>
              </a:rPr>
              <a:t>Eq</a:t>
            </a:r>
            <a:r>
              <a:rPr lang="it-IT" sz="2400" i="1" dirty="0">
                <a:ea typeface="ＭＳ Ｐゴシック" pitchFamily="34" charset="-128"/>
              </a:rPr>
              <a:t>. </a:t>
            </a:r>
            <a:r>
              <a:rPr lang="it-IT" sz="2400" dirty="0">
                <a:ea typeface="ＭＳ Ｐゴシック" pitchFamily="34" charset="-128"/>
              </a:rPr>
              <a:t>(</a:t>
            </a:r>
            <a:r>
              <a:rPr lang="it-IT" sz="2400" i="1" dirty="0">
                <a:ea typeface="ＭＳ Ｐゴシック" pitchFamily="34" charset="-128"/>
              </a:rPr>
              <a:t>15.13</a:t>
            </a:r>
            <a:r>
              <a:rPr lang="it-IT" sz="2400" dirty="0">
                <a:ea typeface="ＭＳ Ｐゴシック" pitchFamily="34" charset="-128"/>
              </a:rPr>
              <a:t>)]</a:t>
            </a:r>
            <a:endParaRPr lang="it-IT" sz="1800" dirty="0">
              <a:ea typeface="ＭＳ Ｐゴシック" pitchFamily="34" charset="-128"/>
            </a:endParaRPr>
          </a:p>
          <a:p>
            <a:pPr>
              <a:spcBef>
                <a:spcPts val="1538"/>
              </a:spcBef>
            </a:pPr>
            <a:r>
              <a:rPr lang="it-IT" sz="1800" dirty="0">
                <a:ea typeface="ＭＳ Ｐゴシック" pitchFamily="34" charset="-128"/>
              </a:rPr>
              <a:t>Gli errori standard OLS convenzionali (ad es., in </a:t>
            </a:r>
            <a:r>
              <a:rPr lang="it-IT" sz="1800" dirty="0" err="1">
                <a:ea typeface="ＭＳ Ｐゴシック" pitchFamily="34" charset="-128"/>
              </a:rPr>
              <a:t>Gretl</a:t>
            </a:r>
            <a:r>
              <a:rPr lang="it-IT" sz="1800" dirty="0">
                <a:ea typeface="ＭＳ Ｐゴシック" pitchFamily="34" charset="-128"/>
              </a:rPr>
              <a:t>, Stata, etc.) sono sbagliati quando </a:t>
            </a:r>
            <a:r>
              <a:rPr lang="it-IT" sz="1800" i="1" dirty="0">
                <a:ea typeface="ＭＳ Ｐゴシック" pitchFamily="34" charset="-128"/>
              </a:rPr>
              <a:t>u</a:t>
            </a:r>
            <a:r>
              <a:rPr lang="it-IT" sz="1800" i="1" baseline="-25000" dirty="0">
                <a:ea typeface="ＭＳ Ｐゴシック" pitchFamily="34" charset="-128"/>
              </a:rPr>
              <a:t>t</a:t>
            </a:r>
            <a:r>
              <a:rPr lang="it-IT" sz="1800" dirty="0">
                <a:ea typeface="ＭＳ Ｐゴシック" pitchFamily="34" charset="-128"/>
              </a:rPr>
              <a:t> è correlato serialmente.</a:t>
            </a:r>
          </a:p>
          <a:p>
            <a:r>
              <a:rPr lang="it-IT" sz="1800" dirty="0">
                <a:ea typeface="ＭＳ Ｐゴシック" pitchFamily="34" charset="-128"/>
              </a:rPr>
              <a:t>Gli errori standard OLS si discostano in base al fattore </a:t>
            </a:r>
            <a:r>
              <a:rPr lang="it-IT" sz="1800" i="1" dirty="0">
                <a:ea typeface="ＭＳ Ｐゴシック" pitchFamily="34" charset="-128"/>
              </a:rPr>
              <a:t>f</a:t>
            </a:r>
            <a:r>
              <a:rPr lang="it-IT" sz="1800" i="1" baseline="-25000" dirty="0">
                <a:ea typeface="ＭＳ Ｐゴシック" pitchFamily="34" charset="-128"/>
              </a:rPr>
              <a:t>T</a:t>
            </a:r>
            <a:r>
              <a:rPr lang="it-IT" sz="1800" dirty="0">
                <a:ea typeface="ＭＳ Ｐゴシック" pitchFamily="34" charset="-128"/>
              </a:rPr>
              <a:t> </a:t>
            </a:r>
          </a:p>
          <a:p>
            <a:r>
              <a:rPr lang="it-IT" sz="1800" dirty="0">
                <a:ea typeface="ＭＳ Ｐゴシック" pitchFamily="34" charset="-128"/>
              </a:rPr>
              <a:t>Deve essere utilizzata una formula di errori standard diversa!!!</a:t>
            </a:r>
          </a:p>
          <a:p>
            <a:endParaRPr lang="en-US" sz="1800" dirty="0">
              <a:ea typeface="ＭＳ Ｐゴシック" pitchFamily="34" charset="-128"/>
            </a:endParaRP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6BC983F-B436-4968-8006-F8DDDA59D1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727397"/>
              </p:ext>
            </p:extLst>
          </p:nvPr>
        </p:nvGraphicFramePr>
        <p:xfrm>
          <a:off x="3336925" y="1279947"/>
          <a:ext cx="26797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54" name="Equation" r:id="rId4" imgW="3047760" imgH="901440" progId="Equation.DSMT4">
                  <p:embed/>
                </p:oleObj>
              </mc:Choice>
              <mc:Fallback>
                <p:oleObj name="Equation" r:id="rId4" imgW="3047760" imgH="901440" progId="Equation.DSMT4">
                  <p:embed/>
                  <p:pic>
                    <p:nvPicPr>
                      <p:cNvPr id="430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1279947"/>
                        <a:ext cx="267970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901E1956-9ED5-445C-9B24-AAE475D9DE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825900"/>
              </p:ext>
            </p:extLst>
          </p:nvPr>
        </p:nvGraphicFramePr>
        <p:xfrm>
          <a:off x="3307397" y="2565400"/>
          <a:ext cx="28940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55" name="Equation" r:id="rId6" imgW="3288960" imgH="977760" progId="Equation.DSMT4">
                  <p:embed/>
                </p:oleObj>
              </mc:Choice>
              <mc:Fallback>
                <p:oleObj name="Equation" r:id="rId6" imgW="3288960" imgH="977760" progId="Equation.DSMT4">
                  <p:embed/>
                  <p:pic>
                    <p:nvPicPr>
                      <p:cNvPr id="430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7397" y="2565400"/>
                        <a:ext cx="2894013" cy="863600"/>
                      </a:xfrm>
                      <a:prstGeom prst="rect">
                        <a:avLst/>
                      </a:prstGeom>
                      <a:solidFill>
                        <a:srgbClr val="C5F3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>
            <a:extLst>
              <a:ext uri="{FF2B5EF4-FFF2-40B4-BE49-F238E27FC236}">
                <a16:creationId xmlns:a16="http://schemas.microsoft.com/office/drawing/2014/main" id="{D9A2E98A-341C-4566-8843-E294B76C4C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875568"/>
              </p:ext>
            </p:extLst>
          </p:nvPr>
        </p:nvGraphicFramePr>
        <p:xfrm>
          <a:off x="3018631" y="3906837"/>
          <a:ext cx="272573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56" name="Equation" r:id="rId8" imgW="3098520" imgH="901440" progId="Equation.DSMT4">
                  <p:embed/>
                </p:oleObj>
              </mc:Choice>
              <mc:Fallback>
                <p:oleObj name="Equation" r:id="rId8" imgW="3098520" imgH="901440" progId="Equation.DSMT4">
                  <p:embed/>
                  <p:pic>
                    <p:nvPicPr>
                      <p:cNvPr id="430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8631" y="3906837"/>
                        <a:ext cx="2725737" cy="796925"/>
                      </a:xfrm>
                      <a:prstGeom prst="rect">
                        <a:avLst/>
                      </a:prstGeom>
                      <a:solidFill>
                        <a:srgbClr val="C5F3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019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Sommario</a:t>
            </a:r>
          </a:p>
        </p:txBody>
      </p:sp>
      <p:sp>
        <p:nvSpPr>
          <p:cNvPr id="8194" name="Rectangle 1028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610600" cy="4876800"/>
          </a:xfrm>
        </p:spPr>
        <p:txBody>
          <a:bodyPr/>
          <a:lstStyle/>
          <a:p>
            <a:pPr marL="457200" indent="-457200">
              <a:buFont typeface="Verdana" pitchFamily="34" charset="0"/>
              <a:buAutoNum type="arabicPeriod"/>
            </a:pPr>
            <a:r>
              <a:rPr lang="it-IT" sz="2400" dirty="0">
                <a:ea typeface="ＭＳ Ｐゴシック" pitchFamily="34" charset="-128"/>
              </a:rPr>
              <a:t>Gli effetti causali dinamici e i dati sul succo d’arancia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400" dirty="0">
                <a:ea typeface="ＭＳ Ｐゴシック" pitchFamily="34" charset="-128"/>
              </a:rPr>
              <a:t>Stima degli effetti causali dinamici con regressori esogeni: il modello a ritardi distribuiti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400" dirty="0">
                <a:ea typeface="ＭＳ Ｐゴシック" pitchFamily="34" charset="-128"/>
              </a:rPr>
              <a:t>Gli errori standard HAC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400" dirty="0">
                <a:ea typeface="ＭＳ Ｐゴシック" pitchFamily="34" charset="-128"/>
              </a:rPr>
              <a:t>Applicazione ai prezzi del succo d’arancia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400" dirty="0">
                <a:ea typeface="ＭＳ Ｐゴシック" pitchFamily="34" charset="-128"/>
              </a:rPr>
              <a:t>Altro sull’esogeneità</a:t>
            </a:r>
          </a:p>
          <a:p>
            <a:pPr marL="0" indent="0">
              <a:buNone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9268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6106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it-IT" sz="2800" b="1" kern="0" dirty="0">
                <a:latin typeface="+mj-lt"/>
                <a:ea typeface="ＭＳ Ｐゴシック" pitchFamily="-105" charset="-128"/>
                <a:cs typeface="ＭＳ Ｐゴシック" pitchFamily="-105" charset="-128"/>
              </a:rPr>
              <a:t>Errori standard HAC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1525588"/>
            <a:ext cx="82946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Se conoscessimo il fattore </a:t>
            </a:r>
            <a:r>
              <a:rPr lang="it-IT" sz="2400" i="1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f</a:t>
            </a:r>
            <a:r>
              <a:rPr lang="it-IT" sz="2400" i="1" kern="0" baseline="-2500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T</a:t>
            </a: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, sarebbe possibile apportare facilmente la modifica necessaria.</a:t>
            </a:r>
            <a:endParaRPr lang="it-IT" sz="1200" kern="0" dirty="0">
              <a:latin typeface="+mn-lt"/>
              <a:ea typeface="ＭＳ Ｐゴシック" pitchFamily="-105" charset="-128"/>
              <a:cs typeface="ＭＳ Ｐゴシック" pitchFamily="-105" charset="-128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it-IT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Nei dati panel, il fattore </a:t>
            </a:r>
            <a:r>
              <a:rPr lang="it-IT" i="1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f</a:t>
            </a:r>
            <a:r>
              <a:rPr lang="it-IT" i="1" kern="0" baseline="-2500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T</a:t>
            </a:r>
            <a:r>
              <a:rPr lang="it-IT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 viene (implicitamente) stimato usando “cluster” – ma questo richiede </a:t>
            </a:r>
            <a:r>
              <a:rPr lang="it-IT" i="1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n</a:t>
            </a:r>
            <a:r>
              <a:rPr lang="it-IT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 grande.</a:t>
            </a:r>
            <a:endParaRPr lang="it-IT" sz="1050" kern="0" dirty="0">
              <a:latin typeface="+mn-lt"/>
              <a:ea typeface="ＭＳ Ｐゴシック" pitchFamily="-105" charset="-128"/>
              <a:cs typeface="ＭＳ Ｐゴシック" pitchFamily="84" charset="-128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it-IT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Nei dati a serie temporali, serve una formula diversa –</a:t>
            </a:r>
            <a:r>
              <a:rPr lang="it-IT" i="1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f</a:t>
            </a:r>
            <a:r>
              <a:rPr lang="it-IT" i="1" kern="0" baseline="-2500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T</a:t>
            </a:r>
            <a:r>
              <a:rPr lang="it-IT" kern="0" dirty="0">
                <a:latin typeface="+mn-lt"/>
                <a:ea typeface="ＭＳ Ｐゴシック" pitchFamily="-105" charset="-128"/>
                <a:cs typeface="ＭＳ Ｐゴシック" pitchFamily="84" charset="-128"/>
              </a:rPr>
              <a:t> deve essere stimato in maniera esplicita</a:t>
            </a:r>
            <a:endParaRPr lang="it-IT" sz="1050" kern="0" dirty="0">
              <a:latin typeface="+mn-lt"/>
              <a:ea typeface="ＭＳ Ｐゴシック" pitchFamily="-105" charset="-128"/>
              <a:cs typeface="ＭＳ Ｐゴシック" pitchFamily="84" charset="-128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 </a:t>
            </a:r>
            <a:endParaRPr lang="it-IT" sz="1200" kern="0" dirty="0">
              <a:latin typeface="+mn-lt"/>
              <a:ea typeface="ＭＳ Ｐゴシック" pitchFamily="-105" charset="-128"/>
              <a:cs typeface="ＭＳ Ｐゴシック" pitchFamily="-105" charset="-128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Gli errori standard che usano stimatori di </a:t>
            </a:r>
            <a:r>
              <a:rPr lang="it-IT" sz="2400" i="1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f</a:t>
            </a:r>
            <a:r>
              <a:rPr lang="it-IT" sz="2400" i="1" kern="0" baseline="-2500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T</a:t>
            </a: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 consistenti sono chiamati errori standard consistenti in presenza di eteroschedasticità e autocorrelazione o errori standard HAC (</a:t>
            </a:r>
            <a:r>
              <a:rPr lang="it-IT" sz="2400" b="1" kern="0" dirty="0">
                <a:solidFill>
                  <a:srgbClr val="FF0000"/>
                </a:solidFill>
                <a:latin typeface="+mn-lt"/>
                <a:ea typeface="ＭＳ Ｐゴシック" pitchFamily="-105" charset="-128"/>
                <a:cs typeface="ＭＳ Ｐゴシック" pitchFamily="-105" charset="-128"/>
              </a:rPr>
              <a:t>H</a:t>
            </a: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eteroskedasticity- and </a:t>
            </a:r>
            <a:r>
              <a:rPr lang="it-IT" sz="2400" b="1" kern="0" dirty="0">
                <a:solidFill>
                  <a:srgbClr val="FF0000"/>
                </a:solidFill>
                <a:latin typeface="+mn-lt"/>
                <a:ea typeface="ＭＳ Ｐゴシック" pitchFamily="-105" charset="-128"/>
                <a:cs typeface="ＭＳ Ｐゴシック" pitchFamily="-105" charset="-128"/>
              </a:rPr>
              <a:t>A</a:t>
            </a: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utocorrelation-</a:t>
            </a:r>
            <a:r>
              <a:rPr lang="it-IT" sz="2400" b="1" kern="0" dirty="0">
                <a:solidFill>
                  <a:srgbClr val="FF0000"/>
                </a:solidFill>
                <a:latin typeface="+mn-lt"/>
                <a:ea typeface="ＭＳ Ｐゴシック" pitchFamily="-105" charset="-128"/>
                <a:cs typeface="ＭＳ Ｐゴシック" pitchFamily="-105" charset="-128"/>
              </a:rPr>
              <a:t>C</a:t>
            </a: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onsistent  - </a:t>
            </a:r>
            <a:r>
              <a:rPr lang="it-IT" sz="2400" b="1" kern="0" dirty="0">
                <a:solidFill>
                  <a:srgbClr val="FF0000"/>
                </a:solidFill>
                <a:latin typeface="+mn-lt"/>
                <a:ea typeface="ＭＳ Ｐゴシック" pitchFamily="-105" charset="-128"/>
                <a:cs typeface="ＭＳ Ｐゴシック" pitchFamily="-105" charset="-128"/>
              </a:rPr>
              <a:t>HAC</a:t>
            </a:r>
            <a:r>
              <a:rPr lang="it-IT" sz="2400" kern="0" dirty="0">
                <a:latin typeface="+mn-lt"/>
                <a:ea typeface="ＭＳ Ｐゴシック" pitchFamily="-105" charset="-128"/>
                <a:cs typeface="ＭＳ Ｐゴシック" pitchFamily="-105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567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84" name="Rectangle 8"/>
          <p:cNvSpPr>
            <a:spLocks noChangeArrowheads="1"/>
          </p:cNvSpPr>
          <p:nvPr/>
        </p:nvSpPr>
        <p:spPr bwMode="auto">
          <a:xfrm>
            <a:off x="1676400" y="2743200"/>
            <a:ext cx="32004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/>
          </a:p>
        </p:txBody>
      </p:sp>
      <p:sp>
        <p:nvSpPr>
          <p:cNvPr id="766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Errori </a:t>
            </a:r>
            <a:r>
              <a:rPr lang="it-IT" i="1">
                <a:ea typeface="ＭＳ Ｐゴシック" pitchFamily="34" charset="-128"/>
              </a:rPr>
              <a:t>standard HAC (continua)</a:t>
            </a:r>
            <a:endParaRPr lang="it-IT" dirty="0">
              <a:ea typeface="ＭＳ Ｐゴシック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294688" cy="4759424"/>
              </a:xfrm>
            </p:spPr>
            <p:txBody>
              <a:bodyPr/>
              <a:lstStyle/>
              <a:p>
                <a:pPr>
                  <a:buFontTx/>
                  <a:buNone/>
                  <a:defRPr/>
                </a:pPr>
                <a:r>
                  <a:rPr lang="it-IT" sz="2400" dirty="0"/>
                  <a:t> </a:t>
                </a:r>
              </a:p>
              <a:p>
                <a:pPr>
                  <a:buFontTx/>
                  <a:buNone/>
                  <a:defRPr/>
                </a:pPr>
                <a:endParaRPr lang="it-IT" sz="1200" dirty="0"/>
              </a:p>
              <a:p>
                <a:pPr>
                  <a:spcAft>
                    <a:spcPts val="1800"/>
                  </a:spcAft>
                  <a:buFontTx/>
                  <a:buNone/>
                  <a:defRPr/>
                </a:pPr>
                <a:r>
                  <a:rPr lang="it-IT" sz="2400" dirty="0"/>
                  <a:t>Lo stimatore di </a:t>
                </a:r>
                <a:r>
                  <a:rPr lang="it-IT" sz="2400" i="1" dirty="0"/>
                  <a:t>f</a:t>
                </a:r>
                <a:r>
                  <a:rPr lang="it-IT" sz="2400" i="1" baseline="-25000" dirty="0"/>
                  <a:t>T</a:t>
                </a:r>
                <a:r>
                  <a:rPr lang="it-IT" sz="2400" dirty="0"/>
                  <a:t> comunemente più utilizzato è:</a:t>
                </a:r>
                <a:endParaRPr lang="it-IT" sz="1200" dirty="0"/>
              </a:p>
              <a:p>
                <a:pPr>
                  <a:spcAft>
                    <a:spcPts val="3600"/>
                  </a:spcAft>
                  <a:buFontTx/>
                  <a:buNone/>
                  <a:defRPr/>
                </a:pPr>
                <a:r>
                  <a:rPr lang="it-IT" sz="2400" dirty="0"/>
                  <a:t>	                                            (Newey-West)</a:t>
                </a:r>
              </a:p>
              <a:p>
                <a:pPr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IE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E" sz="24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</m:acc>
                      </m:e>
                      <m:sub>
                        <m:r>
                          <a:rPr lang="en-IE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it-IT" sz="2400" dirty="0"/>
                  <a:t> è uno stimatore di </a:t>
                </a:r>
                <a:r>
                  <a:rPr lang="it-IT" sz="2400" i="1" dirty="0">
                    <a:sym typeface="Symbol"/>
                  </a:rPr>
                  <a:t>ρ</a:t>
                </a:r>
                <a:r>
                  <a:rPr lang="it-IT" sz="2400" i="1" baseline="-25000" dirty="0"/>
                  <a:t>j</a:t>
                </a:r>
                <a:r>
                  <a:rPr lang="it-IT" sz="2400" dirty="0"/>
                  <a:t> </a:t>
                </a:r>
                <a:endParaRPr lang="it-IT" sz="1200" dirty="0"/>
              </a:p>
              <a:p>
                <a:pPr>
                  <a:defRPr/>
                </a:pPr>
                <a:r>
                  <a:rPr lang="it-IT" sz="2400" dirty="0"/>
                  <a:t>Questo è lo stimatore “Newey-West”</a:t>
                </a:r>
                <a:endParaRPr lang="it-IT" sz="1200" dirty="0"/>
              </a:p>
              <a:p>
                <a:pPr>
                  <a:defRPr/>
                </a:pPr>
                <a:r>
                  <a:rPr lang="it-IT" sz="2400" i="1" dirty="0"/>
                  <a:t>m</a:t>
                </a:r>
                <a:r>
                  <a:rPr lang="it-IT" sz="2400" dirty="0"/>
                  <a:t> è detto </a:t>
                </a:r>
                <a:r>
                  <a:rPr lang="it-IT" sz="2400" b="1" i="1" dirty="0"/>
                  <a:t>parametro di troncamento</a:t>
                </a:r>
                <a:endParaRPr lang="it-IT" sz="1200" dirty="0"/>
              </a:p>
              <a:p>
                <a:pPr>
                  <a:defRPr/>
                </a:pPr>
                <a:r>
                  <a:rPr lang="it-IT" sz="2400" dirty="0"/>
                  <a:t>Come scegliere </a:t>
                </a:r>
                <a:r>
                  <a:rPr lang="it-IT" sz="2400" i="1" dirty="0"/>
                  <a:t>m</a:t>
                </a:r>
                <a:r>
                  <a:rPr lang="it-IT" sz="2400" dirty="0"/>
                  <a:t>?</a:t>
                </a:r>
                <a:endParaRPr lang="it-IT" sz="1200" dirty="0"/>
              </a:p>
              <a:p>
                <a:pPr lvl="1">
                  <a:defRPr/>
                </a:pPr>
                <a:r>
                  <a:rPr lang="it-IT" sz="2000" dirty="0"/>
                  <a:t>Con il metodo Goldilocks (non troppi, non troppo pochi)</a:t>
                </a:r>
                <a:endParaRPr lang="it-IT" sz="1050" dirty="0"/>
              </a:p>
              <a:p>
                <a:pPr lvl="1">
                  <a:defRPr/>
                </a:pPr>
                <a:r>
                  <a:rPr lang="it-IT" sz="2000" dirty="0"/>
                  <a:t>Oppure con la regoletta empirica, </a:t>
                </a:r>
                <a:r>
                  <a:rPr lang="it-IT" sz="2000" i="1" dirty="0"/>
                  <a:t>m</a:t>
                </a:r>
                <a:r>
                  <a:rPr lang="it-IT" sz="2000" dirty="0"/>
                  <a:t> = 0,75</a:t>
                </a:r>
                <a:r>
                  <a:rPr lang="it-IT" sz="2000" i="1" dirty="0"/>
                  <a:t>T</a:t>
                </a:r>
                <a:r>
                  <a:rPr lang="it-IT" sz="2000" baseline="30000" dirty="0"/>
                  <a:t>1/3</a:t>
                </a:r>
                <a:endParaRPr lang="it-IT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294688" cy="4759424"/>
              </a:xfrm>
              <a:blipFill>
                <a:blip r:embed="rId3"/>
                <a:stretch>
                  <a:fillRect l="-1102" b="-256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121B4907-EBC0-481F-8A0C-C10B63D2F4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743182"/>
              </p:ext>
            </p:extLst>
          </p:nvPr>
        </p:nvGraphicFramePr>
        <p:xfrm>
          <a:off x="1317303" y="1275080"/>
          <a:ext cx="63071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4" name="Equation" r:id="rId4" imgW="7378560" imgH="977760" progId="Equation.DSMT4">
                  <p:embed/>
                </p:oleObj>
              </mc:Choice>
              <mc:Fallback>
                <p:oleObj name="Equation" r:id="rId4" imgW="7378560" imgH="977760" progId="Equation.DSMT4">
                  <p:embed/>
                  <p:pic>
                    <p:nvPicPr>
                      <p:cNvPr id="409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303" y="1275080"/>
                        <a:ext cx="63071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064277E9-EACE-40CD-B95D-D25E07748F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34479"/>
              </p:ext>
            </p:extLst>
          </p:nvPr>
        </p:nvGraphicFramePr>
        <p:xfrm>
          <a:off x="1765648" y="2786200"/>
          <a:ext cx="3021904" cy="82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5" name="Equation" r:id="rId6" imgW="3288960" imgH="901440" progId="Equation.DSMT4">
                  <p:embed/>
                </p:oleObj>
              </mc:Choice>
              <mc:Fallback>
                <p:oleObj name="Equation" r:id="rId6" imgW="3288960" imgH="901440" progId="Equation.DSMT4">
                  <p:embed/>
                  <p:pic>
                    <p:nvPicPr>
                      <p:cNvPr id="409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648" y="2786200"/>
                        <a:ext cx="3021904" cy="828399"/>
                      </a:xfrm>
                      <a:prstGeom prst="rect">
                        <a:avLst/>
                      </a:prstGeom>
                      <a:solidFill>
                        <a:srgbClr val="C5F3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3910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3" name="Title 1"/>
          <p:cNvSpPr>
            <a:spLocks noGrp="1"/>
          </p:cNvSpPr>
          <p:nvPr>
            <p:ph type="title"/>
          </p:nvPr>
        </p:nvSpPr>
        <p:spPr>
          <a:xfrm>
            <a:off x="304800" y="389312"/>
            <a:ext cx="8610600" cy="819989"/>
          </a:xfrm>
        </p:spPr>
        <p:txBody>
          <a:bodyPr/>
          <a:lstStyle/>
          <a:p>
            <a:r>
              <a:rPr lang="it-IT" dirty="0">
                <a:ea typeface="ＭＳ Ｐゴシック" pitchFamily="34" charset="-128"/>
              </a:rPr>
              <a:t>FAQ:  è necessario usare errori standard HAC per la stima di un modello AR o ADL?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it-IT" sz="2400" b="1" dirty="0"/>
              <a:t>R:  NO.</a:t>
            </a:r>
            <a:endParaRPr lang="it-IT" sz="1200" dirty="0"/>
          </a:p>
          <a:p>
            <a:pPr>
              <a:defRPr/>
            </a:pPr>
            <a:r>
              <a:rPr lang="it-IT" sz="2400" dirty="0"/>
              <a:t>Il problema che ha una soluzione negli errori standard HAC si pone solo quando </a:t>
            </a:r>
            <a:r>
              <a:rPr lang="it-IT" sz="2400" i="1" dirty="0"/>
              <a:t>u</a:t>
            </a:r>
            <a:r>
              <a:rPr lang="it-IT" sz="2400" i="1" baseline="-25000" dirty="0"/>
              <a:t>t</a:t>
            </a:r>
            <a:r>
              <a:rPr lang="it-IT" sz="2400" dirty="0"/>
              <a:t> è serialmente correlato:  se </a:t>
            </a:r>
            <a:r>
              <a:rPr lang="it-IT" sz="2400" i="1" dirty="0"/>
              <a:t>u</a:t>
            </a:r>
            <a:r>
              <a:rPr lang="it-IT" sz="2400" i="1" baseline="-25000" dirty="0"/>
              <a:t>t</a:t>
            </a:r>
            <a:r>
              <a:rPr lang="it-IT" sz="2400" dirty="0"/>
              <a:t> è serialmente incorrelato, vanno bene gli errori standard OLS</a:t>
            </a:r>
            <a:endParaRPr lang="it-IT" sz="1200" dirty="0"/>
          </a:p>
          <a:p>
            <a:pPr>
              <a:defRPr/>
            </a:pPr>
            <a:r>
              <a:rPr lang="it-IT" sz="2400" dirty="0"/>
              <a:t>Nei modelli AR e ADL, gli errori sono serialmente incorrelati se sono stati introdotti sufficienti ritardi di </a:t>
            </a:r>
            <a:r>
              <a:rPr lang="it-IT" sz="2400" i="1" dirty="0"/>
              <a:t>Y</a:t>
            </a:r>
            <a:endParaRPr lang="it-IT" sz="1200" dirty="0"/>
          </a:p>
          <a:p>
            <a:pPr lvl="1">
              <a:defRPr/>
            </a:pPr>
            <a:r>
              <a:rPr lang="it-IT" sz="2000" dirty="0"/>
              <a:t>Se si inseriscono sufficienti ritardi di </a:t>
            </a:r>
            <a:r>
              <a:rPr lang="it-IT" sz="2000" i="1" dirty="0"/>
              <a:t>Y</a:t>
            </a:r>
            <a:r>
              <a:rPr lang="it-IT" sz="2000" dirty="0"/>
              <a:t>, allora il termine di errore non può essere previsto usando </a:t>
            </a:r>
            <a:r>
              <a:rPr lang="it-IT" sz="2000" i="1" dirty="0"/>
              <a:t>Y</a:t>
            </a:r>
            <a:r>
              <a:rPr lang="it-IT" sz="2000" dirty="0"/>
              <a:t> passati, o in maniera equivalente, con </a:t>
            </a:r>
            <a:r>
              <a:rPr lang="it-IT" sz="2000" i="1" dirty="0"/>
              <a:t>u</a:t>
            </a:r>
            <a:r>
              <a:rPr lang="it-IT" sz="2000" dirty="0"/>
              <a:t> trascorsi – quindi </a:t>
            </a:r>
            <a:r>
              <a:rPr lang="it-IT" sz="2000" i="1" dirty="0"/>
              <a:t>u</a:t>
            </a:r>
            <a:r>
              <a:rPr lang="it-IT" sz="2000" dirty="0"/>
              <a:t> è serialmente incorrelato</a:t>
            </a:r>
            <a:endParaRPr lang="it-IT" sz="1050" dirty="0"/>
          </a:p>
          <a:p>
            <a:pPr>
              <a:defRPr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01413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7" name="Title 1"/>
          <p:cNvSpPr>
            <a:spLocks noGrp="1"/>
          </p:cNvSpPr>
          <p:nvPr>
            <p:ph type="title"/>
          </p:nvPr>
        </p:nvSpPr>
        <p:spPr>
          <a:xfrm>
            <a:off x="304800" y="455613"/>
            <a:ext cx="8610600" cy="992187"/>
          </a:xfrm>
        </p:spPr>
        <p:txBody>
          <a:bodyPr/>
          <a:lstStyle/>
          <a:p>
            <a:r>
              <a:rPr lang="it-IT" dirty="0">
                <a:ea typeface="ＭＳ Ｐゴシック" pitchFamily="34" charset="-128"/>
              </a:rPr>
              <a:t>Stima degli effetti causali dinamici con regressori strettamente </a:t>
            </a:r>
            <a:r>
              <a:rPr lang="it-IT">
                <a:ea typeface="ＭＳ Ｐゴシック" pitchFamily="34" charset="-128"/>
              </a:rPr>
              <a:t>esogeni (Paragrafo </a:t>
            </a:r>
            <a:r>
              <a:rPr lang="it-IT" dirty="0">
                <a:ea typeface="ＭＳ Ｐゴシック" pitchFamily="34" charset="-128"/>
              </a:rPr>
              <a:t>15.5)</a:t>
            </a:r>
          </a:p>
        </p:txBody>
      </p:sp>
      <p:sp>
        <p:nvSpPr>
          <p:cNvPr id="772098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94688" cy="4572000"/>
          </a:xfrm>
        </p:spPr>
        <p:txBody>
          <a:bodyPr/>
          <a:lstStyle/>
          <a:p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è strettamente esogena se </a:t>
            </a:r>
            <a:r>
              <a:rPr lang="it-IT" sz="2000" i="1" dirty="0">
                <a:ea typeface="ＭＳ Ｐゴシック" pitchFamily="34" charset="-128"/>
              </a:rPr>
              <a:t>E</a:t>
            </a:r>
            <a:r>
              <a:rPr lang="it-IT" sz="2000" dirty="0">
                <a:ea typeface="ＭＳ Ｐゴシック" pitchFamily="34" charset="-128"/>
              </a:rPr>
              <a:t>(</a:t>
            </a:r>
            <a:r>
              <a:rPr lang="it-IT" sz="2000" i="1" dirty="0">
                <a:ea typeface="ＭＳ Ｐゴシック" pitchFamily="34" charset="-128"/>
              </a:rPr>
              <a:t>u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|…,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+1</a:t>
            </a:r>
            <a:r>
              <a:rPr lang="it-IT" sz="2000" dirty="0">
                <a:ea typeface="ＭＳ Ｐゴシック" pitchFamily="34" charset="-128"/>
              </a:rPr>
              <a:t>,</a:t>
            </a:r>
            <a:r>
              <a:rPr lang="it-IT" sz="2000" i="1" dirty="0">
                <a:ea typeface="ＭＳ Ｐゴシック" pitchFamily="34" charset="-128"/>
              </a:rPr>
              <a:t> 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–1</a:t>
            </a:r>
            <a:r>
              <a:rPr lang="it-IT" sz="2000" dirty="0">
                <a:ea typeface="ＭＳ Ｐゴシック" pitchFamily="34" charset="-128"/>
              </a:rPr>
              <a:t>, …) = 0</a:t>
            </a:r>
            <a:endParaRPr lang="it-IT" sz="1100" dirty="0">
              <a:ea typeface="ＭＳ Ｐゴシック" pitchFamily="34" charset="-128"/>
            </a:endParaRPr>
          </a:p>
          <a:p>
            <a:r>
              <a:rPr lang="it-IT" sz="2000" dirty="0">
                <a:ea typeface="ＭＳ Ｐゴシック" pitchFamily="34" charset="-128"/>
              </a:rPr>
              <a:t>Se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è strettamente esogena, vi sono modi più efficienti per stimare gli effetti causali dinamici che non una regressione a ritardi distribuiti:</a:t>
            </a:r>
            <a:endParaRPr lang="it-IT" sz="1100" dirty="0">
              <a:ea typeface="ＭＳ Ｐゴシック" pitchFamily="34" charset="-128"/>
            </a:endParaRPr>
          </a:p>
          <a:p>
            <a:pPr lvl="1"/>
            <a:r>
              <a:rPr lang="it-IT" sz="1800" dirty="0">
                <a:ea typeface="ＭＳ Ｐゴシック" pitchFamily="34" charset="-128"/>
              </a:rPr>
              <a:t>Stima dei minimi quadrati generalizzati (GLS)</a:t>
            </a:r>
            <a:endParaRPr lang="it-IT" sz="1000" dirty="0">
              <a:ea typeface="ＭＳ Ｐゴシック" pitchFamily="34" charset="-128"/>
            </a:endParaRPr>
          </a:p>
          <a:p>
            <a:pPr lvl="1"/>
            <a:r>
              <a:rPr lang="it-IT" sz="1800" dirty="0">
                <a:ea typeface="ＭＳ Ｐゴシック" pitchFamily="34" charset="-128"/>
              </a:rPr>
              <a:t>Stima autoregressiva a ritardi distribuiti (ADL)</a:t>
            </a:r>
            <a:endParaRPr lang="it-IT" sz="1000" dirty="0">
              <a:ea typeface="ＭＳ Ｐゴシック" pitchFamily="34" charset="-128"/>
            </a:endParaRPr>
          </a:p>
          <a:p>
            <a:r>
              <a:rPr lang="it-IT" sz="2000" dirty="0">
                <a:ea typeface="ＭＳ Ｐゴシック" pitchFamily="34" charset="-128"/>
              </a:rPr>
              <a:t>Ma la condizione di stretta esogeneità è molto forte, per cui questa condizione nella pratica diventa raramente plausibile– </a:t>
            </a:r>
            <a:r>
              <a:rPr lang="it-IT" sz="2000" i="1" dirty="0">
                <a:ea typeface="ＭＳ Ｐゴシック" pitchFamily="34" charset="-128"/>
              </a:rPr>
              <a:t>neppure nell’esempio meteo/succo d’arancia (perché?).</a:t>
            </a:r>
            <a:endParaRPr lang="it-IT" sz="1100" dirty="0">
              <a:ea typeface="ＭＳ Ｐゴシック" pitchFamily="34" charset="-128"/>
            </a:endParaRPr>
          </a:p>
          <a:p>
            <a:r>
              <a:rPr lang="it-IT" sz="2000" dirty="0">
                <a:ea typeface="ＭＳ Ｐゴシック" pitchFamily="34" charset="-128"/>
              </a:rPr>
              <a:t>Per cui non tratteremo la stima GLS o ADL degli effetti causali dinamici – per dettagli si </a:t>
            </a:r>
            <a:r>
              <a:rPr lang="it-IT" sz="2000">
                <a:ea typeface="ＭＳ Ｐゴシック" pitchFamily="34" charset="-128"/>
              </a:rPr>
              <a:t>rimanda al Paragrafo </a:t>
            </a:r>
            <a:r>
              <a:rPr lang="it-IT" sz="2000" dirty="0">
                <a:ea typeface="ＭＳ Ｐゴシック" pitchFamily="34" charset="-128"/>
              </a:rPr>
              <a:t>15.5.</a:t>
            </a:r>
            <a:endParaRPr lang="it-IT" sz="1100" dirty="0">
              <a:ea typeface="ＭＳ Ｐゴシック" pitchFamily="34" charset="-128"/>
            </a:endParaRPr>
          </a:p>
          <a:p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8221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I prezzi del succo d’arancia e il freddo</a:t>
            </a:r>
            <a:br>
              <a:rPr lang="it-IT">
                <a:ea typeface="ＭＳ Ｐゴシック" pitchFamily="34" charset="-128"/>
              </a:rPr>
            </a:br>
            <a:r>
              <a:rPr lang="it-IT">
                <a:ea typeface="ＭＳ Ｐゴシック" pitchFamily="34" charset="-128"/>
              </a:rPr>
              <a:t>(Paragrafo </a:t>
            </a:r>
            <a:r>
              <a:rPr lang="it-IT" dirty="0">
                <a:ea typeface="ＭＳ Ｐゴシック" pitchFamily="34" charset="-128"/>
              </a:rPr>
              <a:t>15.6)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Qual è l’effetto causale dinamico (</a:t>
            </a:r>
            <a:r>
              <a:rPr lang="it-IT" sz="2000" i="1" dirty="0">
                <a:ea typeface="ＭＳ Ｐゴシック" pitchFamily="34" charset="-128"/>
              </a:rPr>
              <a:t>quali sono i moltiplicatori dinamici</a:t>
            </a:r>
            <a:r>
              <a:rPr lang="it-IT" sz="2000" dirty="0">
                <a:ea typeface="ＭＳ Ｐゴシック" pitchFamily="34" charset="-128"/>
              </a:rPr>
              <a:t>) dell’aumento di un’unità in FDD sui prezzi del succo?</a:t>
            </a:r>
          </a:p>
          <a:p>
            <a:pPr marL="0" indent="0"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 </a:t>
            </a:r>
          </a:p>
          <a:p>
            <a:pPr marL="0" indent="0" algn="ctr">
              <a:buFontTx/>
              <a:buNone/>
            </a:pPr>
            <a:r>
              <a:rPr lang="it-IT" sz="2000" i="1" dirty="0">
                <a:ea typeface="ＭＳ Ｐゴシック" pitchFamily="34" charset="-128"/>
              </a:rPr>
              <a:t>%ChgP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= </a:t>
            </a:r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baseline="-25000" dirty="0">
                <a:ea typeface="ＭＳ Ｐゴシック" pitchFamily="34" charset="-128"/>
              </a:rPr>
              <a:t>0</a:t>
            </a:r>
            <a:r>
              <a:rPr lang="it-IT" sz="2000" dirty="0">
                <a:ea typeface="ＭＳ Ｐゴシック" pitchFamily="34" charset="-128"/>
              </a:rPr>
              <a:t> + </a:t>
            </a:r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baseline="-25000" dirty="0">
                <a:ea typeface="ＭＳ Ｐゴシック" pitchFamily="34" charset="-128"/>
              </a:rPr>
              <a:t>1</a:t>
            </a:r>
            <a:r>
              <a:rPr lang="it-IT" sz="2000" i="1" dirty="0">
                <a:ea typeface="ＭＳ Ｐゴシック" pitchFamily="34" charset="-128"/>
              </a:rPr>
              <a:t>FDD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+ … + </a:t>
            </a:r>
            <a:r>
              <a:rPr lang="it-IT" sz="2000" i="1" dirty="0">
                <a:ea typeface="ＭＳ Ｐゴシック" pitchFamily="34" charset="-128"/>
                <a:sym typeface="Symbol" pitchFamily="18" charset="2"/>
              </a:rPr>
              <a:t>β</a:t>
            </a:r>
            <a:r>
              <a:rPr lang="it-IT" sz="2000" i="1" baseline="-25000" dirty="0">
                <a:ea typeface="ＭＳ Ｐゴシック" pitchFamily="34" charset="-128"/>
              </a:rPr>
              <a:t>r</a:t>
            </a:r>
            <a:r>
              <a:rPr lang="it-IT" sz="2000" baseline="-25000" dirty="0">
                <a:ea typeface="ＭＳ Ｐゴシック" pitchFamily="34" charset="-128"/>
              </a:rPr>
              <a:t>+1</a:t>
            </a:r>
            <a:r>
              <a:rPr lang="it-IT" sz="2000" i="1" dirty="0">
                <a:ea typeface="ＭＳ Ｐゴシック" pitchFamily="34" charset="-128"/>
              </a:rPr>
              <a:t>FDD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baseline="-25000" dirty="0">
                <a:ea typeface="ＭＳ Ｐゴシック" pitchFamily="34" charset="-128"/>
              </a:rPr>
              <a:t>–</a:t>
            </a:r>
            <a:r>
              <a:rPr lang="it-IT" sz="2000" i="1" baseline="-25000" dirty="0">
                <a:ea typeface="ＭＳ Ｐゴシック" pitchFamily="34" charset="-128"/>
              </a:rPr>
              <a:t>r</a:t>
            </a:r>
            <a:r>
              <a:rPr lang="it-IT" sz="2000" dirty="0">
                <a:ea typeface="ＭＳ Ｐゴシック" pitchFamily="34" charset="-128"/>
              </a:rPr>
              <a:t> + </a:t>
            </a:r>
            <a:r>
              <a:rPr lang="it-IT" sz="2000" i="1" dirty="0">
                <a:ea typeface="ＭＳ Ｐゴシック" pitchFamily="34" charset="-128"/>
              </a:rPr>
              <a:t>u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endParaRPr lang="it-IT" sz="2000" dirty="0">
              <a:ea typeface="ＭＳ Ｐゴシック" pitchFamily="34" charset="-128"/>
            </a:endParaRPr>
          </a:p>
          <a:p>
            <a:pPr marL="0" indent="0"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 </a:t>
            </a:r>
          </a:p>
          <a:p>
            <a:pPr marL="0" indent="0"/>
            <a:r>
              <a:rPr lang="it-IT" sz="2000" i="1" dirty="0">
                <a:ea typeface="ＭＳ Ｐゴシック" pitchFamily="34" charset="-128"/>
              </a:rPr>
              <a:t> Che r usare</a:t>
            </a:r>
            <a:r>
              <a:rPr lang="it-IT" sz="2000" dirty="0">
                <a:ea typeface="ＭＳ Ｐゴシック" pitchFamily="34" charset="-128"/>
              </a:rPr>
              <a:t>? </a:t>
            </a:r>
          </a:p>
          <a:p>
            <a:pPr marL="0" indent="0"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Perché non 18? (metodo Goldilocks)</a:t>
            </a:r>
          </a:p>
          <a:p>
            <a:pPr marL="0" indent="0"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 </a:t>
            </a:r>
          </a:p>
          <a:p>
            <a:pPr marL="0" indent="0"/>
            <a:r>
              <a:rPr lang="it-IT" sz="2000" i="1" dirty="0">
                <a:ea typeface="ＭＳ Ｐゴシック" pitchFamily="34" charset="-128"/>
              </a:rPr>
              <a:t> Che m </a:t>
            </a:r>
            <a:r>
              <a:rPr lang="it-IT" sz="2000" dirty="0">
                <a:ea typeface="ＭＳ Ｐゴシック" pitchFamily="34" charset="-128"/>
              </a:rPr>
              <a:t>(parametro di troncamento </a:t>
            </a:r>
            <a:r>
              <a:rPr lang="it-IT" sz="2000" i="1" dirty="0">
                <a:ea typeface="ＭＳ Ｐゴシック" pitchFamily="34" charset="-128"/>
              </a:rPr>
              <a:t>Newey-West</a:t>
            </a:r>
            <a:r>
              <a:rPr lang="it-IT" sz="2000" dirty="0">
                <a:ea typeface="ＭＳ Ｐゴシック" pitchFamily="34" charset="-128"/>
              </a:rPr>
              <a:t>)</a:t>
            </a:r>
            <a:r>
              <a:rPr lang="it-IT" sz="2000" i="1" dirty="0">
                <a:ea typeface="ＭＳ Ｐゴシック" pitchFamily="34" charset="-128"/>
              </a:rPr>
              <a:t> usare</a:t>
            </a:r>
            <a:r>
              <a:rPr lang="it-IT" sz="2000" dirty="0">
                <a:ea typeface="ＭＳ Ｐゴシック" pitchFamily="34" charset="-128"/>
              </a:rPr>
              <a:t>? </a:t>
            </a:r>
          </a:p>
          <a:p>
            <a:pPr marL="0" indent="0"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		</a:t>
            </a:r>
            <a:r>
              <a:rPr lang="it-IT" sz="2000" i="1" dirty="0">
                <a:ea typeface="ＭＳ Ｐゴシック" pitchFamily="34" charset="-128"/>
              </a:rPr>
              <a:t>m</a:t>
            </a:r>
            <a:r>
              <a:rPr lang="it-IT" sz="2000" dirty="0">
                <a:ea typeface="ＭＳ Ｐゴシック" pitchFamily="34" charset="-128"/>
              </a:rPr>
              <a:t> = 0,75</a:t>
            </a:r>
            <a:r>
              <a:rPr lang="it-IT" sz="2000" dirty="0">
                <a:ea typeface="ＭＳ Ｐゴシック" pitchFamily="34" charset="-128"/>
                <a:sym typeface="Euclid Symbol" pitchFamily="18" charset="2"/>
              </a:rPr>
              <a:t>×</a:t>
            </a:r>
            <a:r>
              <a:rPr lang="it-IT" sz="2000" dirty="0">
                <a:ea typeface="ＭＳ Ｐゴシック" pitchFamily="34" charset="-128"/>
              </a:rPr>
              <a:t>612</a:t>
            </a:r>
            <a:r>
              <a:rPr lang="it-IT" sz="2000" baseline="30000" dirty="0">
                <a:ea typeface="ＭＳ Ｐゴシック" pitchFamily="34" charset="-128"/>
              </a:rPr>
              <a:t>1/3</a:t>
            </a:r>
            <a:r>
              <a:rPr lang="it-IT" sz="2000" dirty="0">
                <a:ea typeface="ＭＳ Ｐゴシック" pitchFamily="34" charset="-128"/>
              </a:rPr>
              <a:t> = 6,4 </a:t>
            </a:r>
            <a:r>
              <a:rPr lang="it-IT" sz="2000" dirty="0">
                <a:latin typeface="MS Gothic" pitchFamily="49" charset="-128"/>
                <a:ea typeface="MS Gothic" pitchFamily="49" charset="-128"/>
                <a:sym typeface="Euclid Symbol" pitchFamily="18" charset="2"/>
              </a:rPr>
              <a:t>≅</a:t>
            </a:r>
            <a:r>
              <a:rPr lang="it-IT" sz="2000" dirty="0">
                <a:ea typeface="ＭＳ Ｐゴシック" pitchFamily="34" charset="-128"/>
              </a:rPr>
              <a:t> 7</a:t>
            </a:r>
          </a:p>
          <a:p>
            <a:pPr marL="0" indent="0"/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0852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Una parentesi: calcolo dei moltiplicatori cumulati e dei loro errori standard</a:t>
            </a:r>
          </a:p>
        </p:txBody>
      </p:sp>
      <p:sp>
        <p:nvSpPr>
          <p:cNvPr id="774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FontTx/>
              <a:buNone/>
            </a:pPr>
            <a:r>
              <a:rPr lang="it-IT" sz="2400" dirty="0">
                <a:ea typeface="ＭＳ Ｐゴシック" pitchFamily="34" charset="-128"/>
              </a:rPr>
              <a:t>I moltiplicatori cumulati possono essere calcolati stimando il modello a ritardi distribuiti, quindi sommando i coefficienti. Tuttavia, si dovrebbero anche calcolare gli errori standard per i moltiplicatori cumulati, e mentre ciò può essere fatto direttamente dal modello a ritardi distribuiti, sono necessarie alcune modifiche.</a:t>
            </a:r>
          </a:p>
          <a:p>
            <a:pPr marL="0" indent="0">
              <a:spcAft>
                <a:spcPts val="1200"/>
              </a:spcAft>
              <a:buFontTx/>
              <a:buNone/>
            </a:pPr>
            <a:r>
              <a:rPr lang="it-IT" sz="2400" dirty="0">
                <a:ea typeface="ＭＳ Ｐゴシック" pitchFamily="34" charset="-128"/>
              </a:rPr>
              <a:t>Siccome i moltiplicatori cumulati sono combinazioni lineari di coefficienti di regressione, è possibile utilizzare i metodi del Paragrafo 7.3 per calcolare i loro errori standard.</a:t>
            </a:r>
          </a:p>
        </p:txBody>
      </p:sp>
    </p:spTree>
    <p:extLst>
      <p:ext uri="{BB962C8B-B14F-4D97-AF65-F5344CB8AC3E}">
        <p14:creationId xmlns:p14="http://schemas.microsoft.com/office/powerpoint/2010/main" val="151690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Calcolo dei </a:t>
            </a:r>
            <a:r>
              <a:rPr lang="it-IT" i="1">
                <a:ea typeface="ＭＳ Ｐゴシック" pitchFamily="34" charset="-128"/>
              </a:rPr>
              <a:t>moltiplicatori cumulati (continua)</a:t>
            </a:r>
            <a:endParaRPr lang="it-IT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it-IT" sz="2000" dirty="0"/>
              <a:t>Un trucco del Paragrafo 7.3 è riscrivere la regressione così che</a:t>
            </a:r>
          </a:p>
          <a:p>
            <a:pPr marL="0">
              <a:spcBef>
                <a:spcPts val="0"/>
              </a:spcBef>
              <a:buFontTx/>
              <a:buNone/>
              <a:defRPr/>
            </a:pPr>
            <a:r>
              <a:rPr lang="it-IT" sz="2000" dirty="0"/>
              <a:t>i coefficienti in questa regressione siano quelli che interessano – qui, i moltiplicatori cumulati.</a:t>
            </a:r>
          </a:p>
          <a:p>
            <a:pPr marL="0">
              <a:spcBef>
                <a:spcPts val="0"/>
              </a:spcBef>
              <a:buFontTx/>
              <a:buNone/>
              <a:defRPr/>
            </a:pPr>
            <a:endParaRPr lang="it-IT" sz="2000" dirty="0"/>
          </a:p>
          <a:p>
            <a:pPr marL="0">
              <a:spcBef>
                <a:spcPts val="0"/>
              </a:spcBef>
              <a:buFontTx/>
              <a:buNone/>
              <a:defRPr/>
            </a:pPr>
            <a:r>
              <a:rPr lang="it-IT" sz="2000" b="1" dirty="0"/>
              <a:t>Esempio: riscrivere il modello a ritardi distribuiti con 1 ritardo:</a:t>
            </a:r>
          </a:p>
          <a:p>
            <a:pPr indent="-4763">
              <a:buFontTx/>
              <a:buNone/>
              <a:defRPr/>
            </a:pPr>
            <a:endParaRPr lang="it-IT" sz="2000" i="1" dirty="0"/>
          </a:p>
          <a:p>
            <a:pPr indent="-4763">
              <a:buFontTx/>
              <a:buNone/>
              <a:defRPr/>
            </a:pPr>
            <a:r>
              <a:rPr lang="it-IT" sz="2000" i="1" dirty="0" err="1"/>
              <a:t>Yt</a:t>
            </a:r>
            <a:r>
              <a:rPr lang="it-IT" sz="2000" i="1" dirty="0"/>
              <a:t> = β</a:t>
            </a:r>
            <a:r>
              <a:rPr lang="it-IT" sz="2000" baseline="-25000" dirty="0"/>
              <a:t>0</a:t>
            </a:r>
            <a:r>
              <a:rPr lang="it-IT" sz="2000" dirty="0"/>
              <a:t> + </a:t>
            </a:r>
            <a:r>
              <a:rPr lang="it-IT" sz="2000" i="1" dirty="0"/>
              <a:t>β</a:t>
            </a:r>
            <a:r>
              <a:rPr lang="it-IT" sz="2000" baseline="-25000" dirty="0"/>
              <a:t>1</a:t>
            </a:r>
            <a:r>
              <a:rPr lang="it-IT" sz="2000" i="1" dirty="0"/>
              <a:t>X</a:t>
            </a:r>
            <a:r>
              <a:rPr lang="it-IT" sz="2000" i="1" baseline="-25000" dirty="0"/>
              <a:t>t</a:t>
            </a:r>
            <a:r>
              <a:rPr lang="it-IT" sz="2000" i="1" dirty="0"/>
              <a:t> + β</a:t>
            </a:r>
            <a:r>
              <a:rPr lang="it-IT" sz="2000" baseline="-25000" dirty="0"/>
              <a:t>2</a:t>
            </a:r>
            <a:r>
              <a:rPr lang="it-IT" sz="2000" i="1" dirty="0"/>
              <a:t>X</a:t>
            </a:r>
            <a:r>
              <a:rPr lang="it-IT" sz="2000" i="1" baseline="-25000" dirty="0"/>
              <a:t>t–1</a:t>
            </a:r>
            <a:r>
              <a:rPr lang="it-IT" sz="2000" i="1" dirty="0"/>
              <a:t> + u</a:t>
            </a:r>
            <a:r>
              <a:rPr lang="it-IT" sz="2000" i="1" baseline="-25000" dirty="0"/>
              <a:t>t</a:t>
            </a:r>
          </a:p>
          <a:p>
            <a:pPr indent="-4763">
              <a:buFontTx/>
              <a:buNone/>
              <a:defRPr/>
            </a:pPr>
            <a:r>
              <a:rPr lang="it-IT" sz="2000" dirty="0"/>
              <a:t>    = </a:t>
            </a:r>
            <a:r>
              <a:rPr lang="it-IT" sz="2000" i="1" dirty="0"/>
              <a:t>β</a:t>
            </a:r>
            <a:r>
              <a:rPr lang="it-IT" sz="2000" baseline="-25000" dirty="0"/>
              <a:t>0</a:t>
            </a:r>
            <a:r>
              <a:rPr lang="it-IT" sz="2000" dirty="0"/>
              <a:t> + </a:t>
            </a:r>
            <a:r>
              <a:rPr lang="it-IT" sz="2000" i="1" dirty="0"/>
              <a:t>β</a:t>
            </a:r>
            <a:r>
              <a:rPr lang="it-IT" sz="2000" baseline="-25000" dirty="0"/>
              <a:t>1</a:t>
            </a:r>
            <a:r>
              <a:rPr lang="it-IT" sz="2000" i="1" dirty="0"/>
              <a:t>X</a:t>
            </a:r>
            <a:r>
              <a:rPr lang="it-IT" sz="2000" i="1" baseline="-25000" dirty="0"/>
              <a:t>t</a:t>
            </a:r>
            <a:r>
              <a:rPr lang="it-IT" sz="2000" i="1" dirty="0"/>
              <a:t> – β</a:t>
            </a:r>
            <a:r>
              <a:rPr lang="it-IT" sz="2000" baseline="-25000" dirty="0"/>
              <a:t>1</a:t>
            </a:r>
            <a:r>
              <a:rPr lang="it-IT" sz="2000" i="1" dirty="0"/>
              <a:t>X</a:t>
            </a:r>
            <a:r>
              <a:rPr lang="it-IT" sz="2000" i="1" baseline="-25000" dirty="0"/>
              <a:t>t–1</a:t>
            </a:r>
            <a:r>
              <a:rPr lang="it-IT" sz="2000" i="1" dirty="0"/>
              <a:t> + β</a:t>
            </a:r>
            <a:r>
              <a:rPr lang="it-IT" sz="2000" baseline="-25000" dirty="0"/>
              <a:t>1</a:t>
            </a:r>
            <a:r>
              <a:rPr lang="it-IT" sz="2000" i="1" dirty="0"/>
              <a:t>X</a:t>
            </a:r>
            <a:r>
              <a:rPr lang="it-IT" sz="2000" i="1" baseline="-25000" dirty="0"/>
              <a:t>t–1</a:t>
            </a:r>
            <a:r>
              <a:rPr lang="it-IT" sz="2000" i="1" dirty="0"/>
              <a:t> + β</a:t>
            </a:r>
            <a:r>
              <a:rPr lang="it-IT" sz="2000" dirty="0"/>
              <a:t>2</a:t>
            </a:r>
            <a:r>
              <a:rPr lang="it-IT" sz="2000" i="1" dirty="0"/>
              <a:t>X</a:t>
            </a:r>
            <a:r>
              <a:rPr lang="it-IT" sz="2000" i="1" baseline="-25000" dirty="0"/>
              <a:t>t–1</a:t>
            </a:r>
            <a:r>
              <a:rPr lang="it-IT" sz="2000" i="1" dirty="0"/>
              <a:t> + u</a:t>
            </a:r>
            <a:r>
              <a:rPr lang="it-IT" sz="2000" i="1" baseline="-25000" dirty="0"/>
              <a:t>t</a:t>
            </a:r>
          </a:p>
          <a:p>
            <a:pPr indent="-4763">
              <a:buFontTx/>
              <a:buNone/>
              <a:defRPr/>
            </a:pPr>
            <a:r>
              <a:rPr lang="it-IT" sz="2000" dirty="0"/>
              <a:t>    = </a:t>
            </a:r>
            <a:r>
              <a:rPr lang="it-IT" sz="2000" i="1" dirty="0"/>
              <a:t>β</a:t>
            </a:r>
            <a:r>
              <a:rPr lang="it-IT" sz="2000" baseline="-25000" dirty="0"/>
              <a:t>0</a:t>
            </a:r>
            <a:r>
              <a:rPr lang="it-IT" sz="2000" dirty="0"/>
              <a:t> + </a:t>
            </a:r>
            <a:r>
              <a:rPr lang="it-IT" sz="2000" i="1" dirty="0"/>
              <a:t>β</a:t>
            </a:r>
            <a:r>
              <a:rPr lang="it-IT" sz="2000" baseline="-25000" dirty="0"/>
              <a:t>1</a:t>
            </a:r>
            <a:r>
              <a:rPr lang="it-IT" sz="2000" dirty="0"/>
              <a:t>(</a:t>
            </a:r>
            <a:r>
              <a:rPr lang="it-IT" sz="2000" i="1" dirty="0"/>
              <a:t>X</a:t>
            </a:r>
            <a:r>
              <a:rPr lang="it-IT" sz="2000" i="1" baseline="-25000" dirty="0"/>
              <a:t>t</a:t>
            </a:r>
            <a:r>
              <a:rPr lang="it-IT" sz="2000" i="1" dirty="0"/>
              <a:t> –X</a:t>
            </a:r>
            <a:r>
              <a:rPr lang="it-IT" sz="2000" i="1" baseline="-25000" dirty="0"/>
              <a:t>t–1</a:t>
            </a:r>
            <a:r>
              <a:rPr lang="it-IT" sz="2000" i="1" dirty="0"/>
              <a:t>) + (β</a:t>
            </a:r>
            <a:r>
              <a:rPr lang="it-IT" sz="2000" baseline="-25000" dirty="0"/>
              <a:t>1</a:t>
            </a:r>
            <a:r>
              <a:rPr lang="it-IT" sz="2000" dirty="0"/>
              <a:t> + </a:t>
            </a:r>
            <a:r>
              <a:rPr lang="it-IT" sz="2000" i="1" dirty="0"/>
              <a:t>β</a:t>
            </a:r>
            <a:r>
              <a:rPr lang="it-IT" sz="2000" baseline="-25000" dirty="0"/>
              <a:t>2</a:t>
            </a:r>
            <a:r>
              <a:rPr lang="it-IT" sz="2000" dirty="0"/>
              <a:t>)</a:t>
            </a:r>
            <a:r>
              <a:rPr lang="it-IT" sz="2000" i="1" dirty="0"/>
              <a:t>X</a:t>
            </a:r>
            <a:r>
              <a:rPr lang="it-IT" sz="2000" i="1" baseline="-25000" dirty="0"/>
              <a:t>t–1</a:t>
            </a:r>
            <a:r>
              <a:rPr lang="it-IT" sz="2000" i="1" dirty="0"/>
              <a:t> + u</a:t>
            </a:r>
            <a:r>
              <a:rPr lang="it-IT" sz="2000" i="1" baseline="-25000" dirty="0"/>
              <a:t>t</a:t>
            </a:r>
          </a:p>
          <a:p>
            <a:pPr>
              <a:buFontTx/>
              <a:buNone/>
              <a:defRPr/>
            </a:pPr>
            <a:r>
              <a:rPr lang="it-IT" sz="2000" dirty="0"/>
              <a:t>o</a:t>
            </a:r>
          </a:p>
          <a:p>
            <a:pPr indent="-4763">
              <a:buFontTx/>
              <a:buNone/>
              <a:defRPr/>
            </a:pPr>
            <a:r>
              <a:rPr lang="it-IT" sz="2000" i="1" dirty="0"/>
              <a:t>Yt = β</a:t>
            </a:r>
            <a:r>
              <a:rPr lang="it-IT" sz="2000" baseline="-25000" dirty="0"/>
              <a:t>0</a:t>
            </a:r>
            <a:r>
              <a:rPr lang="it-IT" sz="2000" dirty="0"/>
              <a:t> + </a:t>
            </a:r>
            <a:r>
              <a:rPr lang="it-IT" sz="2000" i="1" dirty="0"/>
              <a:t>β</a:t>
            </a:r>
            <a:r>
              <a:rPr lang="it-IT" sz="2000" baseline="-25000" dirty="0"/>
              <a:t>1</a:t>
            </a:r>
            <a:r>
              <a:rPr lang="it-IT" sz="2000" dirty="0"/>
              <a:t>Δ</a:t>
            </a:r>
            <a:r>
              <a:rPr lang="it-IT" sz="2000" i="1" dirty="0"/>
              <a:t>X</a:t>
            </a:r>
            <a:r>
              <a:rPr lang="it-IT" sz="2000" i="1" baseline="-25000" dirty="0"/>
              <a:t>t</a:t>
            </a:r>
            <a:r>
              <a:rPr lang="it-IT" sz="2000" i="1" dirty="0"/>
              <a:t> + ( β</a:t>
            </a:r>
            <a:r>
              <a:rPr lang="it-IT" sz="2000" dirty="0"/>
              <a:t>1+ β2) </a:t>
            </a:r>
            <a:r>
              <a:rPr lang="it-IT" sz="2000" i="1" dirty="0"/>
              <a:t>X</a:t>
            </a:r>
            <a:r>
              <a:rPr lang="it-IT" sz="2000" i="1" baseline="-25000" dirty="0"/>
              <a:t>t–1</a:t>
            </a:r>
            <a:r>
              <a:rPr lang="it-IT" sz="2000" i="1" dirty="0"/>
              <a:t> + u</a:t>
            </a:r>
            <a:r>
              <a:rPr lang="it-IT" sz="2000" i="1" baseline="-25000" dirty="0"/>
              <a:t>t</a:t>
            </a:r>
            <a:endParaRPr lang="it-IT" sz="20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22225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Calcolo dei </a:t>
            </a:r>
            <a:r>
              <a:rPr lang="it-IT" i="1">
                <a:ea typeface="ＭＳ Ｐゴシック" pitchFamily="34" charset="-128"/>
              </a:rPr>
              <a:t>moltiplicatori cumulati (continua)</a:t>
            </a:r>
            <a:endParaRPr lang="it-IT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None/>
              <a:defRPr/>
            </a:pPr>
            <a:r>
              <a:rPr lang="it-IT" sz="2000" dirty="0"/>
              <a:t>Quindi, si ponga </a:t>
            </a:r>
            <a:r>
              <a:rPr lang="it-IT" sz="2000" i="1" dirty="0"/>
              <a:t>W</a:t>
            </a:r>
            <a:r>
              <a:rPr lang="it-IT" sz="2000" i="1" baseline="-25000" dirty="0"/>
              <a:t>1t</a:t>
            </a:r>
            <a:r>
              <a:rPr lang="it-IT" sz="2000" i="1" dirty="0"/>
              <a:t> = ΔX</a:t>
            </a:r>
            <a:r>
              <a:rPr lang="it-IT" sz="2000" i="1" baseline="-25000" dirty="0"/>
              <a:t>t</a:t>
            </a:r>
            <a:r>
              <a:rPr lang="it-IT" sz="2000" i="1" dirty="0"/>
              <a:t> e W</a:t>
            </a:r>
            <a:r>
              <a:rPr lang="it-IT" sz="2000" i="1" baseline="-25000" dirty="0"/>
              <a:t>2t</a:t>
            </a:r>
            <a:r>
              <a:rPr lang="it-IT" sz="2000" i="1" dirty="0"/>
              <a:t> = X</a:t>
            </a:r>
            <a:r>
              <a:rPr lang="it-IT" sz="2000" i="1" baseline="-25000" dirty="0"/>
              <a:t>t–1</a:t>
            </a:r>
            <a:r>
              <a:rPr lang="it-IT" sz="2000" i="1" dirty="0"/>
              <a:t> e si stimi la regressione,</a:t>
            </a:r>
          </a:p>
          <a:p>
            <a:pPr marL="919163" indent="-4763">
              <a:spcAft>
                <a:spcPts val="1200"/>
              </a:spcAft>
              <a:buFontTx/>
              <a:buNone/>
              <a:defRPr/>
            </a:pPr>
            <a:r>
              <a:rPr lang="it-IT" sz="2000" i="1" dirty="0"/>
              <a:t>Y</a:t>
            </a:r>
            <a:r>
              <a:rPr lang="it-IT" sz="2000" i="1" baseline="-25000" dirty="0"/>
              <a:t>t</a:t>
            </a:r>
            <a:r>
              <a:rPr lang="it-IT" sz="2000" i="1" dirty="0"/>
              <a:t> = β</a:t>
            </a:r>
            <a:r>
              <a:rPr lang="it-IT" sz="2000" baseline="-25000" dirty="0"/>
              <a:t>0</a:t>
            </a:r>
            <a:r>
              <a:rPr lang="it-IT" sz="2000" dirty="0"/>
              <a:t> + </a:t>
            </a:r>
            <a:r>
              <a:rPr lang="it-IT" sz="2000" i="1" dirty="0"/>
              <a:t>δ</a:t>
            </a:r>
            <a:r>
              <a:rPr lang="it-IT" sz="2000" baseline="-25000" dirty="0"/>
              <a:t>1</a:t>
            </a:r>
            <a:r>
              <a:rPr lang="it-IT" sz="2000" dirty="0"/>
              <a:t> </a:t>
            </a:r>
            <a:r>
              <a:rPr lang="it-IT" sz="2000" i="1" dirty="0"/>
              <a:t>W</a:t>
            </a:r>
            <a:r>
              <a:rPr lang="it-IT" sz="2000" i="1" baseline="-25000" dirty="0"/>
              <a:t>1t</a:t>
            </a:r>
            <a:r>
              <a:rPr lang="it-IT" sz="2000" i="1" dirty="0"/>
              <a:t> + δ</a:t>
            </a:r>
            <a:r>
              <a:rPr lang="it-IT" sz="2000" baseline="-25000" dirty="0"/>
              <a:t>2</a:t>
            </a:r>
            <a:r>
              <a:rPr lang="it-IT" sz="2000" i="1" dirty="0"/>
              <a:t>W</a:t>
            </a:r>
            <a:r>
              <a:rPr lang="it-IT" sz="2000" i="1" baseline="-25000" dirty="0"/>
              <a:t>2t</a:t>
            </a:r>
            <a:r>
              <a:rPr lang="it-IT" sz="2000" i="1" dirty="0"/>
              <a:t> + u</a:t>
            </a:r>
            <a:r>
              <a:rPr lang="it-IT" sz="2000" i="1" baseline="-25000" dirty="0"/>
              <a:t>i</a:t>
            </a:r>
          </a:p>
          <a:p>
            <a:pPr>
              <a:spcAft>
                <a:spcPts val="1200"/>
              </a:spcAft>
              <a:buFontTx/>
              <a:buNone/>
              <a:defRPr/>
            </a:pPr>
            <a:r>
              <a:rPr lang="it-IT" sz="2000" dirty="0"/>
              <a:t>Quindi</a:t>
            </a:r>
          </a:p>
          <a:p>
            <a:pPr marL="914400" indent="0">
              <a:spcAft>
                <a:spcPts val="1200"/>
              </a:spcAft>
              <a:buFontTx/>
              <a:buNone/>
              <a:defRPr/>
            </a:pPr>
            <a:r>
              <a:rPr lang="it-IT" sz="2000" i="1" dirty="0"/>
              <a:t>δ</a:t>
            </a:r>
            <a:r>
              <a:rPr lang="it-IT" sz="2000" baseline="-25000" dirty="0"/>
              <a:t>1</a:t>
            </a:r>
            <a:r>
              <a:rPr lang="it-IT" sz="2000" dirty="0"/>
              <a:t>= </a:t>
            </a:r>
            <a:r>
              <a:rPr lang="it-IT" sz="2000" i="1" dirty="0"/>
              <a:t>β</a:t>
            </a:r>
            <a:r>
              <a:rPr lang="it-IT" sz="2000" baseline="-25000" dirty="0"/>
              <a:t>1</a:t>
            </a:r>
            <a:r>
              <a:rPr lang="it-IT" sz="2000" dirty="0"/>
              <a:t> = effetto d’impatto</a:t>
            </a:r>
          </a:p>
          <a:p>
            <a:pPr marL="914400" indent="0">
              <a:spcAft>
                <a:spcPts val="1200"/>
              </a:spcAft>
              <a:buFontTx/>
              <a:buNone/>
              <a:defRPr/>
            </a:pPr>
            <a:r>
              <a:rPr lang="it-IT" sz="2000" i="1" dirty="0"/>
              <a:t>δ</a:t>
            </a:r>
            <a:r>
              <a:rPr lang="it-IT" sz="2000" baseline="-25000" dirty="0"/>
              <a:t>2</a:t>
            </a:r>
            <a:r>
              <a:rPr lang="it-IT" sz="2000" dirty="0"/>
              <a:t>= </a:t>
            </a:r>
            <a:r>
              <a:rPr lang="it-IT" sz="2000" i="1" dirty="0"/>
              <a:t>β</a:t>
            </a:r>
            <a:r>
              <a:rPr lang="it-IT" sz="2000" baseline="-25000" dirty="0"/>
              <a:t>1</a:t>
            </a:r>
            <a:r>
              <a:rPr lang="it-IT" sz="2000" dirty="0"/>
              <a:t> + </a:t>
            </a:r>
            <a:r>
              <a:rPr lang="it-IT" sz="2000" i="1" dirty="0"/>
              <a:t>β</a:t>
            </a:r>
            <a:r>
              <a:rPr lang="it-IT" sz="2000" baseline="-25000" dirty="0"/>
              <a:t>2</a:t>
            </a:r>
            <a:r>
              <a:rPr lang="it-IT" sz="2000" dirty="0"/>
              <a:t> = il primo moltiplicatore cumulato</a:t>
            </a:r>
          </a:p>
          <a:p>
            <a:pPr marL="0">
              <a:spcAft>
                <a:spcPts val="1200"/>
              </a:spcAft>
              <a:buFontTx/>
              <a:buNone/>
              <a:defRPr/>
            </a:pPr>
            <a:r>
              <a:rPr lang="it-IT" sz="2000" dirty="0"/>
              <a:t>e gli errori standard (HAC) su </a:t>
            </a:r>
            <a:r>
              <a:rPr lang="it-IT" sz="2000" i="1" dirty="0"/>
              <a:t>δ</a:t>
            </a:r>
            <a:r>
              <a:rPr lang="it-IT" sz="2000" baseline="-25000" dirty="0"/>
              <a:t>1</a:t>
            </a:r>
            <a:r>
              <a:rPr lang="it-IT" sz="2000" dirty="0"/>
              <a:t> e </a:t>
            </a:r>
            <a:r>
              <a:rPr lang="it-IT" sz="2000" i="1" dirty="0"/>
              <a:t>δ</a:t>
            </a:r>
            <a:r>
              <a:rPr lang="it-IT" sz="2000" baseline="-25000" dirty="0"/>
              <a:t>2</a:t>
            </a:r>
            <a:r>
              <a:rPr lang="it-IT" sz="2000" dirty="0"/>
              <a:t> sono gli errori standard per i due moltiplicatori cumulati.</a:t>
            </a:r>
          </a:p>
        </p:txBody>
      </p:sp>
    </p:spTree>
    <p:extLst>
      <p:ext uri="{BB962C8B-B14F-4D97-AF65-F5344CB8AC3E}">
        <p14:creationId xmlns:p14="http://schemas.microsoft.com/office/powerpoint/2010/main" val="985098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Calcolo dei </a:t>
            </a:r>
            <a:r>
              <a:rPr lang="it-IT" i="1">
                <a:ea typeface="ＭＳ Ｐゴシック" pitchFamily="34" charset="-128"/>
              </a:rPr>
              <a:t>moltiplicatori cumulati (continua)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it-IT" sz="2000" dirty="0"/>
              <a:t>In generale, il modello ADL può essere riscritto come,</a:t>
            </a:r>
          </a:p>
          <a:p>
            <a:pPr>
              <a:buFontTx/>
              <a:buNone/>
              <a:defRPr/>
            </a:pPr>
            <a:r>
              <a:rPr lang="it-IT" sz="2000" dirty="0"/>
              <a:t> </a:t>
            </a:r>
          </a:p>
          <a:p>
            <a:pPr marL="914400" indent="0">
              <a:buFontTx/>
              <a:buNone/>
              <a:defRPr/>
            </a:pPr>
            <a:r>
              <a:rPr lang="it-IT" sz="2000" i="1" dirty="0"/>
              <a:t>Y</a:t>
            </a:r>
            <a:r>
              <a:rPr lang="it-IT" sz="2000" i="1" baseline="-25000" dirty="0"/>
              <a:t>t</a:t>
            </a:r>
            <a:r>
              <a:rPr lang="it-IT" sz="2000" dirty="0"/>
              <a:t> = </a:t>
            </a:r>
            <a:r>
              <a:rPr lang="it-IT" sz="2000" i="1" dirty="0">
                <a:sym typeface="Symbol"/>
              </a:rPr>
              <a:t>δ</a:t>
            </a:r>
            <a:r>
              <a:rPr lang="it-IT" sz="2000" baseline="-25000" dirty="0"/>
              <a:t>0</a:t>
            </a:r>
            <a:r>
              <a:rPr lang="it-IT" sz="2000" dirty="0"/>
              <a:t> + </a:t>
            </a:r>
            <a:r>
              <a:rPr lang="it-IT" sz="2000" i="1" dirty="0">
                <a:sym typeface="Symbol"/>
              </a:rPr>
              <a:t>δ</a:t>
            </a:r>
            <a:r>
              <a:rPr lang="it-IT" sz="2000" baseline="-25000" dirty="0"/>
              <a:t>1</a:t>
            </a:r>
            <a:r>
              <a:rPr lang="it-IT" sz="2000" dirty="0">
                <a:sym typeface="Symbol"/>
              </a:rPr>
              <a:t>Δ</a:t>
            </a:r>
            <a:r>
              <a:rPr lang="it-IT" sz="2000" i="1" dirty="0"/>
              <a:t>X</a:t>
            </a:r>
            <a:r>
              <a:rPr lang="it-IT" sz="2000" i="1" baseline="-25000" dirty="0"/>
              <a:t>t</a:t>
            </a:r>
            <a:r>
              <a:rPr lang="it-IT" sz="2000" dirty="0"/>
              <a:t> + </a:t>
            </a:r>
            <a:r>
              <a:rPr lang="it-IT" sz="2000" i="1" dirty="0">
                <a:sym typeface="Symbol"/>
              </a:rPr>
              <a:t>δ</a:t>
            </a:r>
            <a:r>
              <a:rPr lang="it-IT" sz="2000" baseline="-25000" dirty="0"/>
              <a:t>2</a:t>
            </a:r>
            <a:r>
              <a:rPr lang="it-IT" sz="2000" dirty="0">
                <a:sym typeface="Symbol"/>
              </a:rPr>
              <a:t>Δ</a:t>
            </a:r>
            <a:r>
              <a:rPr lang="it-IT" sz="2000" i="1" dirty="0"/>
              <a:t>X</a:t>
            </a:r>
            <a:r>
              <a:rPr lang="it-IT" sz="2000" i="1" baseline="-25000" dirty="0"/>
              <a:t>t</a:t>
            </a:r>
            <a:r>
              <a:rPr lang="it-IT" sz="2000" baseline="-25000" dirty="0"/>
              <a:t>–1</a:t>
            </a:r>
            <a:r>
              <a:rPr lang="it-IT" sz="2000" dirty="0"/>
              <a:t> + … + </a:t>
            </a:r>
            <a:r>
              <a:rPr lang="it-IT" sz="2000" i="1" dirty="0">
                <a:sym typeface="Symbol"/>
              </a:rPr>
              <a:t>δ</a:t>
            </a:r>
            <a:r>
              <a:rPr lang="it-IT" sz="2000" i="1" baseline="-25000" dirty="0"/>
              <a:t>q</a:t>
            </a:r>
            <a:r>
              <a:rPr lang="it-IT" sz="2000" baseline="-25000" dirty="0"/>
              <a:t>–1</a:t>
            </a:r>
            <a:r>
              <a:rPr lang="it-IT" sz="2000" dirty="0">
                <a:sym typeface="Symbol"/>
              </a:rPr>
              <a:t>Δ</a:t>
            </a:r>
            <a:r>
              <a:rPr lang="it-IT" sz="2000" i="1" dirty="0"/>
              <a:t>X</a:t>
            </a:r>
            <a:r>
              <a:rPr lang="it-IT" sz="2000" i="1" baseline="-25000" dirty="0"/>
              <a:t>t–q</a:t>
            </a:r>
            <a:r>
              <a:rPr lang="it-IT" sz="2000" baseline="-25000" dirty="0"/>
              <a:t>+1</a:t>
            </a:r>
            <a:r>
              <a:rPr lang="it-IT" sz="2000" dirty="0"/>
              <a:t> + </a:t>
            </a:r>
            <a:r>
              <a:rPr lang="it-IT" sz="2000" i="1" dirty="0">
                <a:sym typeface="Symbol"/>
              </a:rPr>
              <a:t>δ</a:t>
            </a:r>
            <a:r>
              <a:rPr lang="it-IT" sz="2000" i="1" baseline="-25000" dirty="0"/>
              <a:t>q</a:t>
            </a:r>
            <a:r>
              <a:rPr lang="it-IT" sz="2000" i="1" dirty="0"/>
              <a:t>X</a:t>
            </a:r>
            <a:r>
              <a:rPr lang="it-IT" sz="2000" i="1" baseline="-25000" dirty="0"/>
              <a:t>t–q</a:t>
            </a:r>
            <a:r>
              <a:rPr lang="it-IT" sz="2000" dirty="0"/>
              <a:t> + </a:t>
            </a:r>
            <a:r>
              <a:rPr lang="it-IT" sz="2000" i="1" dirty="0"/>
              <a:t>u</a:t>
            </a:r>
            <a:r>
              <a:rPr lang="it-IT" sz="2000" i="1" baseline="-25000" dirty="0"/>
              <a:t>t</a:t>
            </a:r>
            <a:endParaRPr lang="it-IT" sz="2000" dirty="0"/>
          </a:p>
          <a:p>
            <a:pPr>
              <a:buFontTx/>
              <a:buNone/>
              <a:defRPr/>
            </a:pPr>
            <a:r>
              <a:rPr lang="it-IT" sz="2000" dirty="0"/>
              <a:t>dove</a:t>
            </a:r>
          </a:p>
          <a:p>
            <a:pPr marL="965200" indent="0">
              <a:buFontTx/>
              <a:buNone/>
              <a:defRPr/>
            </a:pPr>
            <a:r>
              <a:rPr lang="it-IT" sz="2000" i="1" dirty="0">
                <a:sym typeface="Symbol"/>
              </a:rPr>
              <a:t>δ</a:t>
            </a:r>
            <a:r>
              <a:rPr lang="it-IT" sz="2000" baseline="-25000" dirty="0"/>
              <a:t>1</a:t>
            </a:r>
            <a:r>
              <a:rPr lang="it-IT" sz="2000" dirty="0"/>
              <a:t> =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1</a:t>
            </a:r>
            <a:endParaRPr lang="it-IT" sz="2000" dirty="0"/>
          </a:p>
          <a:p>
            <a:pPr marL="965200" indent="0">
              <a:buFontTx/>
              <a:buNone/>
              <a:defRPr/>
            </a:pPr>
            <a:r>
              <a:rPr lang="it-IT" sz="2000" i="1" dirty="0">
                <a:sym typeface="Symbol"/>
              </a:rPr>
              <a:t>δ</a:t>
            </a:r>
            <a:r>
              <a:rPr lang="it-IT" sz="2000" baseline="-25000" dirty="0"/>
              <a:t>2</a:t>
            </a:r>
            <a:r>
              <a:rPr lang="it-IT" sz="2000" dirty="0"/>
              <a:t> =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1 </a:t>
            </a:r>
            <a:r>
              <a:rPr lang="it-IT" sz="2000" dirty="0"/>
              <a:t>+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2</a:t>
            </a:r>
            <a:endParaRPr lang="it-IT" sz="2000" dirty="0"/>
          </a:p>
          <a:p>
            <a:pPr marL="965200" indent="0">
              <a:buFontTx/>
              <a:buNone/>
              <a:defRPr/>
            </a:pPr>
            <a:r>
              <a:rPr lang="it-IT" sz="2000" i="1" dirty="0">
                <a:sym typeface="Symbol"/>
              </a:rPr>
              <a:t>δ</a:t>
            </a:r>
            <a:r>
              <a:rPr lang="it-IT" sz="2000" baseline="-25000" dirty="0"/>
              <a:t>3</a:t>
            </a:r>
            <a:r>
              <a:rPr lang="it-IT" sz="2000" dirty="0"/>
              <a:t> =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1 </a:t>
            </a:r>
            <a:r>
              <a:rPr lang="it-IT" sz="2000" dirty="0"/>
              <a:t>+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2 </a:t>
            </a:r>
            <a:r>
              <a:rPr lang="it-IT" sz="2000" dirty="0"/>
              <a:t>+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3</a:t>
            </a:r>
            <a:endParaRPr lang="it-IT" sz="2000" dirty="0"/>
          </a:p>
          <a:p>
            <a:pPr marL="965200" indent="0">
              <a:buFontTx/>
              <a:buNone/>
              <a:defRPr/>
            </a:pPr>
            <a:r>
              <a:rPr lang="it-IT" sz="2000" i="1" dirty="0"/>
              <a:t>…</a:t>
            </a:r>
            <a:endParaRPr lang="it-IT" sz="2000" dirty="0"/>
          </a:p>
          <a:p>
            <a:pPr marL="965200" indent="0">
              <a:buFontTx/>
              <a:buNone/>
              <a:defRPr/>
            </a:pPr>
            <a:r>
              <a:rPr lang="it-IT" sz="2000" i="1" dirty="0">
                <a:sym typeface="Symbol"/>
              </a:rPr>
              <a:t>δ</a:t>
            </a:r>
            <a:r>
              <a:rPr lang="it-IT" sz="2000" i="1" baseline="-25000" dirty="0"/>
              <a:t>q</a:t>
            </a:r>
            <a:r>
              <a:rPr lang="it-IT" sz="2000" dirty="0"/>
              <a:t> =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1 </a:t>
            </a:r>
            <a:r>
              <a:rPr lang="it-IT" sz="2000" dirty="0"/>
              <a:t>+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baseline="-25000" dirty="0"/>
              <a:t>2 </a:t>
            </a:r>
            <a:r>
              <a:rPr lang="it-IT" sz="2000" dirty="0"/>
              <a:t>+ … + </a:t>
            </a:r>
            <a:r>
              <a:rPr lang="it-IT" sz="2000" i="1" dirty="0">
                <a:sym typeface="Symbol"/>
              </a:rPr>
              <a:t>β</a:t>
            </a:r>
            <a:r>
              <a:rPr lang="it-IT" sz="2000" i="1" baseline="-25000" dirty="0"/>
              <a:t>q</a:t>
            </a:r>
            <a:r>
              <a:rPr lang="it-IT" sz="2000" dirty="0"/>
              <a:t> </a:t>
            </a:r>
          </a:p>
          <a:p>
            <a:pPr>
              <a:buFontTx/>
              <a:buNone/>
              <a:defRPr/>
            </a:pPr>
            <a:r>
              <a:rPr lang="it-IT" sz="2000" dirty="0"/>
              <a:t> </a:t>
            </a:r>
          </a:p>
          <a:p>
            <a:pPr marL="0" indent="0">
              <a:buFontTx/>
              <a:buNone/>
              <a:defRPr/>
            </a:pPr>
            <a:r>
              <a:rPr lang="it-IT" sz="2000" b="1" dirty="0"/>
              <a:t>I moltiplicatori cumulati e i loro errori standard HAC possono essere calcolati direttamente con questa regressione trasformata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9284015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9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5712343" cy="6328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86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10600" cy="992187"/>
          </a:xfrm>
        </p:spPr>
        <p:txBody>
          <a:bodyPr/>
          <a:lstStyle/>
          <a:p>
            <a:r>
              <a:rPr lang="it-IT" dirty="0">
                <a:ea typeface="ＭＳ Ｐゴシック" pitchFamily="34" charset="-128"/>
              </a:rPr>
              <a:t>Gli effetti causali dinamici e i dati sul succo </a:t>
            </a:r>
            <a:r>
              <a:rPr lang="it-IT">
                <a:ea typeface="ＭＳ Ｐゴシック" pitchFamily="34" charset="-128"/>
              </a:rPr>
              <a:t>d’arancia (Paragrafi </a:t>
            </a:r>
            <a:r>
              <a:rPr lang="it-IT" dirty="0">
                <a:ea typeface="ＭＳ Ｐゴシック" pitchFamily="34" charset="-128"/>
              </a:rPr>
              <a:t>15.1 e 15.2)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000" dirty="0"/>
              <a:t>Un effetto </a:t>
            </a:r>
            <a:r>
              <a:rPr lang="it-IT" sz="2000" b="1" i="1" dirty="0"/>
              <a:t>causale dinamico </a:t>
            </a:r>
            <a:r>
              <a:rPr lang="it-IT" sz="2000" dirty="0"/>
              <a:t>è l’effetto su </a:t>
            </a:r>
            <a:r>
              <a:rPr lang="it-IT" sz="2000" i="1" dirty="0"/>
              <a:t>Y</a:t>
            </a:r>
            <a:r>
              <a:rPr lang="it-IT" sz="2000" dirty="0"/>
              <a:t> </a:t>
            </a:r>
            <a:r>
              <a:rPr lang="it-IT" sz="2000"/>
              <a:t>di una variazione in </a:t>
            </a:r>
            <a:r>
              <a:rPr lang="it-IT" sz="2000" i="1" dirty="0"/>
              <a:t>X</a:t>
            </a:r>
            <a:r>
              <a:rPr lang="it-IT" sz="2000" dirty="0"/>
              <a:t> nel tempo.</a:t>
            </a:r>
          </a:p>
          <a:p>
            <a:pPr marL="0" indent="0">
              <a:buFontTx/>
              <a:buNone/>
              <a:defRPr/>
            </a:pPr>
            <a:r>
              <a:rPr lang="it-IT" sz="2000" dirty="0"/>
              <a:t> </a:t>
            </a:r>
          </a:p>
          <a:p>
            <a:pPr marL="0" indent="0">
              <a:buFontTx/>
              <a:buNone/>
              <a:defRPr/>
            </a:pPr>
            <a:r>
              <a:rPr lang="it-IT" sz="2000" dirty="0"/>
              <a:t>Per esempio:</a:t>
            </a:r>
          </a:p>
          <a:p>
            <a:pPr>
              <a:defRPr/>
            </a:pPr>
            <a:r>
              <a:rPr lang="it-IT" sz="2000" dirty="0"/>
              <a:t>L’effetto prodotto dall’aumento delle tasse sul tabacco sul consumo di sigarette per l’anno in corso, per il prossimo anno, per i prossimi </a:t>
            </a:r>
            <a:r>
              <a:rPr lang="it-IT" sz="2000"/>
              <a:t>5 anni.</a:t>
            </a:r>
            <a:endParaRPr lang="it-IT" sz="2000" dirty="0"/>
          </a:p>
          <a:p>
            <a:pPr>
              <a:defRPr/>
            </a:pPr>
            <a:r>
              <a:rPr lang="it-IT" sz="2000" dirty="0"/>
              <a:t>L’effetto prodotto sull’inflazione da una modifica sul tasso dei Fed Funds per il mese in corso, per i prossimi 6 mesi, e per il </a:t>
            </a:r>
            <a:r>
              <a:rPr lang="it-IT" sz="2000"/>
              <a:t>prossimo anno.</a:t>
            </a:r>
            <a:endParaRPr lang="it-IT" sz="2000" dirty="0"/>
          </a:p>
          <a:p>
            <a:pPr>
              <a:defRPr/>
            </a:pPr>
            <a:r>
              <a:rPr lang="it-IT" sz="2000" dirty="0"/>
              <a:t>L’effetto prodotto da una gelata verificatasi in Florida sul prezzo del concentrato di succo d’arancia a 1 mese, a 2 mesi a 3 mesi…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4684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0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285875"/>
            <a:ext cx="8408987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81653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1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295400"/>
            <a:ext cx="6172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69650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Gli effetti dinamici sul succo d’arancia sono stabili?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000" dirty="0"/>
              <a:t>Si ricorderà, dal Paragrafo 14.7, che è possibile testare la stabilità dei coefficienti di regressione delle serie temporali mediante le statistiche QLR</a:t>
            </a:r>
            <a:r>
              <a:rPr lang="it-IT" sz="2000"/>
              <a:t>. È </a:t>
            </a:r>
            <a:r>
              <a:rPr lang="it-IT" sz="2000" dirty="0"/>
              <a:t>quindi possibile calcolare il QLR per la regressione (1) nella Tabella 15.1:</a:t>
            </a:r>
            <a:r>
              <a:rPr lang="en-US" sz="2000" dirty="0"/>
              <a:t> </a:t>
            </a:r>
            <a:endParaRPr lang="en-US" sz="1100" dirty="0"/>
          </a:p>
          <a:p>
            <a:pPr>
              <a:defRPr/>
            </a:pPr>
            <a:r>
              <a:rPr lang="it-IT" sz="2000" i="1" dirty="0"/>
              <a:t>Sono necessari errori standard HAC</a:t>
            </a:r>
            <a:r>
              <a:rPr lang="it-IT" sz="2000" i="1"/>
              <a:t>? Perché, </a:t>
            </a:r>
            <a:r>
              <a:rPr lang="it-IT" sz="2000" i="1" dirty="0"/>
              <a:t>o perché no?</a:t>
            </a:r>
            <a:endParaRPr lang="it-IT" sz="1100" dirty="0"/>
          </a:p>
          <a:p>
            <a:pPr>
              <a:defRPr/>
            </a:pPr>
            <a:r>
              <a:rPr lang="it-IT" sz="2000" i="1" dirty="0"/>
              <a:t>Come si calcoleranno nello specifico le statistiche Chow?</a:t>
            </a:r>
            <a:endParaRPr lang="it-IT" sz="1100" dirty="0"/>
          </a:p>
          <a:p>
            <a:pPr>
              <a:defRPr/>
            </a:pPr>
            <a:r>
              <a:rPr lang="it-IT" sz="2000" i="1" dirty="0"/>
              <a:t>Come si calcoleranno le statistiche QLR?</a:t>
            </a:r>
            <a:endParaRPr lang="it-IT" sz="1100" dirty="0"/>
          </a:p>
          <a:p>
            <a:pPr>
              <a:defRPr/>
            </a:pPr>
            <a:r>
              <a:rPr lang="it-IT" sz="2000" i="1" dirty="0"/>
              <a:t>Quali sono i d.f. q delle statistiche Chow e QLR?</a:t>
            </a:r>
            <a:endParaRPr lang="it-IT" sz="1100" dirty="0"/>
          </a:p>
          <a:p>
            <a:pPr>
              <a:defRPr/>
            </a:pPr>
            <a:r>
              <a:rPr lang="it-IT" sz="2000" dirty="0"/>
              <a:t>Risultato: </a:t>
            </a:r>
            <a:r>
              <a:rPr lang="it-IT" sz="2000" b="1" i="1" dirty="0">
                <a:solidFill>
                  <a:srgbClr val="FF0000"/>
                </a:solidFill>
              </a:rPr>
              <a:t>QLR</a:t>
            </a:r>
            <a:r>
              <a:rPr lang="it-IT" sz="2000" b="1" dirty="0">
                <a:solidFill>
                  <a:srgbClr val="FF0000"/>
                </a:solidFill>
              </a:rPr>
              <a:t> = 21.19</a:t>
            </a:r>
            <a:r>
              <a:rPr lang="it-IT" sz="2000" dirty="0">
                <a:solidFill>
                  <a:srgbClr val="FF0000"/>
                </a:solidFill>
              </a:rPr>
              <a:t>. </a:t>
            </a:r>
            <a:endParaRPr lang="it-IT" sz="110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it-IT" sz="1800"/>
              <a:t>È </a:t>
            </a:r>
            <a:r>
              <a:rPr lang="it-IT" sz="1800" dirty="0"/>
              <a:t>rilevante</a:t>
            </a:r>
            <a:r>
              <a:rPr lang="it-IT" sz="1800"/>
              <a:t>? (si veda la Tabella </a:t>
            </a:r>
            <a:r>
              <a:rPr lang="it-IT" sz="1800" dirty="0"/>
              <a:t>14.6)</a:t>
            </a:r>
            <a:endParaRPr lang="it-IT" sz="1000" dirty="0"/>
          </a:p>
          <a:p>
            <a:pPr lvl="1">
              <a:defRPr/>
            </a:pPr>
            <a:r>
              <a:rPr lang="it-IT" sz="1800" dirty="0"/>
              <a:t>A che livello di rilevanza?</a:t>
            </a:r>
            <a:endParaRPr lang="it-IT" sz="1000" dirty="0"/>
          </a:p>
          <a:p>
            <a:pPr>
              <a:defRPr/>
            </a:pPr>
            <a:r>
              <a:rPr lang="it-IT" sz="2000" dirty="0"/>
              <a:t>Come interpretare il risultato in modo sostanziale?  Si stimino i moltiplicatori dinamici sui sottocampioni e si verifichi il loro cambiamento nel tempo…</a:t>
            </a:r>
            <a:endParaRPr lang="it-IT" sz="11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3644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2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486" y="332656"/>
            <a:ext cx="6346423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5987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Succo d’arancia</a:t>
            </a:r>
            <a:r>
              <a:rPr lang="it-IT">
                <a:ea typeface="ＭＳ Ｐゴシック" pitchFamily="34" charset="-128"/>
              </a:rPr>
              <a:t>: le rotture hanno </a:t>
            </a:r>
            <a:r>
              <a:rPr lang="it-IT" dirty="0">
                <a:ea typeface="ＭＳ Ｐゴシック" pitchFamily="34" charset="-128"/>
              </a:rPr>
              <a:t>un’importanza sostanziale?</a:t>
            </a:r>
          </a:p>
        </p:txBody>
      </p:sp>
      <p:sp>
        <p:nvSpPr>
          <p:cNvPr id="783363" name="Rectangle 5"/>
          <p:cNvSpPr>
            <a:spLocks noChangeArrowheads="1"/>
          </p:cNvSpPr>
          <p:nvPr/>
        </p:nvSpPr>
        <p:spPr bwMode="auto">
          <a:xfrm>
            <a:off x="381000" y="601980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L’effetto cumulato </a:t>
            </a:r>
            <a:r>
              <a:rPr lang="it-IT" dirty="0"/>
              <a:t>degli </a:t>
            </a:r>
            <a:r>
              <a:rPr lang="it-IT" i="1" dirty="0"/>
              <a:t>FDD</a:t>
            </a:r>
            <a:r>
              <a:rPr lang="it-IT" dirty="0"/>
              <a:t> cala nel tempo? Perché? </a:t>
            </a:r>
          </a:p>
        </p:txBody>
      </p:sp>
      <p:pic>
        <p:nvPicPr>
          <p:cNvPr id="773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395413"/>
            <a:ext cx="6124575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3447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5" name="Content Placeholder 2"/>
          <p:cNvSpPr>
            <a:spLocks noGrp="1"/>
          </p:cNvSpPr>
          <p:nvPr>
            <p:ph idx="1"/>
          </p:nvPr>
        </p:nvSpPr>
        <p:spPr>
          <a:xfrm>
            <a:off x="107504" y="5229200"/>
            <a:ext cx="8712968" cy="91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Fatto: dopo avere perso molte piante per le gelate nel nord della Florida, i coltivatori di arance si sono spostati a sud. Che relazione esiste con il cambiamento delle </a:t>
            </a:r>
            <a:r>
              <a:rPr lang="it-IT" sz="2000">
                <a:ea typeface="ＭＳ Ｐゴシック" pitchFamily="34" charset="-128"/>
              </a:rPr>
              <a:t>risposte cumulate </a:t>
            </a:r>
            <a:r>
              <a:rPr lang="it-IT" sz="2000" dirty="0">
                <a:ea typeface="ＭＳ Ｐゴシック" pitchFamily="34" charset="-128"/>
              </a:rPr>
              <a:t>agli impulsi</a:t>
            </a:r>
            <a:r>
              <a:rPr lang="it-IT" sz="2000" i="1" dirty="0">
                <a:ea typeface="ＭＳ Ｐゴシック" pitchFamily="34" charset="-128"/>
              </a:rPr>
              <a:t>?</a:t>
            </a:r>
            <a:endParaRPr lang="it-IT" sz="2000" dirty="0">
              <a:ea typeface="ＭＳ Ｐゴシック" pitchFamily="34" charset="-128"/>
            </a:endParaRPr>
          </a:p>
          <a:p>
            <a:pPr marL="0" indent="0">
              <a:buFontTx/>
              <a:buNone/>
            </a:pPr>
            <a:endParaRPr lang="en-US" sz="2000" dirty="0">
              <a:ea typeface="ＭＳ Ｐゴシック" pitchFamily="34" charset="-128"/>
            </a:endParaRPr>
          </a:p>
        </p:txBody>
      </p:sp>
      <p:pic>
        <p:nvPicPr>
          <p:cNvPr id="77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48680"/>
            <a:ext cx="8285163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10836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L’esogeneità è plausibile? Alcuni esempi</a:t>
            </a:r>
            <a:br>
              <a:rPr lang="it-IT">
                <a:ea typeface="ＭＳ Ｐゴシック" pitchFamily="34" charset="-128"/>
              </a:rPr>
            </a:br>
            <a:r>
              <a:rPr lang="it-IT">
                <a:ea typeface="ＭＳ Ｐゴシック" pitchFamily="34" charset="-128"/>
              </a:rPr>
              <a:t>(Paragrafo </a:t>
            </a:r>
            <a:r>
              <a:rPr lang="it-IT" dirty="0">
                <a:ea typeface="ＭＳ Ｐゴシック" pitchFamily="34" charset="-128"/>
              </a:rPr>
              <a:t>15.7)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3" indent="-4763">
              <a:buFontTx/>
              <a:buNone/>
              <a:defRPr/>
            </a:pPr>
            <a:r>
              <a:rPr lang="it-IT" sz="2400" dirty="0"/>
              <a:t>Se </a:t>
            </a:r>
            <a:r>
              <a:rPr lang="it-IT" sz="2400" i="1" dirty="0"/>
              <a:t>X</a:t>
            </a:r>
            <a:r>
              <a:rPr lang="it-IT" sz="2400" dirty="0"/>
              <a:t> è esogena (e </a:t>
            </a:r>
            <a:r>
              <a:rPr lang="it-IT" sz="2400"/>
              <a:t>valgono le assunzioni 2-4</a:t>
            </a:r>
            <a:r>
              <a:rPr lang="it-IT" sz="2400" dirty="0"/>
              <a:t>), allora un modello a ritardi distribuiti offre stimatori consistenti degli effetti causali dinamici.</a:t>
            </a:r>
          </a:p>
          <a:p>
            <a:pPr marL="4763" indent="-4763">
              <a:buFontTx/>
              <a:buNone/>
              <a:defRPr/>
            </a:pPr>
            <a:r>
              <a:rPr lang="en-US" sz="2400" dirty="0"/>
              <a:t> </a:t>
            </a:r>
          </a:p>
          <a:p>
            <a:pPr marL="4763" indent="-4763">
              <a:buFontTx/>
              <a:buNone/>
              <a:defRPr/>
            </a:pPr>
            <a:r>
              <a:rPr lang="it-IT" sz="2400" dirty="0"/>
              <a:t>Come nella regressione multipla con dati sezionali, si deve valutare con occhio critico se </a:t>
            </a:r>
            <a:r>
              <a:rPr lang="it-IT" sz="2400" i="1" dirty="0"/>
              <a:t>X</a:t>
            </a:r>
            <a:r>
              <a:rPr lang="it-IT" sz="2400" dirty="0"/>
              <a:t> sia esogena in qualsiasi applicazione: </a:t>
            </a:r>
          </a:p>
          <a:p>
            <a:pPr>
              <a:defRPr/>
            </a:pPr>
            <a:r>
              <a:rPr lang="it-IT" sz="2400" i="1" dirty="0"/>
              <a:t>X</a:t>
            </a:r>
            <a:r>
              <a:rPr lang="it-IT" sz="2400" dirty="0"/>
              <a:t> è esogena, cioè </a:t>
            </a:r>
            <a:r>
              <a:rPr lang="it-IT" sz="2400" i="1" dirty="0"/>
              <a:t>E</a:t>
            </a:r>
            <a:r>
              <a:rPr lang="it-IT" sz="2400" dirty="0"/>
              <a:t>(</a:t>
            </a:r>
            <a:r>
              <a:rPr lang="it-IT" sz="2400" i="1" dirty="0"/>
              <a:t>u</a:t>
            </a:r>
            <a:r>
              <a:rPr lang="it-IT" sz="2400" i="1" baseline="-25000" dirty="0"/>
              <a:t>t</a:t>
            </a:r>
            <a:r>
              <a:rPr lang="it-IT" sz="2400" dirty="0"/>
              <a:t>|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dirty="0"/>
              <a:t>, 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baseline="-25000" dirty="0"/>
              <a:t>–1</a:t>
            </a:r>
            <a:r>
              <a:rPr lang="it-IT" sz="2400" dirty="0"/>
              <a:t>, …) = 0?</a:t>
            </a:r>
          </a:p>
          <a:p>
            <a:pPr>
              <a:defRPr/>
            </a:pPr>
            <a:r>
              <a:rPr lang="it-IT" sz="2400" i="1" dirty="0"/>
              <a:t>X</a:t>
            </a:r>
            <a:r>
              <a:rPr lang="it-IT" sz="2400" dirty="0"/>
              <a:t> è strettamente esogena, </a:t>
            </a:r>
            <a:r>
              <a:rPr lang="it-IT" sz="2400"/>
              <a:t>cioè </a:t>
            </a:r>
          </a:p>
          <a:p>
            <a:pPr marL="0" indent="0">
              <a:buNone/>
              <a:defRPr/>
            </a:pPr>
            <a:r>
              <a:rPr lang="it-IT" sz="2400" i="1"/>
              <a:t>E</a:t>
            </a:r>
            <a:r>
              <a:rPr lang="it-IT" sz="2400"/>
              <a:t>(</a:t>
            </a:r>
            <a:r>
              <a:rPr lang="it-IT" sz="2400" i="1"/>
              <a:t>u</a:t>
            </a:r>
            <a:r>
              <a:rPr lang="it-IT" sz="2400" i="1" baseline="-25000"/>
              <a:t>t</a:t>
            </a:r>
            <a:r>
              <a:rPr lang="it-IT" sz="2400" dirty="0"/>
              <a:t>|…, 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baseline="-25000" dirty="0"/>
              <a:t>+1</a:t>
            </a:r>
            <a:r>
              <a:rPr lang="it-IT" sz="2400" dirty="0"/>
              <a:t>,</a:t>
            </a:r>
            <a:r>
              <a:rPr lang="it-IT" sz="2400" i="1" dirty="0"/>
              <a:t> X</a:t>
            </a:r>
            <a:r>
              <a:rPr lang="it-IT" sz="2400" i="1" baseline="-25000" dirty="0"/>
              <a:t>t</a:t>
            </a:r>
            <a:r>
              <a:rPr lang="it-IT" sz="2400" dirty="0"/>
              <a:t>, </a:t>
            </a:r>
            <a:r>
              <a:rPr lang="it-IT" sz="2400" i="1" dirty="0"/>
              <a:t>X</a:t>
            </a:r>
            <a:r>
              <a:rPr lang="it-IT" sz="2400" i="1" baseline="-25000" dirty="0"/>
              <a:t>t</a:t>
            </a:r>
            <a:r>
              <a:rPr lang="it-IT" sz="2400" baseline="-25000" dirty="0"/>
              <a:t>–1</a:t>
            </a:r>
            <a:r>
              <a:rPr lang="it-IT" sz="2400" dirty="0"/>
              <a:t>, …) = 0?</a:t>
            </a:r>
          </a:p>
          <a:p>
            <a:pPr>
              <a:buFontTx/>
              <a:buNone/>
              <a:defRPr/>
            </a:pPr>
            <a:br>
              <a:rPr lang="en-US" sz="2400" b="1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84247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3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992188"/>
          </a:xfrm>
        </p:spPr>
        <p:txBody>
          <a:bodyPr/>
          <a:lstStyle/>
          <a:p>
            <a:r>
              <a:rPr lang="it-IT" dirty="0">
                <a:ea typeface="ＭＳ Ｐゴシック" pitchFamily="34" charset="-128"/>
              </a:rPr>
              <a:t>Negli esempi seguenti, l’esogeneità (a) e/o l’esogeneità stretta (b) sono plausibili</a:t>
            </a:r>
            <a:r>
              <a:rPr lang="it-IT">
                <a:ea typeface="ＭＳ Ｐゴシック" pitchFamily="34" charset="-128"/>
              </a:rPr>
              <a:t>? </a:t>
            </a:r>
            <a:r>
              <a:rPr lang="it-IT" i="1">
                <a:ea typeface="ＭＳ Ｐゴシック" pitchFamily="34" charset="-128"/>
              </a:rPr>
              <a:t>Che cosa </a:t>
            </a:r>
            <a:r>
              <a:rPr lang="it-IT" i="1" dirty="0">
                <a:ea typeface="ＭＳ Ｐゴシック" pitchFamily="34" charset="-128"/>
              </a:rPr>
              <a:t>ne pensate</a:t>
            </a:r>
            <a:r>
              <a:rPr lang="en-US" i="1" dirty="0">
                <a:ea typeface="ＭＳ Ｐゴシック" pitchFamily="34" charset="-128"/>
              </a:rPr>
              <a:t>?</a:t>
            </a:r>
            <a:r>
              <a:rPr lang="en-US" dirty="0">
                <a:ea typeface="ＭＳ Ｐゴシック" pitchFamily="34" charset="-128"/>
              </a:rPr>
              <a:t> </a:t>
            </a:r>
          </a:p>
        </p:txBody>
      </p:sp>
      <p:sp>
        <p:nvSpPr>
          <p:cNvPr id="786434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94688" cy="4572000"/>
          </a:xfrm>
        </p:spPr>
        <p:txBody>
          <a:bodyPr/>
          <a:lstStyle/>
          <a:p>
            <a:pPr marL="457200" indent="-457200">
              <a:buFont typeface="Verdana" pitchFamily="34" charset="0"/>
              <a:buAutoNum type="arabicPeriod"/>
            </a:pPr>
            <a:r>
              <a:rPr lang="it-IT" sz="2000" i="1" dirty="0">
                <a:ea typeface="ＭＳ Ｐゴシック" pitchFamily="34" charset="-128"/>
              </a:rPr>
              <a:t>Y = </a:t>
            </a:r>
            <a:r>
              <a:rPr lang="it-IT" sz="2000" dirty="0">
                <a:ea typeface="ＭＳ Ｐゴシック" pitchFamily="34" charset="-128"/>
              </a:rPr>
              <a:t>prezzi succo di arancia,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=</a:t>
            </a:r>
            <a:r>
              <a:rPr lang="it-IT" sz="2000" i="1" dirty="0">
                <a:ea typeface="ＭＳ Ｐゴシック" pitchFamily="34" charset="-128"/>
              </a:rPr>
              <a:t> FDD</a:t>
            </a:r>
            <a:r>
              <a:rPr lang="it-IT" sz="2000" dirty="0">
                <a:ea typeface="ＭＳ Ｐゴシック" pitchFamily="34" charset="-128"/>
              </a:rPr>
              <a:t> in Orlando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dirty="0">
                <a:ea typeface="ＭＳ Ｐゴシック" pitchFamily="34" charset="-128"/>
              </a:rPr>
              <a:t> = esportazioni australiane,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= PIL USA (</a:t>
            </a:r>
            <a:r>
              <a:rPr lang="it-IT" sz="2000">
                <a:ea typeface="ＭＳ Ｐゴシック" pitchFamily="34" charset="-128"/>
              </a:rPr>
              <a:t>effetto del reddito USA </a:t>
            </a:r>
            <a:r>
              <a:rPr lang="it-IT" sz="2000" dirty="0">
                <a:ea typeface="ＭＳ Ｐゴシック" pitchFamily="34" charset="-128"/>
              </a:rPr>
              <a:t>sulla domanda per le esportazioni australiane)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dirty="0">
                <a:ea typeface="ＭＳ Ｐゴシック" pitchFamily="34" charset="-128"/>
              </a:rPr>
              <a:t> = esportazioni UE,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= PIL USA (</a:t>
            </a:r>
            <a:r>
              <a:rPr lang="it-IT" sz="2000">
                <a:ea typeface="ＭＳ Ｐゴシック" pitchFamily="34" charset="-128"/>
              </a:rPr>
              <a:t>effetto del reddito USA </a:t>
            </a:r>
            <a:r>
              <a:rPr lang="it-IT" sz="2000" dirty="0">
                <a:ea typeface="ＭＳ Ｐゴシック" pitchFamily="34" charset="-128"/>
              </a:rPr>
              <a:t>sulla domanda per le esportazioni dall'Europa)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dirty="0">
                <a:ea typeface="ＭＳ Ｐゴシック" pitchFamily="34" charset="-128"/>
              </a:rPr>
              <a:t> = tasso di inflazione USA,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= cambio percentuale nei prezzi del petrolio a livello mondiale (stabiliti dall’OPEC) (effetto dell’aumento dei prezzi OPEC sull’inflazione)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dirty="0">
                <a:ea typeface="ＭＳ Ｐゴシック" pitchFamily="34" charset="-128"/>
              </a:rPr>
              <a:t> = crescita PIL,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=Tasso Fed Funds federali (l’effetto della politica monetaria sulla crescita della produzione)</a:t>
            </a:r>
          </a:p>
          <a:p>
            <a:pPr marL="457200" indent="-457200">
              <a:buFont typeface="Verdana" pitchFamily="34" charset="0"/>
              <a:buAutoNum type="arabicPeriod"/>
            </a:pP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dirty="0">
                <a:ea typeface="ＭＳ Ｐゴシック" pitchFamily="34" charset="-128"/>
              </a:rPr>
              <a:t> = variazione nel tasso di inflazione,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dirty="0">
                <a:ea typeface="ＭＳ Ｐゴシック" pitchFamily="34" charset="-128"/>
              </a:rPr>
              <a:t> = tasso della disoccupazione sull’inflazione (la curva di Phillips)</a:t>
            </a:r>
          </a:p>
          <a:p>
            <a:pPr marL="457200" indent="-457200">
              <a:buFont typeface="Verdana" pitchFamily="34" charset="0"/>
              <a:buAutoNum type="arabicPeriod"/>
            </a:pPr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52309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ＭＳ Ｐゴシック" pitchFamily="34" charset="-128"/>
              </a:rPr>
              <a:t>L’esogeneità (continua</a:t>
            </a:r>
            <a:r>
              <a:rPr lang="en-US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787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>
                <a:ea typeface="ＭＳ Ｐゴシック" pitchFamily="34" charset="-128"/>
              </a:rPr>
              <a:t>È </a:t>
            </a:r>
            <a:r>
              <a:rPr lang="it-IT" dirty="0">
                <a:ea typeface="ＭＳ Ｐゴシック" pitchFamily="34" charset="-128"/>
              </a:rPr>
              <a:t>necessario valutare l’esogeneità e l’esogeneità stretta caso per caso</a:t>
            </a:r>
          </a:p>
          <a:p>
            <a:r>
              <a:rPr lang="it-IT" dirty="0">
                <a:ea typeface="ＭＳ Ｐゴシック" pitchFamily="34" charset="-128"/>
              </a:rPr>
              <a:t>Spesso l’esogeneità non è plausibile nei dati relativi serie temporali per la presenza della causalità simultanea</a:t>
            </a:r>
          </a:p>
          <a:p>
            <a:r>
              <a:rPr lang="it-IT" dirty="0">
                <a:ea typeface="ＭＳ Ｐゴシック" pitchFamily="34" charset="-128"/>
              </a:rPr>
              <a:t>L’esogeneità stretta è raramente plausibile nei dati relativi a serie temporali a causa del feedback.</a:t>
            </a: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9474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Stima degli effetti causali dinamici: </a:t>
            </a:r>
            <a:r>
              <a:rPr lang="it-IT">
                <a:ea typeface="ＭＳ Ｐゴシック" pitchFamily="34" charset="-128"/>
              </a:rPr>
              <a:t>Riepilogo (Paragrafo </a:t>
            </a:r>
            <a:r>
              <a:rPr lang="it-IT" dirty="0">
                <a:ea typeface="ＭＳ Ｐゴシック" pitchFamily="34" charset="-128"/>
              </a:rPr>
              <a:t>15.8)</a:t>
            </a:r>
          </a:p>
        </p:txBody>
      </p:sp>
      <p:sp>
        <p:nvSpPr>
          <p:cNvPr id="788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>
                <a:ea typeface="ＭＳ Ｐゴシック" pitchFamily="34" charset="-128"/>
              </a:rPr>
              <a:t>Gli effetti causali dinamici sono misurabili in teoria mediante un esperimento casualizzato controllato con rilevamenti ripetuti nel tempo.</a:t>
            </a:r>
          </a:p>
          <a:p>
            <a:r>
              <a:rPr lang="it-IT" sz="2400" dirty="0">
                <a:ea typeface="ＭＳ Ｐゴシック" pitchFamily="34" charset="-128"/>
              </a:rPr>
              <a:t>Quando </a:t>
            </a:r>
            <a:r>
              <a:rPr lang="it-IT" sz="2400" i="1" dirty="0">
                <a:ea typeface="ＭＳ Ｐゴシック" pitchFamily="34" charset="-128"/>
              </a:rPr>
              <a:t>X</a:t>
            </a:r>
            <a:r>
              <a:rPr lang="it-IT" sz="2400" dirty="0">
                <a:ea typeface="ＭＳ Ｐゴシック" pitchFamily="34" charset="-128"/>
              </a:rPr>
              <a:t> è esogena, è possibile stimare gli effetti causali dinamici con una regressione a ritardi  distribuiti</a:t>
            </a:r>
          </a:p>
          <a:p>
            <a:r>
              <a:rPr lang="it-IT" sz="2400" dirty="0">
                <a:ea typeface="ＭＳ Ｐゴシック" pitchFamily="34" charset="-128"/>
              </a:rPr>
              <a:t>Se </a:t>
            </a:r>
            <a:r>
              <a:rPr lang="it-IT" sz="2400" i="1" dirty="0">
                <a:ea typeface="ＭＳ Ｐゴシック" pitchFamily="34" charset="-128"/>
              </a:rPr>
              <a:t>u</a:t>
            </a:r>
            <a:r>
              <a:rPr lang="it-IT" sz="2400" dirty="0">
                <a:ea typeface="ＭＳ Ｐゴシック" pitchFamily="34" charset="-128"/>
              </a:rPr>
              <a:t> è serialmente correlato, gli errori standard OLS convenzionali sono sbagliati; si devono usare errori standard HAC</a:t>
            </a:r>
          </a:p>
          <a:p>
            <a:r>
              <a:rPr lang="it-IT" sz="2400" dirty="0">
                <a:ea typeface="ＭＳ Ｐゴシック" pitchFamily="34" charset="-128"/>
              </a:rPr>
              <a:t>Per decidere se </a:t>
            </a:r>
            <a:r>
              <a:rPr lang="it-IT" sz="2400" i="1" dirty="0">
                <a:ea typeface="ＭＳ Ｐゴシック" pitchFamily="34" charset="-128"/>
              </a:rPr>
              <a:t>X</a:t>
            </a:r>
            <a:r>
              <a:rPr lang="it-IT" sz="2400" dirty="0">
                <a:ea typeface="ＭＳ Ｐゴシック" pitchFamily="34" charset="-128"/>
              </a:rPr>
              <a:t> è esogena, si deve riflettere bene sulle particolarità del problema</a:t>
            </a:r>
            <a:r>
              <a:rPr lang="en-US" sz="2400" dirty="0">
                <a:ea typeface="ＭＳ Ｐゴシック" pitchFamily="34" charset="-128"/>
              </a:rPr>
              <a:t>!</a:t>
            </a:r>
          </a:p>
          <a:p>
            <a:pPr>
              <a:buFontTx/>
              <a:buNone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839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I dati sul succo d’arancia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/>
              <a:t>Dati mensili</a:t>
            </a:r>
            <a:r>
              <a:rPr lang="it-IT" sz="2400" dirty="0"/>
              <a:t>, </a:t>
            </a:r>
            <a:r>
              <a:rPr lang="it-IT" sz="2400"/>
              <a:t>da gen</a:t>
            </a:r>
            <a:r>
              <a:rPr lang="it-IT" sz="2400" dirty="0"/>
              <a:t>. 1950 </a:t>
            </a:r>
            <a:r>
              <a:rPr lang="it-IT" sz="2400"/>
              <a:t>a dic</a:t>
            </a:r>
            <a:r>
              <a:rPr lang="it-IT" sz="2400" dirty="0"/>
              <a:t>. 2000 (</a:t>
            </a:r>
            <a:r>
              <a:rPr lang="it-IT" sz="2400" i="1" dirty="0"/>
              <a:t>T</a:t>
            </a:r>
            <a:r>
              <a:rPr lang="it-IT" sz="2400" dirty="0"/>
              <a:t> = 612)</a:t>
            </a:r>
            <a:endParaRPr lang="it-IT" sz="1200" dirty="0"/>
          </a:p>
          <a:p>
            <a:pPr>
              <a:defRPr/>
            </a:pPr>
            <a:r>
              <a:rPr lang="it-IT" sz="2400" i="1" dirty="0"/>
              <a:t>Prezzo</a:t>
            </a:r>
            <a:r>
              <a:rPr lang="it-IT" sz="2400" dirty="0"/>
              <a:t> = prezzo del succo congelato (una sottocomponente dell’indice dei prezzi alla produzione; US Bureau of Labor Statistics)</a:t>
            </a:r>
            <a:endParaRPr lang="it-IT" sz="1200" dirty="0"/>
          </a:p>
          <a:p>
            <a:pPr>
              <a:defRPr/>
            </a:pPr>
            <a:r>
              <a:rPr lang="it-IT" sz="2400" i="1" dirty="0"/>
              <a:t>%ChgP</a:t>
            </a:r>
            <a:r>
              <a:rPr lang="it-IT" sz="2400" dirty="0"/>
              <a:t> = variazione percentuale del prezzo a un tasso annuale, per cui </a:t>
            </a:r>
            <a:r>
              <a:rPr lang="it-IT" sz="2400" i="1" dirty="0"/>
              <a:t>%ChgP</a:t>
            </a:r>
            <a:r>
              <a:rPr lang="it-IT" sz="2400" i="1" baseline="-25000" dirty="0"/>
              <a:t>t</a:t>
            </a:r>
            <a:r>
              <a:rPr lang="it-IT" sz="2400" dirty="0"/>
              <a:t> = 1200</a:t>
            </a:r>
            <a:r>
              <a:rPr lang="it-IT" sz="2400" dirty="0">
                <a:sym typeface="Symbol"/>
              </a:rPr>
              <a:t>Δ</a:t>
            </a:r>
            <a:r>
              <a:rPr lang="it-IT" sz="2400" dirty="0"/>
              <a:t>ln(</a:t>
            </a:r>
            <a:r>
              <a:rPr lang="it-IT" sz="2400" i="1" dirty="0"/>
              <a:t>Prezzo</a:t>
            </a:r>
            <a:r>
              <a:rPr lang="it-IT" sz="2400" i="1" baseline="-25000" dirty="0"/>
              <a:t>t</a:t>
            </a:r>
            <a:r>
              <a:rPr lang="it-IT" sz="2400" dirty="0"/>
              <a:t>)</a:t>
            </a:r>
            <a:endParaRPr lang="it-IT" sz="1200" dirty="0"/>
          </a:p>
          <a:p>
            <a:pPr>
              <a:defRPr/>
            </a:pPr>
            <a:r>
              <a:rPr lang="it-IT" sz="2400" i="1" dirty="0"/>
              <a:t>FDD</a:t>
            </a:r>
            <a:r>
              <a:rPr lang="it-IT" sz="2400" dirty="0"/>
              <a:t> = numero di giorni di gelo per mese registrato a Orlando, Florida </a:t>
            </a:r>
            <a:endParaRPr lang="it-IT" sz="1200" dirty="0"/>
          </a:p>
          <a:p>
            <a:pPr lvl="1">
              <a:defRPr/>
            </a:pPr>
            <a:r>
              <a:rPr lang="it-IT" sz="2000" dirty="0"/>
              <a:t>Esempio: Se novembre ha 2 giorni con minime &lt; 32</a:t>
            </a:r>
            <a:r>
              <a:rPr lang="it-IT" sz="2000" baseline="30000" dirty="0"/>
              <a:t>o</a:t>
            </a:r>
            <a:r>
              <a:rPr lang="it-IT" sz="2000" dirty="0"/>
              <a:t>F, uno a 30</a:t>
            </a:r>
            <a:r>
              <a:rPr lang="it-IT" sz="2000" baseline="30000" dirty="0"/>
              <a:t>o</a:t>
            </a:r>
            <a:r>
              <a:rPr lang="it-IT" sz="2000" dirty="0"/>
              <a:t>F e a 25</a:t>
            </a:r>
            <a:r>
              <a:rPr lang="it-IT" sz="2000" baseline="30000" dirty="0"/>
              <a:t>o</a:t>
            </a:r>
            <a:r>
              <a:rPr lang="it-IT" sz="2000" dirty="0"/>
              <a:t>F, allora </a:t>
            </a:r>
            <a:r>
              <a:rPr lang="it-IT" sz="2000" i="1" dirty="0"/>
              <a:t>FDD</a:t>
            </a:r>
            <a:r>
              <a:rPr lang="it-IT" sz="2000" i="1" baseline="-25000" dirty="0"/>
              <a:t>Nov</a:t>
            </a:r>
            <a:r>
              <a:rPr lang="it-IT" sz="2000" dirty="0"/>
              <a:t> = 2 + 7 = 9 </a:t>
            </a:r>
            <a:endParaRPr lang="it-IT" sz="1050" dirty="0"/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295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332656"/>
            <a:ext cx="7321809" cy="6166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21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Regressione iniziale succo d’arancia</a:t>
            </a:r>
          </a:p>
        </p:txBody>
      </p:sp>
      <p:sp>
        <p:nvSpPr>
          <p:cNvPr id="73114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dirty="0">
                <a:ea typeface="ＭＳ Ｐゴシック" pitchFamily="34" charset="-128"/>
              </a:rPr>
              <a:t> </a:t>
            </a:r>
            <a:r>
              <a:rPr lang="en-US">
                <a:ea typeface="ＭＳ Ｐゴシック" pitchFamily="34" charset="-128"/>
              </a:rPr>
              <a:t>= -0,40 + 0,47</a:t>
            </a:r>
            <a:r>
              <a:rPr lang="en-US" i="1">
                <a:ea typeface="ＭＳ Ｐゴシック" pitchFamily="34" charset="-128"/>
              </a:rPr>
              <a:t>FDD</a:t>
            </a:r>
            <a:r>
              <a:rPr lang="en-US" i="1" baseline="-25000">
                <a:ea typeface="ＭＳ Ｐゴシック" pitchFamily="34" charset="-128"/>
              </a:rPr>
              <a:t>t</a:t>
            </a:r>
            <a:endParaRPr lang="en-US" dirty="0">
              <a:ea typeface="ＭＳ Ｐゴシック" pitchFamily="34" charset="-128"/>
            </a:endParaRPr>
          </a:p>
          <a:p>
            <a:pPr algn="ctr">
              <a:buFontTx/>
              <a:buNone/>
            </a:pPr>
            <a:r>
              <a:rPr lang="en-US">
                <a:ea typeface="ＭＳ Ｐゴシック" pitchFamily="34" charset="-128"/>
              </a:rPr>
              <a:t>  (0,22</a:t>
            </a:r>
            <a:r>
              <a:rPr lang="en-US" dirty="0">
                <a:ea typeface="ＭＳ Ｐゴシック" pitchFamily="34" charset="-128"/>
              </a:rPr>
              <a:t>)	</a:t>
            </a:r>
            <a:r>
              <a:rPr lang="en-US">
                <a:ea typeface="ＭＳ Ｐゴシック" pitchFamily="34" charset="-128"/>
              </a:rPr>
              <a:t> (0,13</a:t>
            </a:r>
            <a:r>
              <a:rPr lang="en-US" dirty="0">
                <a:ea typeface="ＭＳ Ｐゴシック" pitchFamily="34" charset="-128"/>
              </a:rPr>
              <a:t>)</a:t>
            </a:r>
          </a:p>
          <a:p>
            <a:r>
              <a:rPr lang="it-IT" dirty="0">
                <a:ea typeface="ＭＳ Ｐゴシック" pitchFamily="34" charset="-128"/>
              </a:rPr>
              <a:t>Relazione positiva statisticamente significativa</a:t>
            </a:r>
          </a:p>
          <a:p>
            <a:r>
              <a:rPr lang="it-IT" dirty="0">
                <a:ea typeface="ＭＳ Ｐゴシック" pitchFamily="34" charset="-128"/>
              </a:rPr>
              <a:t>Più giorni di gelo </a:t>
            </a:r>
            <a:r>
              <a:rPr lang="it-IT" dirty="0">
                <a:latin typeface="Wingdings" pitchFamily="2" charset="2"/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it-IT" dirty="0">
                <a:ea typeface="ＭＳ Ｐゴシック" pitchFamily="34" charset="-128"/>
              </a:rPr>
              <a:t> aumento di prezzo</a:t>
            </a:r>
          </a:p>
          <a:p>
            <a:r>
              <a:rPr lang="it-IT" dirty="0">
                <a:ea typeface="ＭＳ Ｐゴシック" pitchFamily="34" charset="-128"/>
              </a:rPr>
              <a:t>Gli errori standard sono </a:t>
            </a:r>
            <a:r>
              <a:rPr lang="it-IT" dirty="0"/>
              <a:t>consistenti in presenza di eteroschedasticità e autocorrelazione </a:t>
            </a:r>
            <a:r>
              <a:rPr lang="it-IT" i="1" dirty="0">
                <a:ea typeface="ＭＳ Ｐゴシック" pitchFamily="34" charset="-128"/>
              </a:rPr>
              <a:t>– ulteriori informazioni in seguito</a:t>
            </a:r>
            <a:endParaRPr lang="it-IT" dirty="0">
              <a:ea typeface="ＭＳ Ｐゴシック" pitchFamily="34" charset="-128"/>
            </a:endParaRPr>
          </a:p>
          <a:p>
            <a:r>
              <a:rPr lang="it-IT" dirty="0">
                <a:ea typeface="ＭＳ Ｐゴシック" pitchFamily="34" charset="-128"/>
              </a:rPr>
              <a:t>Ma qual è l’effetto di </a:t>
            </a:r>
            <a:r>
              <a:rPr lang="it-IT" i="1" dirty="0">
                <a:ea typeface="ＭＳ Ｐゴシック" pitchFamily="34" charset="-128"/>
              </a:rPr>
              <a:t>FDD</a:t>
            </a:r>
            <a:r>
              <a:rPr lang="it-IT" dirty="0">
                <a:ea typeface="ＭＳ Ｐゴシック" pitchFamily="34" charset="-128"/>
              </a:rPr>
              <a:t> nel tempo</a:t>
            </a:r>
            <a:r>
              <a:rPr lang="en-US" dirty="0">
                <a:ea typeface="ＭＳ Ｐゴシック" pitchFamily="34" charset="-128"/>
              </a:rPr>
              <a:t>?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731138" name="Object 2"/>
          <p:cNvGraphicFramePr>
            <a:graphicFrameLocks noChangeAspect="1"/>
          </p:cNvGraphicFramePr>
          <p:nvPr/>
        </p:nvGraphicFramePr>
        <p:xfrm>
          <a:off x="1708150" y="1619250"/>
          <a:ext cx="1231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5" name="Equation" r:id="rId3" imgW="1231560" imgH="495000" progId="Equation.DSMT4">
                  <p:embed/>
                </p:oleObj>
              </mc:Choice>
              <mc:Fallback>
                <p:oleObj name="Equation" r:id="rId3" imgW="123156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1619250"/>
                        <a:ext cx="12319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5464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ＭＳ Ｐゴシック" pitchFamily="34" charset="-128"/>
              </a:rPr>
              <a:t>Effetti causali dinamici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000" b="1" i="1" dirty="0"/>
              <a:t>Esempio</a:t>
            </a:r>
            <a:r>
              <a:rPr lang="it-IT" sz="2000" dirty="0"/>
              <a:t>: Qual è l’effetto del fertilizzante sulla resa dei pomodori?</a:t>
            </a:r>
            <a:endParaRPr lang="it-IT" sz="1100" dirty="0"/>
          </a:p>
          <a:p>
            <a:pPr marL="0" indent="0">
              <a:buFontTx/>
              <a:buNone/>
              <a:defRPr/>
            </a:pPr>
            <a:r>
              <a:rPr lang="it-IT" sz="2000" dirty="0"/>
              <a:t> </a:t>
            </a:r>
            <a:endParaRPr lang="it-IT" sz="1100" dirty="0"/>
          </a:p>
          <a:p>
            <a:pPr marL="0" indent="0">
              <a:buFontTx/>
              <a:buNone/>
              <a:defRPr/>
            </a:pPr>
            <a:r>
              <a:rPr lang="it-IT" sz="2000" dirty="0"/>
              <a:t>Un ideale esperimento controllato casualizzato</a:t>
            </a:r>
            <a:endParaRPr lang="it-IT" sz="1100" dirty="0"/>
          </a:p>
          <a:p>
            <a:pPr>
              <a:defRPr/>
            </a:pPr>
            <a:r>
              <a:rPr lang="it-IT" sz="2000" dirty="0"/>
              <a:t>Fertilizzare alcuni appezzamenti, non altri (assegnamento casuale)</a:t>
            </a:r>
            <a:endParaRPr lang="it-IT" sz="1100" dirty="0"/>
          </a:p>
          <a:p>
            <a:pPr>
              <a:defRPr/>
            </a:pPr>
            <a:r>
              <a:rPr lang="it-IT" sz="2000" dirty="0"/>
              <a:t>Misurare la resa </a:t>
            </a:r>
            <a:r>
              <a:rPr lang="it-IT" sz="2000" i="1" dirty="0"/>
              <a:t>nel tempo</a:t>
            </a:r>
            <a:r>
              <a:rPr lang="it-IT" sz="2000" dirty="0"/>
              <a:t> – </a:t>
            </a:r>
            <a:r>
              <a:rPr lang="it-IT" sz="2000" i="1" dirty="0"/>
              <a:t>su più raccolti </a:t>
            </a:r>
            <a:r>
              <a:rPr lang="it-IT" sz="2000" dirty="0"/>
              <a:t>– per valutare l’effetto causale del fertilizzante su:</a:t>
            </a:r>
            <a:endParaRPr lang="it-IT" sz="1100" dirty="0"/>
          </a:p>
          <a:p>
            <a:pPr lvl="1">
              <a:defRPr/>
            </a:pPr>
            <a:r>
              <a:rPr lang="it-IT" sz="1800" dirty="0"/>
              <a:t>Resa nel primo anno di sperimentazione</a:t>
            </a:r>
            <a:endParaRPr lang="it-IT" sz="1000" dirty="0"/>
          </a:p>
          <a:p>
            <a:pPr lvl="1">
              <a:defRPr/>
            </a:pPr>
            <a:r>
              <a:rPr lang="it-IT" sz="1800" dirty="0"/>
              <a:t>Resa nel secondo anno, ecc.</a:t>
            </a:r>
            <a:endParaRPr lang="it-IT" sz="1000" dirty="0"/>
          </a:p>
          <a:p>
            <a:pPr>
              <a:defRPr/>
            </a:pPr>
            <a:r>
              <a:rPr lang="it-IT" sz="2000" dirty="0"/>
              <a:t>Il risultato (in un esperimento esteso) restituisce l’effetto causale del fertilizzante sulla resa </a:t>
            </a:r>
            <a:r>
              <a:rPr lang="it-IT" sz="2000" i="1" dirty="0"/>
              <a:t>k</a:t>
            </a:r>
            <a:r>
              <a:rPr lang="it-IT" sz="2000" dirty="0"/>
              <a:t> anni dopo. </a:t>
            </a:r>
            <a:endParaRPr lang="it-IT" sz="11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792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Effetti </a:t>
            </a:r>
            <a:r>
              <a:rPr lang="it-IT" i="1">
                <a:ea typeface="ＭＳ Ｐゴシック" pitchFamily="34" charset="-128"/>
              </a:rPr>
              <a:t>causali dinamici (</a:t>
            </a:r>
            <a:r>
              <a:rPr lang="en-US" i="1">
                <a:ea typeface="ＭＳ Ｐゴシック" pitchFamily="34" charset="-128"/>
              </a:rPr>
              <a:t>continua)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3" indent="-4763">
              <a:buFontTx/>
              <a:buNone/>
              <a:defRPr/>
            </a:pPr>
            <a:r>
              <a:rPr lang="it-IT" sz="2400" dirty="0"/>
              <a:t>In applicazioni a serie temporali, non è possibile condurre l’esperimento casualizzato ideale:</a:t>
            </a:r>
          </a:p>
          <a:p>
            <a:pPr>
              <a:defRPr/>
            </a:pPr>
            <a:r>
              <a:rPr lang="it-IT" sz="2400" dirty="0"/>
              <a:t>Esiste un solo mercato del succo d’arancia USA….</a:t>
            </a:r>
          </a:p>
          <a:p>
            <a:pPr>
              <a:defRPr/>
            </a:pPr>
            <a:r>
              <a:rPr lang="it-IT" sz="2400" dirty="0"/>
              <a:t>Non è possibile assegnare in maniera casuale gli FDD a repliche diverse del mercato del succo d’arancia USA (cosa vuole dire, in effetti?)</a:t>
            </a:r>
          </a:p>
          <a:p>
            <a:pPr>
              <a:defRPr/>
            </a:pPr>
            <a:r>
              <a:rPr lang="it-IT" sz="2400" dirty="0"/>
              <a:t>Non si può misurare il risultato medio (tra i “soggetti”) in tempi diversi – esiste solo un unico “soggetto”!</a:t>
            </a:r>
          </a:p>
          <a:p>
            <a:pPr>
              <a:defRPr/>
            </a:pPr>
            <a:r>
              <a:rPr lang="it-IT" sz="2400" dirty="0"/>
              <a:t>Quindi non si può stimare l’effetto causale per tempi diversi con lo stimatore delle differenze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83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ea typeface="ＭＳ Ｐゴシック" pitchFamily="34" charset="-128"/>
              </a:rPr>
              <a:t>Effetti </a:t>
            </a:r>
            <a:r>
              <a:rPr lang="it-IT" i="1">
                <a:ea typeface="ＭＳ Ｐゴシック" pitchFamily="34" charset="-128"/>
              </a:rPr>
              <a:t>causali dinamici (continua)</a:t>
            </a:r>
            <a:endParaRPr lang="it-IT" dirty="0">
              <a:ea typeface="ＭＳ Ｐゴシック" pitchFamily="34" charset="-128"/>
            </a:endParaRPr>
          </a:p>
        </p:txBody>
      </p:sp>
      <p:sp>
        <p:nvSpPr>
          <p:cNvPr id="734210" name="Content Placeholder 2"/>
          <p:cNvSpPr>
            <a:spLocks noGrp="1"/>
          </p:cNvSpPr>
          <p:nvPr>
            <p:ph idx="1"/>
          </p:nvPr>
        </p:nvSpPr>
        <p:spPr>
          <a:xfrm>
            <a:off x="304800" y="1484784"/>
            <a:ext cx="8294688" cy="4687416"/>
          </a:xfrm>
        </p:spPr>
        <p:txBody>
          <a:bodyPr/>
          <a:lstStyle/>
          <a:p>
            <a:pPr>
              <a:buFontTx/>
              <a:buNone/>
            </a:pPr>
            <a:r>
              <a:rPr lang="it-IT" sz="2000" dirty="0">
                <a:ea typeface="ＭＳ Ｐゴシック" pitchFamily="34" charset="-128"/>
              </a:rPr>
              <a:t>Un esperimento alternativo:</a:t>
            </a:r>
          </a:p>
          <a:p>
            <a:r>
              <a:rPr lang="it-IT" sz="2000" dirty="0">
                <a:ea typeface="ＭＳ Ｐゴシック" pitchFamily="34" charset="-128"/>
              </a:rPr>
              <a:t>Somministrare in maniera casuale diversi trattamenti </a:t>
            </a:r>
            <a:r>
              <a:rPr lang="it-IT" sz="2000" i="1" dirty="0">
                <a:ea typeface="ＭＳ Ｐゴシック" pitchFamily="34" charset="-128"/>
              </a:rPr>
              <a:t>allo stesso soggetto</a:t>
            </a:r>
            <a:r>
              <a:rPr lang="it-IT" sz="2000" dirty="0">
                <a:ea typeface="ＭＳ Ｐゴシック" pitchFamily="34" charset="-128"/>
              </a:rPr>
              <a:t> (</a:t>
            </a:r>
            <a:r>
              <a:rPr lang="it-IT" sz="2000" i="1" dirty="0">
                <a:ea typeface="ＭＳ Ｐゴシック" pitchFamily="34" charset="-128"/>
              </a:rPr>
              <a:t>FDD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) </a:t>
            </a:r>
            <a:r>
              <a:rPr lang="it-IT" sz="2000" i="1" dirty="0">
                <a:ea typeface="ＭＳ Ｐゴシック" pitchFamily="34" charset="-128"/>
              </a:rPr>
              <a:t>in tempi diversi</a:t>
            </a:r>
            <a:endParaRPr lang="it-IT" sz="2000" dirty="0">
              <a:ea typeface="ＭＳ Ｐゴシック" pitchFamily="34" charset="-128"/>
            </a:endParaRPr>
          </a:p>
          <a:p>
            <a:r>
              <a:rPr lang="it-IT" sz="2000" dirty="0">
                <a:ea typeface="ＭＳ Ｐゴシック" pitchFamily="34" charset="-128"/>
              </a:rPr>
              <a:t>Misurare la varianza del risultato (%</a:t>
            </a:r>
            <a:r>
              <a:rPr lang="it-IT" sz="2000" i="1" dirty="0">
                <a:ea typeface="ＭＳ Ｐゴシック" pitchFamily="34" charset="-128"/>
              </a:rPr>
              <a:t>ChgP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)</a:t>
            </a:r>
          </a:p>
          <a:p>
            <a:r>
              <a:rPr lang="it-IT" sz="2000" dirty="0">
                <a:ea typeface="ＭＳ Ｐゴシック" pitchFamily="34" charset="-128"/>
              </a:rPr>
              <a:t>La “popolazione” dei soggetti è formata dal medesimo soggetto (mercato del succo) ma in date diverse – a volte il soggetto è il gruppo di trattamento, a volte il gruppo di controllo!</a:t>
            </a:r>
          </a:p>
          <a:p>
            <a:r>
              <a:rPr lang="it-IT" sz="2000" dirty="0">
                <a:ea typeface="ＭＳ Ｐゴシック" pitchFamily="34" charset="-128"/>
              </a:rPr>
              <a:t>Se i “soggetti” (il soggetto in tempi diversi) appartengono alla stessa distribuzione – </a:t>
            </a:r>
            <a:r>
              <a:rPr lang="it-IT" sz="2000" i="1" dirty="0">
                <a:ea typeface="ＭＳ Ｐゴシック" pitchFamily="34" charset="-128"/>
              </a:rPr>
              <a:t>cioè, se Y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i="1" dirty="0">
                <a:ea typeface="ＭＳ Ｐゴシック" pitchFamily="34" charset="-128"/>
              </a:rPr>
              <a:t>, 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i="1" dirty="0">
                <a:ea typeface="ＭＳ Ｐゴシック" pitchFamily="34" charset="-128"/>
              </a:rPr>
              <a:t> sono </a:t>
            </a:r>
            <a:r>
              <a:rPr lang="it-IT" sz="2000" b="1" i="1" dirty="0">
                <a:ea typeface="ＭＳ Ｐゴシック" pitchFamily="34" charset="-128"/>
              </a:rPr>
              <a:t>stabili</a:t>
            </a:r>
            <a:r>
              <a:rPr lang="it-IT" sz="2000" dirty="0">
                <a:ea typeface="ＭＳ Ｐゴシック" pitchFamily="34" charset="-128"/>
              </a:rPr>
              <a:t> – allora l’effetto causale dinamico può essere dedotto dalla regressione OLS di </a:t>
            </a: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sui valori ritardati di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.</a:t>
            </a:r>
          </a:p>
          <a:p>
            <a:r>
              <a:rPr lang="it-IT" sz="2000" dirty="0">
                <a:ea typeface="ＭＳ Ｐゴシック" pitchFamily="34" charset="-128"/>
              </a:rPr>
              <a:t>Questo stimatore (regressione di </a:t>
            </a:r>
            <a:r>
              <a:rPr lang="it-IT" sz="2000" i="1" dirty="0">
                <a:ea typeface="ＭＳ Ｐゴシック" pitchFamily="34" charset="-128"/>
              </a:rPr>
              <a:t>Y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su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 e sui ritardi di </a:t>
            </a:r>
            <a:r>
              <a:rPr lang="it-IT" sz="2000" i="1" dirty="0">
                <a:ea typeface="ＭＳ Ｐゴシック" pitchFamily="34" charset="-128"/>
              </a:rPr>
              <a:t>X</a:t>
            </a:r>
            <a:r>
              <a:rPr lang="it-IT" sz="2000" i="1" baseline="-25000" dirty="0">
                <a:ea typeface="ＭＳ Ｐゴシック" pitchFamily="34" charset="-128"/>
              </a:rPr>
              <a:t>t</a:t>
            </a:r>
            <a:r>
              <a:rPr lang="it-IT" sz="2000" dirty="0">
                <a:ea typeface="ＭＳ Ｐゴシック" pitchFamily="34" charset="-128"/>
              </a:rPr>
              <a:t>) è chiamato stimatore a </a:t>
            </a:r>
            <a:r>
              <a:rPr lang="it-IT" sz="2000" b="1" i="1" dirty="0">
                <a:ea typeface="ＭＳ Ｐゴシック" pitchFamily="34" charset="-128"/>
              </a:rPr>
              <a:t>ritardi distribuiti</a:t>
            </a:r>
            <a:r>
              <a:rPr lang="it-IT" sz="2000" dirty="0">
                <a:ea typeface="ＭＳ Ｐゴシック" pitchFamily="34" charset="-128"/>
              </a:rPr>
              <a:t>.</a:t>
            </a:r>
          </a:p>
          <a:p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470444"/>
      </p:ext>
    </p:extLst>
  </p:cSld>
  <p:clrMapOvr>
    <a:masterClrMapping/>
  </p:clrMapOvr>
</p:sld>
</file>

<file path=ppt/theme/theme1.xml><?xml version="1.0" encoding="utf-8"?>
<a:theme xmlns:a="http://schemas.openxmlformats.org/drawingml/2006/main" name="M01_StockWatson123635_03_Econ_C01">
  <a:themeElements>
    <a:clrScheme name="M01_StockWatson123635_03_Econ_C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01_StockWatson123635_03_Econ_C0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5" charset="0"/>
          </a:defRPr>
        </a:defPPr>
      </a:lstStyle>
    </a:lnDef>
  </a:objectDefaults>
  <a:extraClrSchemeLst>
    <a:extraClrScheme>
      <a:clrScheme name="M01_StockWatson123635_03_Econ_C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1_StockWatson123635_03_Econ_C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1_StockWatson123635_03_Econ_C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1_StockWatson123635_03_Econ_C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1_StockWatson123635_03_Econ_C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1_StockWatson123635_03_Econ_C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1_StockWatson123635_03_Econ_C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1_StockWatson123635_03_Econ_C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1_StockWatson123635_03_Econ_C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1_StockWatson123635_03_Econ_C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1_StockWatson123635_03_Econ_C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1_StockWatson123635_03_Econ_C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2004:Templates:Presentations:Designs:Beach</Template>
  <TotalTime>7358</TotalTime>
  <Words>1987</Words>
  <Application>Microsoft Office PowerPoint</Application>
  <PresentationFormat>On-screen Show (4:3)</PresentationFormat>
  <Paragraphs>256</Paragraphs>
  <Slides>39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MS Gothic</vt:lpstr>
      <vt:lpstr>Arial</vt:lpstr>
      <vt:lpstr>Cambria Math</vt:lpstr>
      <vt:lpstr>Verdana</vt:lpstr>
      <vt:lpstr>Wingdings</vt:lpstr>
      <vt:lpstr>M01_StockWatson123635_03_Econ_C01</vt:lpstr>
      <vt:lpstr>Equation</vt:lpstr>
      <vt:lpstr>Capitolo 15</vt:lpstr>
      <vt:lpstr>Sommario</vt:lpstr>
      <vt:lpstr>Gli effetti causali dinamici e i dati sul succo d’arancia (Paragrafi 15.1 e 15.2)</vt:lpstr>
      <vt:lpstr>I dati sul succo d’arancia</vt:lpstr>
      <vt:lpstr>PowerPoint Presentation</vt:lpstr>
      <vt:lpstr>Regressione iniziale succo d’arancia</vt:lpstr>
      <vt:lpstr>Effetti causali dinamici</vt:lpstr>
      <vt:lpstr>Effetti causali dinamici (continua)</vt:lpstr>
      <vt:lpstr>Effetti causali dinamici (continua)</vt:lpstr>
      <vt:lpstr>Gli effetti causali dinamici e il modello a ritardi distribuiti</vt:lpstr>
      <vt:lpstr>L’esogeneità nella regressione a serie temporali</vt:lpstr>
      <vt:lpstr>Stima degli effetti causali dinamici con regressori esogeni (Paragrafo 15.3)</vt:lpstr>
      <vt:lpstr>Il modello a ritardi distribuiti (continua)</vt:lpstr>
      <vt:lpstr>Il modello a ritardi distribuiti, continua</vt:lpstr>
      <vt:lpstr>In base ai presupposti del modello a ritardi distribuiti:</vt:lpstr>
      <vt:lpstr>Errori standard consistenti in presenza di eteroschedasticità e autocorrelazione (HAC) (Paragrafo 15.4)</vt:lpstr>
      <vt:lpstr>Errori standard HAC (continua)</vt:lpstr>
      <vt:lpstr>Errori standard HAC (continua)</vt:lpstr>
      <vt:lpstr>Espressione per var(β ̂_1 ), T generico</vt:lpstr>
      <vt:lpstr>PowerPoint Presentation</vt:lpstr>
      <vt:lpstr>Errori standard HAC (continua)</vt:lpstr>
      <vt:lpstr>FAQ:  è necessario usare errori standard HAC per la stima di un modello AR o ADL? </vt:lpstr>
      <vt:lpstr>Stima degli effetti causali dinamici con regressori strettamente esogeni (Paragrafo 15.5)</vt:lpstr>
      <vt:lpstr>I prezzi del succo d’arancia e il freddo (Paragrafo 15.6)</vt:lpstr>
      <vt:lpstr>Una parentesi: calcolo dei moltiplicatori cumulati e dei loro errori standard</vt:lpstr>
      <vt:lpstr>Calcolo dei moltiplicatori cumulati (continua)</vt:lpstr>
      <vt:lpstr>Calcolo dei moltiplicatori cumulati (continua)</vt:lpstr>
      <vt:lpstr>Calcolo dei moltiplicatori cumulati (continua)</vt:lpstr>
      <vt:lpstr>PowerPoint Presentation</vt:lpstr>
      <vt:lpstr>PowerPoint Presentation</vt:lpstr>
      <vt:lpstr>PowerPoint Presentation</vt:lpstr>
      <vt:lpstr>Gli effetti dinamici sul succo d’arancia sono stabili?</vt:lpstr>
      <vt:lpstr>PowerPoint Presentation</vt:lpstr>
      <vt:lpstr>Succo d’arancia: le rotture hanno un’importanza sostanziale?</vt:lpstr>
      <vt:lpstr>PowerPoint Presentation</vt:lpstr>
      <vt:lpstr>L’esogeneità è plausibile? Alcuni esempi (Paragrafo 15.7)</vt:lpstr>
      <vt:lpstr>Negli esempi seguenti, l’esogeneità (a) e/o l’esogeneità stretta (b) sono plausibili? Che cosa ne pensate? </vt:lpstr>
      <vt:lpstr>L’esogeneità (continua)</vt:lpstr>
      <vt:lpstr>Stima degli effetti causali dinamici: Riepilogo (Paragrafo 15.8)</vt:lpstr>
    </vt:vector>
  </TitlesOfParts>
  <Company>Stephanie Lindsey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to Econometrics</dc:title>
  <dc:subject>Multinational Business Finance</dc:subject>
  <dc:creator>Stephanie Lindsey</dc:creator>
  <cp:lastModifiedBy>Valerio Poti</cp:lastModifiedBy>
  <cp:revision>119</cp:revision>
  <cp:lastPrinted>2008-10-27T20:14:13Z</cp:lastPrinted>
  <dcterms:created xsi:type="dcterms:W3CDTF">2011-02-02T15:20:09Z</dcterms:created>
  <dcterms:modified xsi:type="dcterms:W3CDTF">2019-05-16T17:23:51Z</dcterms:modified>
</cp:coreProperties>
</file>